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4" r:id="rId8"/>
    <p:sldId id="29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48C"/>
    <a:srgbClr val="FFCC66"/>
    <a:srgbClr val="832CAA"/>
    <a:srgbClr val="339933"/>
    <a:srgbClr val="128837"/>
    <a:srgbClr val="FF9933"/>
    <a:srgbClr val="B1252F"/>
    <a:srgbClr val="592278"/>
    <a:srgbClr val="3B5F44"/>
    <a:srgbClr val="811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10" autoAdjust="0"/>
  </p:normalViewPr>
  <p:slideViewPr>
    <p:cSldViewPr>
      <p:cViewPr varScale="1">
        <p:scale>
          <a:sx n="53" d="100"/>
          <a:sy n="53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FA303B-A7BC-423A-B50A-EB108487241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C7BE6A-1799-4654-8A3A-AEBE12945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47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5AC403-EF3F-4588-B2F3-AC86CC6D41F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B8A354-2690-4DAA-850C-2103A22D3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266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UNDP=</a:t>
            </a:r>
            <a:r>
              <a:rPr lang="en-US" baseline="0" dirty="0" smtClean="0"/>
              <a:t> United Nations Development </a:t>
            </a:r>
            <a:r>
              <a:rPr lang="en-US" baseline="0" dirty="0" err="1" smtClean="0"/>
              <a:t>Programme</a:t>
            </a:r>
            <a:endParaRPr lang="en-US" baseline="0" dirty="0" smtClean="0"/>
          </a:p>
          <a:p>
            <a:r>
              <a:rPr lang="en-US" baseline="0" dirty="0" err="1" smtClean="0"/>
              <a:t>Uneca</a:t>
            </a:r>
            <a:r>
              <a:rPr lang="en-US" baseline="0" dirty="0" smtClean="0"/>
              <a:t> = United Nations Economic Commission for Africa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</a:t>
            </a:r>
            <a:r>
              <a:rPr lang="en-US" baseline="0" dirty="0" smtClean="0"/>
              <a:t> housed in SDWA, concepts apply to WW too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develop and utilize an enhanced sanitary </a:t>
            </a:r>
          </a:p>
          <a:p>
            <a:pPr marL="0" indent="0"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 self-assessment tool </a:t>
            </a:r>
          </a:p>
          <a:p>
            <a:pPr marL="0" indent="0"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Training should be provided to water system personnel in fiscal capacity and financial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The Regulatory Commission of Alaska work for changes in their statutory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regulatory authorities to improve how regulates small systems.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Training in TMF for drinking water program staff, contractors, consultants, and other service providers.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Water metering requirements should be enforced so that water systems know how much water they are using.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The ADEC should cooperate with boroughs, communities and cities to ensure that public water system capacity issues are actively considered during planning activities.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The DWP should enhance efforts providing early notice of rule changes or new regulatory requirements.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ADEC should use third party studies to show that efficiencies can be gained through consolidation.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Create a loan guarantee fund to assist small water systems in obtaining private financing for capital improvements.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Change statutes to allow private systems are eligible for DWSRF loan funds and grants.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Cooperation among State agencies and between Federal, Tribal, and local levels of government on matters affecting drinking water systems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Take a proactive approach in educating the public with regards to TMF.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Acquire appropriate financial and personnel resources to design, promote and deliver TMF assistance programs.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8A354-2690-4DAA-850C-2103A22D32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9DBFA-610D-4373-8323-E66F7E1B574C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72DAB-6D8C-4188-9452-70089FEB8B9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76573"/>
            <a:ext cx="8763000" cy="1377885"/>
          </a:xfrm>
        </p:spPr>
        <p:txBody>
          <a:bodyPr>
            <a:normAutofit/>
          </a:bodyPr>
          <a:lstStyle/>
          <a:p>
            <a:pPr algn="ctr"/>
            <a:r>
              <a:rPr lang="en-US" sz="6500" dirty="0" smtClean="0"/>
              <a:t>Capacity Development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/>
          <a:lstStyle/>
          <a:p>
            <a:r>
              <a:rPr lang="en-US" dirty="0" smtClean="0"/>
              <a:t>Carrie Bohan, ADEC</a:t>
            </a:r>
          </a:p>
        </p:txBody>
      </p:sp>
      <p:sp>
        <p:nvSpPr>
          <p:cNvPr id="4" name="Wave 3"/>
          <p:cNvSpPr/>
          <p:nvPr/>
        </p:nvSpPr>
        <p:spPr>
          <a:xfrm>
            <a:off x="71628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Wave 4"/>
          <p:cNvSpPr/>
          <p:nvPr/>
        </p:nvSpPr>
        <p:spPr>
          <a:xfrm>
            <a:off x="57912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/>
          <p:cNvSpPr/>
          <p:nvPr/>
        </p:nvSpPr>
        <p:spPr>
          <a:xfrm>
            <a:off x="4419600" y="4267200"/>
            <a:ext cx="1371600" cy="1524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971800"/>
            <a:ext cx="8229600" cy="7040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What is Capacity Development?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180" y="2046698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The </a:t>
            </a:r>
            <a:r>
              <a:rPr lang="en-US" sz="2200" dirty="0">
                <a:solidFill>
                  <a:srgbClr val="F2F48C"/>
                </a:solidFill>
              </a:rPr>
              <a:t>process</a:t>
            </a:r>
            <a:r>
              <a:rPr lang="en-US" sz="2200" dirty="0"/>
              <a:t> by which individuals and organizations </a:t>
            </a:r>
            <a:r>
              <a:rPr lang="en-US" sz="2200" dirty="0">
                <a:solidFill>
                  <a:srgbClr val="F2F48C"/>
                </a:solidFill>
              </a:rPr>
              <a:t>obtain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improve</a:t>
            </a:r>
            <a:r>
              <a:rPr lang="en-US" sz="2200" dirty="0"/>
              <a:t>, and </a:t>
            </a:r>
            <a:r>
              <a:rPr lang="en-US" sz="2200" dirty="0">
                <a:solidFill>
                  <a:srgbClr val="F2F48C"/>
                </a:solidFill>
              </a:rPr>
              <a:t>retain</a:t>
            </a:r>
            <a:r>
              <a:rPr lang="en-US" sz="2200" dirty="0"/>
              <a:t> the </a:t>
            </a:r>
            <a:r>
              <a:rPr lang="en-US" sz="2200" dirty="0">
                <a:solidFill>
                  <a:srgbClr val="F2F48C"/>
                </a:solidFill>
              </a:rPr>
              <a:t>skills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knowledge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tools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equipment</a:t>
            </a:r>
            <a:r>
              <a:rPr lang="en-US" sz="2200" dirty="0"/>
              <a:t>, and other r</a:t>
            </a:r>
            <a:r>
              <a:rPr lang="en-US" sz="2200" dirty="0">
                <a:solidFill>
                  <a:srgbClr val="F2F48C"/>
                </a:solidFill>
              </a:rPr>
              <a:t>esources </a:t>
            </a:r>
            <a:r>
              <a:rPr lang="en-US" sz="2200" dirty="0"/>
              <a:t>needed to do their jobs </a:t>
            </a:r>
            <a:r>
              <a:rPr lang="en-US" sz="2200" dirty="0">
                <a:solidFill>
                  <a:srgbClr val="F2F48C"/>
                </a:solidFill>
              </a:rPr>
              <a:t>competently</a:t>
            </a:r>
            <a:r>
              <a:rPr lang="en-US" sz="2200" dirty="0" smtClean="0"/>
              <a:t>. </a:t>
            </a:r>
            <a:r>
              <a:rPr lang="en-US" sz="1200" dirty="0" err="1" smtClean="0"/>
              <a:t>wikipedia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194680" y="2044188"/>
            <a:ext cx="716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>
                <a:solidFill>
                  <a:srgbClr val="F2F48C"/>
                </a:solidFill>
              </a:rPr>
              <a:t>process</a:t>
            </a:r>
            <a:r>
              <a:rPr lang="en-US" sz="2200" dirty="0"/>
              <a:t> through which individuals, groups and </a:t>
            </a:r>
            <a:r>
              <a:rPr lang="en-US" sz="2200" dirty="0" smtClean="0"/>
              <a:t>organizations, </a:t>
            </a:r>
            <a:r>
              <a:rPr lang="en-US" sz="2200" dirty="0"/>
              <a:t>and societies </a:t>
            </a:r>
            <a:r>
              <a:rPr lang="en-US" sz="2200" dirty="0">
                <a:solidFill>
                  <a:srgbClr val="F2F48C"/>
                </a:solidFill>
              </a:rPr>
              <a:t>deploy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adapt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strengthen</a:t>
            </a:r>
            <a:r>
              <a:rPr lang="en-US" sz="2200" dirty="0"/>
              <a:t>, and </a:t>
            </a:r>
            <a:r>
              <a:rPr lang="en-US" sz="2200" dirty="0">
                <a:solidFill>
                  <a:srgbClr val="F2F48C"/>
                </a:solidFill>
              </a:rPr>
              <a:t>maintain</a:t>
            </a:r>
            <a:r>
              <a:rPr lang="en-US" sz="2200" dirty="0"/>
              <a:t> the </a:t>
            </a:r>
            <a:r>
              <a:rPr lang="en-US" sz="2200" dirty="0">
                <a:solidFill>
                  <a:srgbClr val="F2F48C"/>
                </a:solidFill>
              </a:rPr>
              <a:t>capabilities</a:t>
            </a:r>
            <a:r>
              <a:rPr lang="en-US" sz="2200" dirty="0"/>
              <a:t> to </a:t>
            </a:r>
            <a:r>
              <a:rPr lang="en-US" sz="2200" dirty="0">
                <a:solidFill>
                  <a:srgbClr val="F2F48C"/>
                </a:solidFill>
              </a:rPr>
              <a:t>define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plan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2F48C"/>
                </a:solidFill>
              </a:rPr>
              <a:t>achieve</a:t>
            </a:r>
            <a:r>
              <a:rPr lang="en-US" sz="2200" dirty="0"/>
              <a:t> their own </a:t>
            </a:r>
            <a:r>
              <a:rPr lang="en-US" sz="2200" b="1" dirty="0"/>
              <a:t>development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2F48C"/>
                </a:solidFill>
              </a:rPr>
              <a:t>objectives</a:t>
            </a:r>
            <a:r>
              <a:rPr lang="en-US" sz="2200" dirty="0"/>
              <a:t> on an inclusive, participatory, and </a:t>
            </a:r>
            <a:r>
              <a:rPr lang="en-US" sz="2200" dirty="0">
                <a:solidFill>
                  <a:srgbClr val="F2F48C"/>
                </a:solidFill>
              </a:rPr>
              <a:t>sustainable</a:t>
            </a:r>
            <a:r>
              <a:rPr lang="en-US" sz="2200" dirty="0"/>
              <a:t> basis</a:t>
            </a:r>
            <a:r>
              <a:rPr lang="en-US" sz="2200" dirty="0" smtClean="0"/>
              <a:t>. </a:t>
            </a:r>
            <a:r>
              <a:rPr lang="en-US" sz="1200" dirty="0" smtClean="0"/>
              <a:t>Uneca.org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08779" y="1945532"/>
            <a:ext cx="64492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 smtClean="0">
                <a:solidFill>
                  <a:srgbClr val="F2F48C"/>
                </a:solidFill>
              </a:rPr>
              <a:t>process</a:t>
            </a:r>
            <a:r>
              <a:rPr lang="en-US" sz="2200" dirty="0" smtClean="0"/>
              <a:t> through </a:t>
            </a:r>
            <a:r>
              <a:rPr lang="en-US" sz="2200" dirty="0"/>
              <a:t>which individuals, organizations and societies </a:t>
            </a:r>
            <a:r>
              <a:rPr lang="en-US" sz="2200" dirty="0">
                <a:solidFill>
                  <a:srgbClr val="F2F48C"/>
                </a:solidFill>
              </a:rPr>
              <a:t>obtain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2F48C"/>
                </a:solidFill>
              </a:rPr>
              <a:t>strengthen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2F48C"/>
                </a:solidFill>
              </a:rPr>
              <a:t>maintain</a:t>
            </a:r>
            <a:r>
              <a:rPr lang="en-US" sz="2200" dirty="0"/>
              <a:t> the </a:t>
            </a:r>
            <a:r>
              <a:rPr lang="en-US" sz="2200" dirty="0">
                <a:solidFill>
                  <a:srgbClr val="F2F48C"/>
                </a:solidFill>
              </a:rPr>
              <a:t>capabilities</a:t>
            </a:r>
            <a:r>
              <a:rPr lang="en-US" sz="2200" dirty="0"/>
              <a:t> to </a:t>
            </a:r>
            <a:r>
              <a:rPr lang="en-US" sz="2200" dirty="0">
                <a:solidFill>
                  <a:srgbClr val="F2F48C"/>
                </a:solidFill>
              </a:rPr>
              <a:t>set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dirty="0" smtClean="0">
                <a:solidFill>
                  <a:srgbClr val="F2F48C"/>
                </a:solidFill>
              </a:rPr>
              <a:t>achieve</a:t>
            </a:r>
            <a:r>
              <a:rPr lang="en-US" sz="2200" dirty="0" smtClean="0"/>
              <a:t> </a:t>
            </a:r>
            <a:r>
              <a:rPr lang="en-US" sz="2200" dirty="0"/>
              <a:t>their own development </a:t>
            </a:r>
            <a:r>
              <a:rPr lang="en-US" sz="2200" dirty="0">
                <a:solidFill>
                  <a:srgbClr val="F2F48C"/>
                </a:solidFill>
              </a:rPr>
              <a:t>objectives</a:t>
            </a:r>
            <a:r>
              <a:rPr lang="en-US" sz="2200" dirty="0"/>
              <a:t> over time</a:t>
            </a:r>
            <a:r>
              <a:rPr lang="en-US" sz="2200" dirty="0" smtClean="0"/>
              <a:t>. </a:t>
            </a:r>
            <a:r>
              <a:rPr lang="en-US" sz="1200" dirty="0" smtClean="0"/>
              <a:t>Undp.org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4224" y="233467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If </a:t>
            </a:r>
            <a:r>
              <a:rPr lang="en-US" sz="2200" dirty="0"/>
              <a:t>capacity is the means to plan and achieve, then capacity development describes the ways to those </a:t>
            </a:r>
            <a:r>
              <a:rPr lang="en-US" sz="2200" dirty="0" smtClean="0"/>
              <a:t>means</a:t>
            </a:r>
            <a:r>
              <a:rPr lang="en-US" dirty="0" smtClean="0"/>
              <a:t>. </a:t>
            </a:r>
            <a:r>
              <a:rPr lang="en-US" sz="1200" dirty="0" smtClean="0"/>
              <a:t>Undp.org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13780" y="2284087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About </a:t>
            </a:r>
            <a:r>
              <a:rPr lang="en-US" sz="2200" dirty="0">
                <a:solidFill>
                  <a:srgbClr val="F2F48C"/>
                </a:solidFill>
              </a:rPr>
              <a:t>transformations</a:t>
            </a:r>
            <a:r>
              <a:rPr lang="en-US" sz="2200" dirty="0"/>
              <a:t> that </a:t>
            </a:r>
            <a:r>
              <a:rPr lang="en-US" sz="2200" dirty="0">
                <a:solidFill>
                  <a:srgbClr val="F2F48C"/>
                </a:solidFill>
              </a:rPr>
              <a:t>empower </a:t>
            </a:r>
            <a:r>
              <a:rPr lang="en-US" sz="2200" dirty="0"/>
              <a:t>individuals, leaders, organizations and societies</a:t>
            </a:r>
            <a:r>
              <a:rPr lang="en-US" sz="2200" dirty="0" smtClean="0"/>
              <a:t>.</a:t>
            </a:r>
            <a:r>
              <a:rPr lang="en-US" dirty="0" smtClean="0"/>
              <a:t> </a:t>
            </a:r>
            <a:r>
              <a:rPr lang="en-US" sz="1200" dirty="0" smtClean="0"/>
              <a:t>Undp.org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3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2424" y="1690245"/>
            <a:ext cx="6781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Capacity Development is a </a:t>
            </a:r>
            <a:r>
              <a:rPr lang="en-US" sz="2600" dirty="0">
                <a:solidFill>
                  <a:srgbClr val="F2F48C"/>
                </a:solidFill>
              </a:rPr>
              <a:t>process</a:t>
            </a:r>
            <a:r>
              <a:rPr lang="en-US" sz="2600" dirty="0"/>
              <a:t> for water systems to </a:t>
            </a:r>
            <a:r>
              <a:rPr lang="en-US" sz="2600" dirty="0">
                <a:solidFill>
                  <a:srgbClr val="F2F48C"/>
                </a:solidFill>
              </a:rPr>
              <a:t>acquire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F2F48C"/>
                </a:solidFill>
              </a:rPr>
              <a:t>maintain</a:t>
            </a:r>
            <a:r>
              <a:rPr lang="en-US" sz="2600" dirty="0"/>
              <a:t> adequate </a:t>
            </a:r>
            <a:r>
              <a:rPr lang="en-US" sz="2600" dirty="0">
                <a:solidFill>
                  <a:srgbClr val="F2F48C"/>
                </a:solidFill>
              </a:rPr>
              <a:t>technical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2F48C"/>
                </a:solidFill>
              </a:rPr>
              <a:t>managerial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F2F48C"/>
                </a:solidFill>
              </a:rPr>
              <a:t>financial</a:t>
            </a:r>
            <a:r>
              <a:rPr lang="en-US" sz="2600" dirty="0"/>
              <a:t> (TMF) capacity. TMF capacity enables water systems to have the </a:t>
            </a:r>
            <a:r>
              <a:rPr lang="en-US" sz="2600" dirty="0">
                <a:solidFill>
                  <a:srgbClr val="F2F48C"/>
                </a:solidFill>
              </a:rPr>
              <a:t>capability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F2F48C"/>
                </a:solidFill>
              </a:rPr>
              <a:t>consistently</a:t>
            </a:r>
            <a:r>
              <a:rPr lang="en-US" sz="2600" dirty="0"/>
              <a:t> provide safe drinking water to the public</a:t>
            </a:r>
            <a:r>
              <a:rPr lang="en-US" sz="2600" dirty="0" smtClean="0"/>
              <a:t>. </a:t>
            </a:r>
            <a:r>
              <a:rPr lang="en-US" sz="1200" dirty="0" smtClean="0"/>
              <a:t>Epa.gov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788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5"/>
          <p:cNvSpPr txBox="1">
            <a:spLocks/>
          </p:cNvSpPr>
          <p:nvPr/>
        </p:nvSpPr>
        <p:spPr>
          <a:xfrm>
            <a:off x="533400" y="1219200"/>
            <a:ext cx="8077200" cy="516174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1996 Safe Drinking Water Amendments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200" dirty="0" smtClean="0"/>
              <a:t>All new public water systems must </a:t>
            </a:r>
            <a:r>
              <a:rPr lang="en-US" sz="2200" dirty="0" smtClean="0"/>
              <a:t>d</a:t>
            </a:r>
            <a:r>
              <a:rPr lang="en-US" sz="2200" dirty="0" smtClean="0"/>
              <a:t>emonstrate </a:t>
            </a:r>
            <a:r>
              <a:rPr lang="en-US" sz="2200" dirty="0" smtClean="0"/>
              <a:t>capacity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200" dirty="0" smtClean="0"/>
              <a:t>State must have strategy to assist system acquire and maintain TMF capacity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200" dirty="0" smtClean="0"/>
              <a:t>Restricts use of State Revolving Fund loans for systems without capacity</a:t>
            </a:r>
            <a:endParaRPr lang="en-US" sz="2200" dirty="0"/>
          </a:p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>
                <a:solidFill>
                  <a:srgbClr val="F2F48C"/>
                </a:solidFill>
              </a:rPr>
              <a:t>EPA Approved Capacity Development Strategy</a:t>
            </a:r>
          </a:p>
          <a:p>
            <a:pPr marL="274320" lvl="1" indent="-274320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  <a:p>
            <a:pPr marL="274320" lvl="2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533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Federal Requirements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5"/>
          <p:cNvSpPr txBox="1">
            <a:spLocks/>
          </p:cNvSpPr>
          <p:nvPr/>
        </p:nvSpPr>
        <p:spPr>
          <a:xfrm>
            <a:off x="533400" y="1143000"/>
            <a:ext cx="8077200" cy="516174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>
                <a:solidFill>
                  <a:srgbClr val="F2F48C"/>
                </a:solidFill>
              </a:rPr>
              <a:t>2000 Citizen Advisory Board Recommendations</a:t>
            </a:r>
          </a:p>
          <a:p>
            <a:pPr marL="800100" lvl="2" indent="-342900" algn="l">
              <a:spcBef>
                <a:spcPts val="1200"/>
              </a:spcBef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1600" dirty="0"/>
              <a:t>Sanitary Survey inspections, self-assessment tool, financial/managerial training, RCA improvements, training for professionals/consultants, metering, planning, early notice for new rules, third party studies on consolidation, loan guarantee fund, DWSRF eligibility for private utilities, agency cooperation, public outreach about TFM, </a:t>
            </a:r>
            <a:r>
              <a:rPr lang="en-US" sz="1600" dirty="0" err="1"/>
              <a:t>CapDev</a:t>
            </a:r>
            <a:r>
              <a:rPr lang="en-US" sz="1600" dirty="0"/>
              <a:t> program resources and staffing.</a:t>
            </a:r>
          </a:p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2016/2017</a:t>
            </a:r>
            <a:endParaRPr lang="en-US" sz="2600" dirty="0" smtClean="0">
              <a:solidFill>
                <a:srgbClr val="F2F48C"/>
              </a:solidFill>
            </a:endParaRP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200" dirty="0" smtClean="0"/>
              <a:t>Transition from Drinking Water to Technical Assistance &amp; Financing</a:t>
            </a:r>
          </a:p>
          <a:p>
            <a:pPr marL="1257300" lvl="3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dirty="0" smtClean="0"/>
              <a:t>Combined Operator Certification, Capacity Development, Remote Maintenance Worker Program and State Revolving Loan Funds under a single manager</a:t>
            </a:r>
          </a:p>
          <a:p>
            <a:pPr marL="1257300" lvl="3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dirty="0" smtClean="0"/>
              <a:t>Created </a:t>
            </a:r>
            <a:r>
              <a:rPr lang="en-US" dirty="0" err="1" smtClean="0"/>
              <a:t>CapDev</a:t>
            </a:r>
            <a:r>
              <a:rPr lang="en-US" dirty="0" smtClean="0"/>
              <a:t> Program Coordinator position - Sarah </a:t>
            </a:r>
            <a:r>
              <a:rPr lang="en-US" dirty="0" smtClean="0"/>
              <a:t>Mutter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State Implementation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5"/>
          <p:cNvSpPr txBox="1">
            <a:spLocks/>
          </p:cNvSpPr>
          <p:nvPr/>
        </p:nvSpPr>
        <p:spPr>
          <a:xfrm>
            <a:off x="533400" y="1143000"/>
            <a:ext cx="8077200" cy="516174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Current </a:t>
            </a:r>
            <a:r>
              <a:rPr lang="en-US" sz="2600" dirty="0" smtClean="0">
                <a:solidFill>
                  <a:srgbClr val="F2F48C"/>
                </a:solidFill>
              </a:rPr>
              <a:t>Activities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Operations &amp; Maintenance Best Practices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Regional Coordination </a:t>
            </a:r>
            <a:r>
              <a:rPr lang="en-US" sz="2000" dirty="0" smtClean="0"/>
              <a:t>Meetings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Training Coalition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Training Calendar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Contracted development of new training materials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Certification </a:t>
            </a:r>
            <a:r>
              <a:rPr lang="en-US" sz="2000" dirty="0" smtClean="0"/>
              <a:t>Exam Prep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New System Reviews</a:t>
            </a:r>
          </a:p>
          <a:p>
            <a:pPr marL="800100" lvl="2" indent="-342900" algn="l">
              <a:spcBef>
                <a:spcPts val="6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000" dirty="0" smtClean="0"/>
              <a:t>Business Plan </a:t>
            </a:r>
            <a:r>
              <a:rPr lang="en-US" sz="2000" dirty="0" smtClean="0"/>
              <a:t>Reviews</a:t>
            </a:r>
          </a:p>
          <a:p>
            <a:pPr marL="457200" lvl="2" algn="l">
              <a:spcBef>
                <a:spcPts val="600"/>
              </a:spcBef>
              <a:buSzPct val="95000"/>
              <a:tabLst>
                <a:tab pos="4289425" algn="l"/>
              </a:tabLst>
            </a:pPr>
            <a:endParaRPr lang="en-US" sz="2000" dirty="0" smtClean="0"/>
          </a:p>
          <a:p>
            <a:pPr marL="274320" lvl="1" indent="-274320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  <a:p>
            <a:pPr marL="274320" lvl="2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State Implementation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5"/>
          <p:cNvSpPr txBox="1">
            <a:spLocks/>
          </p:cNvSpPr>
          <p:nvPr/>
        </p:nvSpPr>
        <p:spPr>
          <a:xfrm>
            <a:off x="533400" y="1162859"/>
            <a:ext cx="8077200" cy="516174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2020 Interim Strategy, Stakeholder Input</a:t>
            </a:r>
          </a:p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~2021 Updated Strategy Implementation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300" dirty="0" smtClean="0"/>
              <a:t>Must include asset management considerations</a:t>
            </a:r>
          </a:p>
          <a:p>
            <a:pPr marL="1257300" lvl="3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dirty="0" smtClean="0"/>
              <a:t>Practice </a:t>
            </a:r>
            <a:r>
              <a:rPr lang="en-US" dirty="0"/>
              <a:t>of managing infrastructure capital assets to minimize the total cost of owning and operating these assets while delivering the desired service levels</a:t>
            </a:r>
            <a:r>
              <a:rPr lang="en-US" dirty="0" smtClean="0"/>
              <a:t>.</a:t>
            </a:r>
          </a:p>
          <a:p>
            <a:pPr marL="342900" lvl="1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600" dirty="0" smtClean="0">
                <a:solidFill>
                  <a:srgbClr val="F2F48C"/>
                </a:solidFill>
              </a:rPr>
              <a:t>Available Funding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300" dirty="0" smtClean="0"/>
              <a:t>Drinking Water State Revolving Fund Set-Asides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300" dirty="0" smtClean="0"/>
              <a:t>$1.2-$1.5M </a:t>
            </a:r>
            <a:r>
              <a:rPr lang="en-US" sz="2300" dirty="0" smtClean="0"/>
              <a:t>annually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300" dirty="0" smtClean="0"/>
              <a:t>Supports Capacity Development and Operator Certification Programs</a:t>
            </a:r>
          </a:p>
          <a:p>
            <a:pPr marL="800100" lvl="2" indent="-342900" algn="l">
              <a:spcBef>
                <a:spcPts val="1200"/>
              </a:spcBef>
              <a:buSzPct val="95000"/>
              <a:buFont typeface="Arial" panose="020B0604020202020204" pitchFamily="34" charset="0"/>
              <a:buChar char="•"/>
              <a:tabLst>
                <a:tab pos="4289425" algn="l"/>
              </a:tabLst>
            </a:pPr>
            <a:r>
              <a:rPr lang="en-US" sz="2300" dirty="0" smtClean="0"/>
              <a:t>**All public water systems**</a:t>
            </a:r>
            <a:endParaRPr lang="en-US" sz="2300" dirty="0" smtClean="0"/>
          </a:p>
          <a:p>
            <a:pPr marL="274320" lvl="1" indent="-274320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  <a:p>
            <a:pPr marL="274320" lvl="2">
              <a:spcBef>
                <a:spcPts val="1200"/>
              </a:spcBef>
              <a:buSzPct val="95000"/>
              <a:tabLst>
                <a:tab pos="4289425" algn="l"/>
              </a:tabLst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State Implementation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5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2412</TotalTime>
  <Words>713</Words>
  <Application>Microsoft Office PowerPoint</Application>
  <PresentationFormat>On-screen Show (4:3)</PresentationFormat>
  <Paragraphs>66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Capacity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O&amp;M in Alaska</dc:title>
  <dc:creator>cdbohan</dc:creator>
  <cp:lastModifiedBy>Bohan, Carrie</cp:lastModifiedBy>
  <cp:revision>96</cp:revision>
  <dcterms:created xsi:type="dcterms:W3CDTF">2013-02-01T18:34:48Z</dcterms:created>
  <dcterms:modified xsi:type="dcterms:W3CDTF">2020-01-23T20:10:37Z</dcterms:modified>
</cp:coreProperties>
</file>