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4" r:id="rId8"/>
    <p:sldId id="29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48C"/>
    <a:srgbClr val="FFCC66"/>
    <a:srgbClr val="832CAA"/>
    <a:srgbClr val="339933"/>
    <a:srgbClr val="128837"/>
    <a:srgbClr val="FF9933"/>
    <a:srgbClr val="B1252F"/>
    <a:srgbClr val="592278"/>
    <a:srgbClr val="3B5F44"/>
    <a:srgbClr val="8119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410" autoAdjust="0"/>
  </p:normalViewPr>
  <p:slideViewPr>
    <p:cSldViewPr>
      <p:cViewPr varScale="1">
        <p:scale>
          <a:sx n="53" d="100"/>
          <a:sy n="53" d="100"/>
        </p:scale>
        <p:origin x="12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FA303B-A7BC-423A-B50A-EB108487241F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C7BE6A-1799-4654-8A3A-AEBE129457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847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5AC403-EF3F-4588-B2F3-AC86CC6D41F1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B8A354-2690-4DAA-850C-2103A22D3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266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UNDP=</a:t>
            </a:r>
            <a:r>
              <a:rPr lang="en-US" baseline="0" dirty="0" smtClean="0"/>
              <a:t> United Nations Development </a:t>
            </a:r>
            <a:r>
              <a:rPr lang="en-US" baseline="0" dirty="0" err="1" smtClean="0"/>
              <a:t>Programme</a:t>
            </a:r>
            <a:endParaRPr lang="en-US" baseline="0" dirty="0" smtClean="0"/>
          </a:p>
          <a:p>
            <a:r>
              <a:rPr lang="en-US" baseline="0" dirty="0" err="1" smtClean="0"/>
              <a:t>Uneca</a:t>
            </a:r>
            <a:r>
              <a:rPr lang="en-US" baseline="0" dirty="0" smtClean="0"/>
              <a:t> = United Nations Economic Commission for Africa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31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Although</a:t>
            </a:r>
            <a:r>
              <a:rPr lang="en-US" baseline="0" dirty="0" smtClean="0"/>
              <a:t> housed in SDWA, concepts apply to WW too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61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develop and utilize an enhanced sanitary </a:t>
            </a:r>
          </a:p>
          <a:p>
            <a:pPr marL="0" indent="0">
              <a:buNone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A self-assessment tool </a:t>
            </a:r>
          </a:p>
          <a:p>
            <a:pPr marL="0" indent="0">
              <a:buNone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Training should be provided to water system personnel in fiscal capacity and financial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The Regulatory Commission of Alaska work for changes in their statutory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regulatory authorities to improve how regulates small systems.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Training in TMF for drinking water program staff, contractors, consultants, and other service providers.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Water metering requirements should be enforced so that water systems know how much water they are using.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7. The ADEC should cooperate with boroughs, communities and cities to ensure that public water system capacity issues are actively considered during planning activities.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8. The DWP should enhance efforts providing early notice of rule changes or new regulatory requirements.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9. ADEC should use third party studies to show that efficiencies can be gained through consolidation.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10. Create a loan guarantee fund to assist small water systems in obtaining private financing for capital improvements.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11. Change statutes to allow private systems are eligible for DWSRF loan funds and grants.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12. Cooperation among State agencies and between Federal, Tribal, and local levels of government on matters affecting drinking water systems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13. Take a proactive approach in educating the public with regards to TMF.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14. Acquire appropriate financial and personnel resources to design, promote and deliver TMF assistance programs.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8A354-2690-4DAA-850C-2103A22D32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49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89DBFA-610D-4373-8323-E66F7E1B574C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F72DAB-6D8C-4188-9452-70089FEB8B9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76573"/>
            <a:ext cx="8763000" cy="1377885"/>
          </a:xfrm>
        </p:spPr>
        <p:txBody>
          <a:bodyPr>
            <a:normAutofit/>
          </a:bodyPr>
          <a:lstStyle/>
          <a:p>
            <a:pPr algn="ctr"/>
            <a:r>
              <a:rPr lang="en-US" sz="6500" dirty="0" smtClean="0"/>
              <a:t>Capacity Development</a:t>
            </a:r>
            <a:endParaRPr lang="en-US" sz="6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19600"/>
            <a:ext cx="7854696" cy="1752600"/>
          </a:xfrm>
        </p:spPr>
        <p:txBody>
          <a:bodyPr/>
          <a:lstStyle/>
          <a:p>
            <a:r>
              <a:rPr lang="en-US" dirty="0" smtClean="0"/>
              <a:t>Carrie Bohan, ADEC</a:t>
            </a:r>
          </a:p>
        </p:txBody>
      </p:sp>
      <p:sp>
        <p:nvSpPr>
          <p:cNvPr id="4" name="Wave 3"/>
          <p:cNvSpPr/>
          <p:nvPr/>
        </p:nvSpPr>
        <p:spPr>
          <a:xfrm>
            <a:off x="7162800" y="4267200"/>
            <a:ext cx="1371600" cy="152400"/>
          </a:xfrm>
          <a:prstGeom prst="wav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Wave 4"/>
          <p:cNvSpPr/>
          <p:nvPr/>
        </p:nvSpPr>
        <p:spPr>
          <a:xfrm>
            <a:off x="5791200" y="4267200"/>
            <a:ext cx="1371600" cy="152400"/>
          </a:xfrm>
          <a:prstGeom prst="wav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Wave 5"/>
          <p:cNvSpPr/>
          <p:nvPr/>
        </p:nvSpPr>
        <p:spPr>
          <a:xfrm>
            <a:off x="4419600" y="4267200"/>
            <a:ext cx="1371600" cy="152400"/>
          </a:xfrm>
          <a:prstGeom prst="wav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971800"/>
            <a:ext cx="8229600" cy="70408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8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/>
              <a:t>What is Capacity Development?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9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5180" y="2046698"/>
            <a:ext cx="678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The </a:t>
            </a:r>
            <a:r>
              <a:rPr lang="en-US" sz="2200" dirty="0">
                <a:solidFill>
                  <a:srgbClr val="F2F48C"/>
                </a:solidFill>
              </a:rPr>
              <a:t>process</a:t>
            </a:r>
            <a:r>
              <a:rPr lang="en-US" sz="2200" dirty="0"/>
              <a:t> by which individuals and organizations </a:t>
            </a:r>
            <a:r>
              <a:rPr lang="en-US" sz="2200" dirty="0">
                <a:solidFill>
                  <a:srgbClr val="F2F48C"/>
                </a:solidFill>
              </a:rPr>
              <a:t>obtain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F2F48C"/>
                </a:solidFill>
              </a:rPr>
              <a:t>improve</a:t>
            </a:r>
            <a:r>
              <a:rPr lang="en-US" sz="2200" dirty="0"/>
              <a:t>, and </a:t>
            </a:r>
            <a:r>
              <a:rPr lang="en-US" sz="2200" dirty="0">
                <a:solidFill>
                  <a:srgbClr val="F2F48C"/>
                </a:solidFill>
              </a:rPr>
              <a:t>retain</a:t>
            </a:r>
            <a:r>
              <a:rPr lang="en-US" sz="2200" dirty="0"/>
              <a:t> the </a:t>
            </a:r>
            <a:r>
              <a:rPr lang="en-US" sz="2200" dirty="0">
                <a:solidFill>
                  <a:srgbClr val="F2F48C"/>
                </a:solidFill>
              </a:rPr>
              <a:t>skills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F2F48C"/>
                </a:solidFill>
              </a:rPr>
              <a:t>knowledge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F2F48C"/>
                </a:solidFill>
              </a:rPr>
              <a:t>tools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F2F48C"/>
                </a:solidFill>
              </a:rPr>
              <a:t>equipment</a:t>
            </a:r>
            <a:r>
              <a:rPr lang="en-US" sz="2200" dirty="0"/>
              <a:t>, and other r</a:t>
            </a:r>
            <a:r>
              <a:rPr lang="en-US" sz="2200" dirty="0">
                <a:solidFill>
                  <a:srgbClr val="F2F48C"/>
                </a:solidFill>
              </a:rPr>
              <a:t>esources </a:t>
            </a:r>
            <a:r>
              <a:rPr lang="en-US" sz="2200" dirty="0"/>
              <a:t>needed to do their jobs </a:t>
            </a:r>
            <a:r>
              <a:rPr lang="en-US" sz="2200" dirty="0">
                <a:solidFill>
                  <a:srgbClr val="F2F48C"/>
                </a:solidFill>
              </a:rPr>
              <a:t>competently</a:t>
            </a:r>
            <a:r>
              <a:rPr lang="en-US" sz="2200" dirty="0" smtClean="0"/>
              <a:t>. </a:t>
            </a:r>
            <a:r>
              <a:rPr lang="en-US" sz="1200" dirty="0" err="1" smtClean="0"/>
              <a:t>wikipedia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194680" y="2044188"/>
            <a:ext cx="7162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</a:t>
            </a:r>
            <a:r>
              <a:rPr lang="en-US" sz="2200" dirty="0" smtClean="0"/>
              <a:t>he </a:t>
            </a:r>
            <a:r>
              <a:rPr lang="en-US" sz="2200" dirty="0">
                <a:solidFill>
                  <a:srgbClr val="F2F48C"/>
                </a:solidFill>
              </a:rPr>
              <a:t>process</a:t>
            </a:r>
            <a:r>
              <a:rPr lang="en-US" sz="2200" dirty="0"/>
              <a:t> through which individuals, groups and </a:t>
            </a:r>
            <a:r>
              <a:rPr lang="en-US" sz="2200" dirty="0" smtClean="0"/>
              <a:t>organizations, </a:t>
            </a:r>
            <a:r>
              <a:rPr lang="en-US" sz="2200" dirty="0"/>
              <a:t>and societies </a:t>
            </a:r>
            <a:r>
              <a:rPr lang="en-US" sz="2200" dirty="0">
                <a:solidFill>
                  <a:srgbClr val="F2F48C"/>
                </a:solidFill>
              </a:rPr>
              <a:t>deploy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F2F48C"/>
                </a:solidFill>
              </a:rPr>
              <a:t>adapt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F2F48C"/>
                </a:solidFill>
              </a:rPr>
              <a:t>strengthen</a:t>
            </a:r>
            <a:r>
              <a:rPr lang="en-US" sz="2200" dirty="0"/>
              <a:t>, and </a:t>
            </a:r>
            <a:r>
              <a:rPr lang="en-US" sz="2200" dirty="0">
                <a:solidFill>
                  <a:srgbClr val="F2F48C"/>
                </a:solidFill>
              </a:rPr>
              <a:t>maintain</a:t>
            </a:r>
            <a:r>
              <a:rPr lang="en-US" sz="2200" dirty="0"/>
              <a:t> the </a:t>
            </a:r>
            <a:r>
              <a:rPr lang="en-US" sz="2200" dirty="0">
                <a:solidFill>
                  <a:srgbClr val="F2F48C"/>
                </a:solidFill>
              </a:rPr>
              <a:t>capabilities</a:t>
            </a:r>
            <a:r>
              <a:rPr lang="en-US" sz="2200" dirty="0"/>
              <a:t> to </a:t>
            </a:r>
            <a:r>
              <a:rPr lang="en-US" sz="2200" dirty="0">
                <a:solidFill>
                  <a:srgbClr val="F2F48C"/>
                </a:solidFill>
              </a:rPr>
              <a:t>define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F2F48C"/>
                </a:solidFill>
              </a:rPr>
              <a:t>plan</a:t>
            </a:r>
            <a:r>
              <a:rPr lang="en-US" sz="2200" dirty="0"/>
              <a:t> and </a:t>
            </a:r>
            <a:r>
              <a:rPr lang="en-US" sz="2200" dirty="0">
                <a:solidFill>
                  <a:srgbClr val="F2F48C"/>
                </a:solidFill>
              </a:rPr>
              <a:t>achieve</a:t>
            </a:r>
            <a:r>
              <a:rPr lang="en-US" sz="2200" dirty="0"/>
              <a:t> their own </a:t>
            </a:r>
            <a:r>
              <a:rPr lang="en-US" sz="2200" b="1" dirty="0"/>
              <a:t>development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F2F48C"/>
                </a:solidFill>
              </a:rPr>
              <a:t>objectives</a:t>
            </a:r>
            <a:r>
              <a:rPr lang="en-US" sz="2200" dirty="0"/>
              <a:t> on an inclusive, participatory, and </a:t>
            </a:r>
            <a:r>
              <a:rPr lang="en-US" sz="2200" dirty="0">
                <a:solidFill>
                  <a:srgbClr val="F2F48C"/>
                </a:solidFill>
              </a:rPr>
              <a:t>sustainable</a:t>
            </a:r>
            <a:r>
              <a:rPr lang="en-US" sz="2200" dirty="0"/>
              <a:t> basis</a:t>
            </a:r>
            <a:r>
              <a:rPr lang="en-US" sz="2200" dirty="0" smtClean="0"/>
              <a:t>. </a:t>
            </a:r>
            <a:r>
              <a:rPr lang="en-US" sz="1200" dirty="0" smtClean="0"/>
              <a:t>Uneca.org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508779" y="1945532"/>
            <a:ext cx="64492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</a:t>
            </a:r>
            <a:r>
              <a:rPr lang="en-US" sz="2200" dirty="0" smtClean="0"/>
              <a:t>he </a:t>
            </a:r>
            <a:r>
              <a:rPr lang="en-US" sz="2200" dirty="0" smtClean="0">
                <a:solidFill>
                  <a:srgbClr val="F2F48C"/>
                </a:solidFill>
              </a:rPr>
              <a:t>process</a:t>
            </a:r>
            <a:r>
              <a:rPr lang="en-US" sz="2200" dirty="0" smtClean="0"/>
              <a:t> through </a:t>
            </a:r>
            <a:r>
              <a:rPr lang="en-US" sz="2200" dirty="0"/>
              <a:t>which individuals, organizations and societies </a:t>
            </a:r>
            <a:r>
              <a:rPr lang="en-US" sz="2200" dirty="0">
                <a:solidFill>
                  <a:srgbClr val="F2F48C"/>
                </a:solidFill>
              </a:rPr>
              <a:t>obtain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F2F48C"/>
                </a:solidFill>
              </a:rPr>
              <a:t>strengthen</a:t>
            </a:r>
            <a:r>
              <a:rPr lang="en-US" sz="2200" dirty="0"/>
              <a:t> and </a:t>
            </a:r>
            <a:r>
              <a:rPr lang="en-US" sz="2200" dirty="0">
                <a:solidFill>
                  <a:srgbClr val="F2F48C"/>
                </a:solidFill>
              </a:rPr>
              <a:t>maintain</a:t>
            </a:r>
            <a:r>
              <a:rPr lang="en-US" sz="2200" dirty="0"/>
              <a:t> the </a:t>
            </a:r>
            <a:r>
              <a:rPr lang="en-US" sz="2200" dirty="0">
                <a:solidFill>
                  <a:srgbClr val="F2F48C"/>
                </a:solidFill>
              </a:rPr>
              <a:t>capabilities</a:t>
            </a:r>
            <a:r>
              <a:rPr lang="en-US" sz="2200" dirty="0"/>
              <a:t> to </a:t>
            </a:r>
            <a:r>
              <a:rPr lang="en-US" sz="2200" dirty="0">
                <a:solidFill>
                  <a:srgbClr val="F2F48C"/>
                </a:solidFill>
              </a:rPr>
              <a:t>set</a:t>
            </a:r>
            <a:r>
              <a:rPr lang="en-US" sz="2200" dirty="0"/>
              <a:t> </a:t>
            </a:r>
            <a:r>
              <a:rPr lang="en-US" sz="2200" dirty="0" smtClean="0"/>
              <a:t>and </a:t>
            </a:r>
            <a:r>
              <a:rPr lang="en-US" sz="2200" dirty="0" smtClean="0">
                <a:solidFill>
                  <a:srgbClr val="F2F48C"/>
                </a:solidFill>
              </a:rPr>
              <a:t>achieve</a:t>
            </a:r>
            <a:r>
              <a:rPr lang="en-US" sz="2200" dirty="0" smtClean="0"/>
              <a:t> </a:t>
            </a:r>
            <a:r>
              <a:rPr lang="en-US" sz="2200" dirty="0"/>
              <a:t>their own development </a:t>
            </a:r>
            <a:r>
              <a:rPr lang="en-US" sz="2200" dirty="0">
                <a:solidFill>
                  <a:srgbClr val="F2F48C"/>
                </a:solidFill>
              </a:rPr>
              <a:t>objectives</a:t>
            </a:r>
            <a:r>
              <a:rPr lang="en-US" sz="2200" dirty="0"/>
              <a:t> over time</a:t>
            </a:r>
            <a:r>
              <a:rPr lang="en-US" sz="2200" dirty="0" smtClean="0"/>
              <a:t>. </a:t>
            </a:r>
            <a:r>
              <a:rPr lang="en-US" sz="1200" dirty="0" smtClean="0"/>
              <a:t>Undp.org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34224" y="2334670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If </a:t>
            </a:r>
            <a:r>
              <a:rPr lang="en-US" sz="2200" dirty="0"/>
              <a:t>capacity is the means to plan and achieve, then capacity development describes the ways to those </a:t>
            </a:r>
            <a:r>
              <a:rPr lang="en-US" sz="2200" dirty="0" smtClean="0"/>
              <a:t>means</a:t>
            </a:r>
            <a:r>
              <a:rPr lang="en-US" dirty="0" smtClean="0"/>
              <a:t>. </a:t>
            </a:r>
            <a:r>
              <a:rPr lang="en-US" sz="1200" dirty="0" smtClean="0"/>
              <a:t>Undp.org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613780" y="2284087"/>
            <a:ext cx="632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About </a:t>
            </a:r>
            <a:r>
              <a:rPr lang="en-US" sz="2200" dirty="0">
                <a:solidFill>
                  <a:srgbClr val="F2F48C"/>
                </a:solidFill>
              </a:rPr>
              <a:t>transformations</a:t>
            </a:r>
            <a:r>
              <a:rPr lang="en-US" sz="2200" dirty="0"/>
              <a:t> that </a:t>
            </a:r>
            <a:r>
              <a:rPr lang="en-US" sz="2200" dirty="0">
                <a:solidFill>
                  <a:srgbClr val="F2F48C"/>
                </a:solidFill>
              </a:rPr>
              <a:t>empower </a:t>
            </a:r>
            <a:r>
              <a:rPr lang="en-US" sz="2200" dirty="0"/>
              <a:t>individuals, leaders, organizations and societies</a:t>
            </a:r>
            <a:r>
              <a:rPr lang="en-US" sz="2200" dirty="0" smtClean="0"/>
              <a:t>.</a:t>
            </a:r>
            <a:r>
              <a:rPr lang="en-US" dirty="0" smtClean="0"/>
              <a:t> </a:t>
            </a:r>
            <a:r>
              <a:rPr lang="en-US" sz="1200" dirty="0" smtClean="0"/>
              <a:t>Undp.org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43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2424" y="1690245"/>
            <a:ext cx="6781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Capacity Development is a </a:t>
            </a:r>
            <a:r>
              <a:rPr lang="en-US" sz="2600" dirty="0">
                <a:solidFill>
                  <a:srgbClr val="F2F48C"/>
                </a:solidFill>
              </a:rPr>
              <a:t>process</a:t>
            </a:r>
            <a:r>
              <a:rPr lang="en-US" sz="2600" dirty="0"/>
              <a:t> for water systems to </a:t>
            </a:r>
            <a:r>
              <a:rPr lang="en-US" sz="2600" dirty="0">
                <a:solidFill>
                  <a:srgbClr val="F2F48C"/>
                </a:solidFill>
              </a:rPr>
              <a:t>acquire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F2F48C"/>
                </a:solidFill>
              </a:rPr>
              <a:t>maintain</a:t>
            </a:r>
            <a:r>
              <a:rPr lang="en-US" sz="2600" dirty="0"/>
              <a:t> adequate </a:t>
            </a:r>
            <a:r>
              <a:rPr lang="en-US" sz="2600" dirty="0">
                <a:solidFill>
                  <a:srgbClr val="F2F48C"/>
                </a:solidFill>
              </a:rPr>
              <a:t>technical</a:t>
            </a:r>
            <a:r>
              <a:rPr lang="en-US" sz="2600" dirty="0"/>
              <a:t>, </a:t>
            </a:r>
            <a:r>
              <a:rPr lang="en-US" sz="2600" dirty="0">
                <a:solidFill>
                  <a:srgbClr val="F2F48C"/>
                </a:solidFill>
              </a:rPr>
              <a:t>managerial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F2F48C"/>
                </a:solidFill>
              </a:rPr>
              <a:t>financial</a:t>
            </a:r>
            <a:r>
              <a:rPr lang="en-US" sz="2600" dirty="0"/>
              <a:t> (TMF) capacity. TMF capacity enables water systems to have the </a:t>
            </a:r>
            <a:r>
              <a:rPr lang="en-US" sz="2600" dirty="0">
                <a:solidFill>
                  <a:srgbClr val="F2F48C"/>
                </a:solidFill>
              </a:rPr>
              <a:t>capability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F2F48C"/>
                </a:solidFill>
              </a:rPr>
              <a:t>consistently</a:t>
            </a:r>
            <a:r>
              <a:rPr lang="en-US" sz="2600" dirty="0"/>
              <a:t> provide safe drinking water to the public</a:t>
            </a:r>
            <a:r>
              <a:rPr lang="en-US" sz="2600" dirty="0" smtClean="0"/>
              <a:t>. </a:t>
            </a:r>
            <a:r>
              <a:rPr lang="en-US" sz="1200" dirty="0" smtClean="0"/>
              <a:t>Epa.gov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6788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5"/>
          <p:cNvSpPr txBox="1">
            <a:spLocks/>
          </p:cNvSpPr>
          <p:nvPr/>
        </p:nvSpPr>
        <p:spPr>
          <a:xfrm>
            <a:off x="533400" y="1219200"/>
            <a:ext cx="8077200" cy="5161741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600" dirty="0" smtClean="0">
                <a:solidFill>
                  <a:srgbClr val="F2F48C"/>
                </a:solidFill>
              </a:rPr>
              <a:t>1996 Safe Drinking Water Amendments</a:t>
            </a:r>
          </a:p>
          <a:p>
            <a:pPr marL="800100" lvl="2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200" dirty="0" smtClean="0"/>
              <a:t>All new public water systems must </a:t>
            </a:r>
            <a:r>
              <a:rPr lang="en-US" sz="2200" dirty="0" smtClean="0"/>
              <a:t>d</a:t>
            </a:r>
            <a:r>
              <a:rPr lang="en-US" sz="2200" dirty="0" smtClean="0"/>
              <a:t>emonstrate </a:t>
            </a:r>
            <a:r>
              <a:rPr lang="en-US" sz="2200" dirty="0" smtClean="0"/>
              <a:t>capacity</a:t>
            </a:r>
          </a:p>
          <a:p>
            <a:pPr marL="800100" lvl="2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200" dirty="0" smtClean="0"/>
              <a:t>State must have strategy to assist system acquire and maintain TMF capacity</a:t>
            </a:r>
          </a:p>
          <a:p>
            <a:pPr marL="800100" lvl="2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200" dirty="0" smtClean="0"/>
              <a:t>Restricts use of State Revolving Fund loans for systems without capacity</a:t>
            </a:r>
            <a:endParaRPr lang="en-US" sz="2200" dirty="0"/>
          </a:p>
          <a:p>
            <a:pPr marL="342900" lvl="1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600" dirty="0">
                <a:solidFill>
                  <a:srgbClr val="F2F48C"/>
                </a:solidFill>
              </a:rPr>
              <a:t>EPA Approved Capacity Development Strategy</a:t>
            </a:r>
          </a:p>
          <a:p>
            <a:pPr marL="274320" lvl="1" indent="-274320">
              <a:spcBef>
                <a:spcPts val="1200"/>
              </a:spcBef>
              <a:buSzPct val="95000"/>
              <a:tabLst>
                <a:tab pos="4289425" algn="l"/>
              </a:tabLst>
            </a:pPr>
            <a:endParaRPr lang="en-US" dirty="0" smtClean="0"/>
          </a:p>
          <a:p>
            <a:pPr marL="274320" lvl="2">
              <a:spcBef>
                <a:spcPts val="1200"/>
              </a:spcBef>
              <a:buSzPct val="95000"/>
              <a:tabLst>
                <a:tab pos="4289425" algn="l"/>
              </a:tabLst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33400" y="5334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3"/>
                </a:solidFill>
              </a:rPr>
              <a:t>Federal Requirements</a:t>
            </a:r>
            <a:endParaRPr lang="en-US" sz="4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59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5"/>
          <p:cNvSpPr txBox="1">
            <a:spLocks/>
          </p:cNvSpPr>
          <p:nvPr/>
        </p:nvSpPr>
        <p:spPr>
          <a:xfrm>
            <a:off x="533400" y="1143000"/>
            <a:ext cx="8077200" cy="5161741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600" dirty="0">
                <a:solidFill>
                  <a:srgbClr val="F2F48C"/>
                </a:solidFill>
              </a:rPr>
              <a:t>2000 Citizen Advisory Board Recommendations</a:t>
            </a:r>
          </a:p>
          <a:p>
            <a:pPr marL="800100" lvl="2" indent="-342900" algn="l">
              <a:spcBef>
                <a:spcPts val="1200"/>
              </a:spcBef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1600" dirty="0"/>
              <a:t>Sanitary Survey inspections, self-assessment tool, financial/managerial training, RCA improvements, training for professionals/consultants, metering, planning, early notice for new rules, third party studies on consolidation, loan guarantee fund, DWSRF eligibility for private utilities, agency cooperation, public outreach about TFM, </a:t>
            </a:r>
            <a:r>
              <a:rPr lang="en-US" sz="1600" dirty="0" err="1"/>
              <a:t>CapDev</a:t>
            </a:r>
            <a:r>
              <a:rPr lang="en-US" sz="1600" dirty="0"/>
              <a:t> program resources and staffing.</a:t>
            </a:r>
          </a:p>
          <a:p>
            <a:pPr marL="342900" lvl="1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600" dirty="0" smtClean="0">
                <a:solidFill>
                  <a:srgbClr val="F2F48C"/>
                </a:solidFill>
              </a:rPr>
              <a:t>2016/2017</a:t>
            </a:r>
            <a:endParaRPr lang="en-US" sz="2600" dirty="0" smtClean="0">
              <a:solidFill>
                <a:srgbClr val="F2F48C"/>
              </a:solidFill>
            </a:endParaRPr>
          </a:p>
          <a:p>
            <a:pPr marL="800100" lvl="2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200" dirty="0" smtClean="0"/>
              <a:t>Transition from Drinking Water to Technical Assistance &amp; Financing</a:t>
            </a:r>
          </a:p>
          <a:p>
            <a:pPr marL="1257300" lvl="3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dirty="0" smtClean="0"/>
              <a:t>Combined Operator Certification, Capacity Development, Remote Maintenance Worker Program and State Revolving Loan Funds under a single manager</a:t>
            </a:r>
          </a:p>
          <a:p>
            <a:pPr marL="1257300" lvl="3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dirty="0" smtClean="0"/>
              <a:t>Created </a:t>
            </a:r>
            <a:r>
              <a:rPr lang="en-US" dirty="0" err="1" smtClean="0"/>
              <a:t>CapDev</a:t>
            </a:r>
            <a:r>
              <a:rPr lang="en-US" dirty="0" smtClean="0"/>
              <a:t> Program Coordinator position - Sarah </a:t>
            </a:r>
            <a:r>
              <a:rPr lang="en-US" dirty="0" smtClean="0"/>
              <a:t>Mutter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5334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3"/>
                </a:solidFill>
              </a:rPr>
              <a:t>State Implementation</a:t>
            </a:r>
            <a:endParaRPr lang="en-US" sz="4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2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5"/>
          <p:cNvSpPr txBox="1">
            <a:spLocks/>
          </p:cNvSpPr>
          <p:nvPr/>
        </p:nvSpPr>
        <p:spPr>
          <a:xfrm>
            <a:off x="533400" y="1143000"/>
            <a:ext cx="8077200" cy="5161741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600" dirty="0" smtClean="0">
                <a:solidFill>
                  <a:srgbClr val="F2F48C"/>
                </a:solidFill>
              </a:rPr>
              <a:t>Current </a:t>
            </a:r>
            <a:r>
              <a:rPr lang="en-US" sz="2600" dirty="0" smtClean="0">
                <a:solidFill>
                  <a:srgbClr val="F2F48C"/>
                </a:solidFill>
              </a:rPr>
              <a:t>Activities</a:t>
            </a:r>
          </a:p>
          <a:p>
            <a:pPr marL="800100" lvl="2" indent="-342900" algn="l">
              <a:spcBef>
                <a:spcPts val="6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000" dirty="0" smtClean="0"/>
              <a:t>Operations &amp; Maintenance Best Practices</a:t>
            </a:r>
          </a:p>
          <a:p>
            <a:pPr marL="800100" lvl="2" indent="-342900" algn="l">
              <a:spcBef>
                <a:spcPts val="6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000" dirty="0" smtClean="0"/>
              <a:t>Regional Coordination </a:t>
            </a:r>
            <a:r>
              <a:rPr lang="en-US" sz="2000" dirty="0" smtClean="0"/>
              <a:t>Meetings</a:t>
            </a:r>
          </a:p>
          <a:p>
            <a:pPr marL="800100" lvl="2" indent="-342900" algn="l">
              <a:spcBef>
                <a:spcPts val="6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000" dirty="0" smtClean="0"/>
              <a:t>Training Coalition</a:t>
            </a:r>
          </a:p>
          <a:p>
            <a:pPr marL="800100" lvl="2" indent="-342900" algn="l">
              <a:spcBef>
                <a:spcPts val="6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000" dirty="0" smtClean="0"/>
              <a:t>Training Calendar</a:t>
            </a:r>
          </a:p>
          <a:p>
            <a:pPr marL="800100" lvl="2" indent="-342900" algn="l">
              <a:spcBef>
                <a:spcPts val="6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000" dirty="0" smtClean="0"/>
              <a:t>Contracted development of new training materials</a:t>
            </a:r>
          </a:p>
          <a:p>
            <a:pPr marL="800100" lvl="2" indent="-342900" algn="l">
              <a:spcBef>
                <a:spcPts val="6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000" dirty="0" smtClean="0"/>
              <a:t>Certification </a:t>
            </a:r>
            <a:r>
              <a:rPr lang="en-US" sz="2000" dirty="0" smtClean="0"/>
              <a:t>Exam Prep</a:t>
            </a:r>
          </a:p>
          <a:p>
            <a:pPr marL="800100" lvl="2" indent="-342900" algn="l">
              <a:spcBef>
                <a:spcPts val="6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000" dirty="0" smtClean="0"/>
              <a:t>New System Reviews</a:t>
            </a:r>
          </a:p>
          <a:p>
            <a:pPr marL="800100" lvl="2" indent="-342900" algn="l">
              <a:spcBef>
                <a:spcPts val="6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000" dirty="0" smtClean="0"/>
              <a:t>Business Plan </a:t>
            </a:r>
            <a:r>
              <a:rPr lang="en-US" sz="2000" dirty="0" smtClean="0"/>
              <a:t>Reviews</a:t>
            </a:r>
          </a:p>
          <a:p>
            <a:pPr marL="457200" lvl="2" algn="l">
              <a:spcBef>
                <a:spcPts val="600"/>
              </a:spcBef>
              <a:buSzPct val="95000"/>
              <a:tabLst>
                <a:tab pos="4289425" algn="l"/>
              </a:tabLst>
            </a:pPr>
            <a:endParaRPr lang="en-US" sz="2000" dirty="0" smtClean="0"/>
          </a:p>
          <a:p>
            <a:pPr marL="274320" lvl="1" indent="-274320">
              <a:spcBef>
                <a:spcPts val="1200"/>
              </a:spcBef>
              <a:buSzPct val="95000"/>
              <a:tabLst>
                <a:tab pos="4289425" algn="l"/>
              </a:tabLst>
            </a:pPr>
            <a:endParaRPr lang="en-US" dirty="0" smtClean="0"/>
          </a:p>
          <a:p>
            <a:pPr marL="274320" lvl="2">
              <a:spcBef>
                <a:spcPts val="1200"/>
              </a:spcBef>
              <a:buSzPct val="95000"/>
              <a:tabLst>
                <a:tab pos="4289425" algn="l"/>
              </a:tabLst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33400" y="5334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3"/>
                </a:solidFill>
              </a:rPr>
              <a:t>State Implementation</a:t>
            </a:r>
            <a:endParaRPr lang="en-US" sz="4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37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5"/>
          <p:cNvSpPr txBox="1">
            <a:spLocks/>
          </p:cNvSpPr>
          <p:nvPr/>
        </p:nvSpPr>
        <p:spPr>
          <a:xfrm>
            <a:off x="533400" y="1162859"/>
            <a:ext cx="8077200" cy="5161741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600" dirty="0" smtClean="0">
                <a:solidFill>
                  <a:srgbClr val="F2F48C"/>
                </a:solidFill>
              </a:rPr>
              <a:t>2020 Interim Strategy, Stakeholder Input</a:t>
            </a:r>
          </a:p>
          <a:p>
            <a:pPr marL="342900" lvl="1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600" dirty="0" smtClean="0">
                <a:solidFill>
                  <a:srgbClr val="F2F48C"/>
                </a:solidFill>
              </a:rPr>
              <a:t>~2021 Updated Strategy Implementation</a:t>
            </a:r>
          </a:p>
          <a:p>
            <a:pPr marL="800100" lvl="2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300" dirty="0" smtClean="0"/>
              <a:t>Must include asset management considerations</a:t>
            </a:r>
          </a:p>
          <a:p>
            <a:pPr marL="1257300" lvl="3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dirty="0" smtClean="0"/>
              <a:t>Practice </a:t>
            </a:r>
            <a:r>
              <a:rPr lang="en-US" dirty="0"/>
              <a:t>of managing infrastructure capital assets to minimize the total cost of owning and operating these assets while delivering the desired service levels</a:t>
            </a:r>
            <a:r>
              <a:rPr lang="en-US" dirty="0" smtClean="0"/>
              <a:t>.</a:t>
            </a:r>
          </a:p>
          <a:p>
            <a:pPr marL="342900" lvl="1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600" dirty="0" smtClean="0">
                <a:solidFill>
                  <a:srgbClr val="F2F48C"/>
                </a:solidFill>
              </a:rPr>
              <a:t>Available Funding</a:t>
            </a:r>
          </a:p>
          <a:p>
            <a:pPr marL="800100" lvl="2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300" dirty="0" smtClean="0"/>
              <a:t>Drinking Water State Revolving Fund Set-Asides</a:t>
            </a:r>
          </a:p>
          <a:p>
            <a:pPr marL="800100" lvl="2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300" dirty="0" smtClean="0"/>
              <a:t>$1.2-$1.5M </a:t>
            </a:r>
            <a:r>
              <a:rPr lang="en-US" sz="2300" dirty="0" smtClean="0"/>
              <a:t>annually</a:t>
            </a:r>
          </a:p>
          <a:p>
            <a:pPr marL="800100" lvl="2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300" dirty="0" smtClean="0"/>
              <a:t>Supports Capacity Development and Operator Certification Programs</a:t>
            </a:r>
          </a:p>
          <a:p>
            <a:pPr marL="800100" lvl="2" indent="-342900" algn="l">
              <a:spcBef>
                <a:spcPts val="1200"/>
              </a:spcBef>
              <a:buSzPct val="95000"/>
              <a:buFont typeface="Arial" panose="020B0604020202020204" pitchFamily="34" charset="0"/>
              <a:buChar char="•"/>
              <a:tabLst>
                <a:tab pos="4289425" algn="l"/>
              </a:tabLst>
            </a:pPr>
            <a:r>
              <a:rPr lang="en-US" sz="2300" dirty="0" smtClean="0"/>
              <a:t>**All public water systems**</a:t>
            </a:r>
            <a:endParaRPr lang="en-US" sz="2300" dirty="0" smtClean="0"/>
          </a:p>
          <a:p>
            <a:pPr marL="274320" lvl="1" indent="-274320">
              <a:spcBef>
                <a:spcPts val="1200"/>
              </a:spcBef>
              <a:buSzPct val="95000"/>
              <a:tabLst>
                <a:tab pos="4289425" algn="l"/>
              </a:tabLst>
            </a:pPr>
            <a:endParaRPr lang="en-US" dirty="0" smtClean="0"/>
          </a:p>
          <a:p>
            <a:pPr marL="274320" lvl="2">
              <a:spcBef>
                <a:spcPts val="1200"/>
              </a:spcBef>
              <a:buSzPct val="95000"/>
              <a:tabLst>
                <a:tab pos="4289425" algn="l"/>
              </a:tabLst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33400" y="5334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3"/>
                </a:solidFill>
              </a:rPr>
              <a:t>State Implementation</a:t>
            </a:r>
            <a:endParaRPr lang="en-US" sz="4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35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2412</TotalTime>
  <Words>713</Words>
  <Application>Microsoft Office PowerPoint</Application>
  <PresentationFormat>On-screen Show (4:3)</PresentationFormat>
  <Paragraphs>66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Flow</vt:lpstr>
      <vt:lpstr>Capacity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O&amp;M in Alaska</dc:title>
  <dc:creator>cdbohan</dc:creator>
  <cp:lastModifiedBy>Bohan, Carrie</cp:lastModifiedBy>
  <cp:revision>96</cp:revision>
  <dcterms:created xsi:type="dcterms:W3CDTF">2013-02-01T18:34:48Z</dcterms:created>
  <dcterms:modified xsi:type="dcterms:W3CDTF">2020-01-23T20:10:37Z</dcterms:modified>
</cp:coreProperties>
</file>