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75" r:id="rId10"/>
    <p:sldId id="276" r:id="rId11"/>
    <p:sldId id="273" r:id="rId12"/>
    <p:sldId id="267" r:id="rId13"/>
    <p:sldId id="269" r:id="rId14"/>
    <p:sldId id="277" r:id="rId15"/>
    <p:sldId id="266" r:id="rId16"/>
    <p:sldId id="274" r:id="rId1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0801"/>
    <a:srgbClr val="45537B"/>
    <a:srgbClr val="54BE8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1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8A34A-5F17-47D1-B0F9-E54E755E181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9201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1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16DAE-5A4C-4356-95DF-933DB07D06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F2436-A120-44C6-8DEB-FB39AA37F16A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15D21-7A68-43FF-AD93-41204F113B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gif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gif"/><Relationship Id="rId7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openxmlformats.org/officeDocument/2006/relationships/image" Target="../media/image12.gif"/><Relationship Id="rId10" Type="http://schemas.openxmlformats.org/officeDocument/2006/relationships/image" Target="../media/image17.png"/><Relationship Id="rId4" Type="http://schemas.openxmlformats.org/officeDocument/2006/relationships/image" Target="../media/image5.gif"/><Relationship Id="rId9" Type="http://schemas.openxmlformats.org/officeDocument/2006/relationships/image" Target="../media/image1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0" y="3276600"/>
            <a:ext cx="91440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Alaska Rural Water Association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5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Prioritizing Water/Sanitation Capacity Needs Workshop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January 24, 2020</a:t>
            </a:r>
          </a:p>
        </p:txBody>
      </p:sp>
      <p:pic>
        <p:nvPicPr>
          <p:cNvPr id="9" name="Picture 8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0"/>
            <a:ext cx="4906602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2019 Onsite Assistance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2" t="7259" r="4822" b="7075"/>
          <a:stretch/>
        </p:blipFill>
        <p:spPr>
          <a:xfrm>
            <a:off x="2836067" y="1511464"/>
            <a:ext cx="6215063" cy="3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2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Water University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1"/>
            <a:ext cx="6116715" cy="4648200"/>
          </a:xfrm>
          <a:noFill/>
        </p:spPr>
        <p:txBody>
          <a:bodyPr>
            <a:normAutofit/>
          </a:bodyPr>
          <a:lstStyle/>
          <a:p>
            <a:r>
              <a:rPr lang="en-US" sz="2200" dirty="0"/>
              <a:t>ARWA actively encourages utility operators to complete the Utility Management Certification (UMC) exam through the National Rural Water Association to join the growing national registry.</a:t>
            </a:r>
          </a:p>
          <a:p>
            <a:r>
              <a:rPr lang="en-US" sz="2200" dirty="0"/>
              <a:t>The purpose is to provide recognition and certification for experience and educational achievements in the field of water and wastewater management.</a:t>
            </a:r>
            <a:endParaRPr lang="en-US" sz="1800" dirty="0"/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  <p:pic>
        <p:nvPicPr>
          <p:cNvPr id="7" name="Picture 6" descr="Water University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53200" y="4419600"/>
            <a:ext cx="1066800" cy="1034796"/>
          </a:xfrm>
          <a:prstGeom prst="rect">
            <a:avLst/>
          </a:prstGeom>
        </p:spPr>
      </p:pic>
      <p:pic>
        <p:nvPicPr>
          <p:cNvPr id="8" name="Picture 7" descr="UMC Plaqu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0" y="4191000"/>
            <a:ext cx="1381200" cy="17541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0" y="5410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wateruniversity.org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Water Taste Test Contest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442" y="2666999"/>
            <a:ext cx="6200313" cy="3422855"/>
          </a:xfrm>
          <a:noFill/>
        </p:spPr>
        <p:txBody>
          <a:bodyPr numCol="2">
            <a:normAutofit/>
          </a:bodyPr>
          <a:lstStyle/>
          <a:p>
            <a:pPr lvl="1"/>
            <a:r>
              <a:rPr lang="en-US" sz="1800" dirty="0"/>
              <a:t>2019: City of Whittier</a:t>
            </a:r>
          </a:p>
          <a:p>
            <a:pPr lvl="1"/>
            <a:r>
              <a:rPr lang="en-US" sz="1800" dirty="0"/>
              <a:t>2018: City of Whittier</a:t>
            </a:r>
          </a:p>
          <a:p>
            <a:pPr lvl="1"/>
            <a:r>
              <a:rPr lang="en-US" sz="1800" dirty="0"/>
              <a:t>2017: Toksook Bay</a:t>
            </a:r>
          </a:p>
          <a:p>
            <a:pPr lvl="1"/>
            <a:r>
              <a:rPr lang="en-US" sz="1800" dirty="0"/>
              <a:t>2016: City of Homer</a:t>
            </a:r>
          </a:p>
          <a:p>
            <a:pPr lvl="1"/>
            <a:r>
              <a:rPr lang="en-US" sz="1800" dirty="0"/>
              <a:t>2015: City of Whittier</a:t>
            </a:r>
          </a:p>
          <a:p>
            <a:pPr lvl="2"/>
            <a:r>
              <a:rPr lang="en-US" sz="1400" dirty="0"/>
              <a:t>3</a:t>
            </a:r>
            <a:r>
              <a:rPr lang="en-US" sz="1400" baseline="30000" dirty="0"/>
              <a:t>rd</a:t>
            </a:r>
            <a:r>
              <a:rPr lang="en-US" sz="1400" dirty="0"/>
              <a:t> place nationally</a:t>
            </a:r>
          </a:p>
          <a:p>
            <a:pPr lvl="1"/>
            <a:r>
              <a:rPr lang="en-US" sz="1800" dirty="0"/>
              <a:t>2014: City of Whittier</a:t>
            </a:r>
          </a:p>
          <a:p>
            <a:pPr lvl="1"/>
            <a:r>
              <a:rPr lang="en-US" sz="1800" dirty="0"/>
              <a:t>2013: McKinley View Estates</a:t>
            </a:r>
          </a:p>
          <a:p>
            <a:pPr lvl="1"/>
            <a:r>
              <a:rPr lang="en-US" sz="1800" dirty="0"/>
              <a:t>2012: City of Wasilla</a:t>
            </a:r>
          </a:p>
          <a:p>
            <a:pPr lvl="1"/>
            <a:r>
              <a:rPr lang="en-US" sz="1800" dirty="0"/>
              <a:t>2011: City of Wasilla</a:t>
            </a:r>
          </a:p>
          <a:p>
            <a:pPr lvl="1"/>
            <a:r>
              <a:rPr lang="en-US" sz="1800" dirty="0"/>
              <a:t>2010: </a:t>
            </a:r>
            <a:r>
              <a:rPr lang="en-US" sz="1800" dirty="0" err="1"/>
              <a:t>Nikolaevsk</a:t>
            </a:r>
            <a:endParaRPr lang="en-US" sz="1800" dirty="0"/>
          </a:p>
          <a:p>
            <a:pPr lvl="1"/>
            <a:r>
              <a:rPr lang="en-US" sz="1800" dirty="0"/>
              <a:t>2009: Pioneer Wells</a:t>
            </a:r>
          </a:p>
          <a:p>
            <a:pPr lvl="1"/>
            <a:r>
              <a:rPr lang="en-US" sz="1800" dirty="0"/>
              <a:t>2008: Nome Joint Utility</a:t>
            </a:r>
          </a:p>
          <a:p>
            <a:pPr lvl="1"/>
            <a:r>
              <a:rPr lang="en-US" sz="1800" dirty="0"/>
              <a:t>2007: City of Whittier</a:t>
            </a:r>
          </a:p>
          <a:p>
            <a:pPr lvl="1"/>
            <a:r>
              <a:rPr lang="en-US" sz="1800" dirty="0"/>
              <a:t>2006: City of Whittier</a:t>
            </a:r>
          </a:p>
          <a:p>
            <a:pPr lvl="1"/>
            <a:r>
              <a:rPr lang="en-US" sz="1800" dirty="0"/>
              <a:t>2005: City of Valdez</a:t>
            </a:r>
          </a:p>
          <a:p>
            <a:pPr lvl="1"/>
            <a:r>
              <a:rPr lang="en-US" sz="1800" dirty="0"/>
              <a:t>2004: Lower Kuskokwim School District, </a:t>
            </a:r>
            <a:r>
              <a:rPr lang="en-US" sz="1800" dirty="0" err="1"/>
              <a:t>Kipnuk</a:t>
            </a:r>
            <a:endParaRPr lang="en-US" sz="1800" dirty="0"/>
          </a:p>
          <a:p>
            <a:pPr lvl="2"/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place nationally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  <p:pic>
        <p:nvPicPr>
          <p:cNvPr id="1026" name="Picture 2" descr="http://gallery.mailchimp.com/a40c23abb994b0393dd6a7c6b/images/PA250012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362723" y="985524"/>
            <a:ext cx="257971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5E6A5B-06DC-4933-A1CF-C6D7569775DD}"/>
              </a:ext>
            </a:extLst>
          </p:cNvPr>
          <p:cNvSpPr txBox="1">
            <a:spLocks/>
          </p:cNvSpPr>
          <p:nvPr/>
        </p:nvSpPr>
        <p:spPr>
          <a:xfrm>
            <a:off x="2971800" y="1524000"/>
            <a:ext cx="3631637" cy="1383969"/>
          </a:xfrm>
          <a:prstGeom prst="rect">
            <a:avLst/>
          </a:prstGeom>
          <a:noFill/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Held at ARWA’s Annual Training Conference</a:t>
            </a:r>
          </a:p>
          <a:p>
            <a:r>
              <a:rPr lang="en-US" sz="2200" dirty="0"/>
              <a:t>Past Winners: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Water Poster Contest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0"/>
            <a:ext cx="6116715" cy="4876800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Program started at the 2011 Annual Training Conference to support Source Water Protection outreach directed to tomorrow’s leaders</a:t>
            </a:r>
          </a:p>
          <a:p>
            <a:pPr lvl="1"/>
            <a:r>
              <a:rPr lang="en-US" sz="2400" dirty="0"/>
              <a:t>Has been very well received</a:t>
            </a:r>
          </a:p>
          <a:p>
            <a:pPr lvl="1"/>
            <a:r>
              <a:rPr lang="en-US" sz="2400" dirty="0"/>
              <a:t>300+ submissions each year from all around the state</a:t>
            </a:r>
          </a:p>
          <a:p>
            <a:r>
              <a:rPr lang="en-US" sz="2800" dirty="0"/>
              <a:t>Announcements sent to all school districts throughout the state annually</a:t>
            </a:r>
          </a:p>
          <a:p>
            <a:r>
              <a:rPr lang="en-US" sz="2800" dirty="0"/>
              <a:t>Three divisions: K-2, 3-5, and 6-8</a:t>
            </a:r>
          </a:p>
          <a:p>
            <a:r>
              <a:rPr lang="en-US" sz="2800" dirty="0"/>
              <a:t>Winners receive $100 and school supplies for their class</a:t>
            </a:r>
          </a:p>
          <a:p>
            <a:pPr lvl="1"/>
            <a:r>
              <a:rPr lang="en-US" sz="2400" dirty="0"/>
              <a:t>ARWA is always looking for additional support for the prizes!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Newest National Initiative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0"/>
            <a:ext cx="6116715" cy="4876800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Apprenticeship Program!</a:t>
            </a:r>
          </a:p>
          <a:p>
            <a:r>
              <a:rPr lang="en-US" sz="2400" dirty="0"/>
              <a:t>Nationally, the water sector is expected to lose between 30-50% of the workforce to retirement over the next decade</a:t>
            </a:r>
          </a:p>
          <a:p>
            <a:r>
              <a:rPr lang="en-US" sz="2400" dirty="0"/>
              <a:t>In a proactive approach, NRWA has developed the apprenticeship program</a:t>
            </a:r>
          </a:p>
          <a:p>
            <a:r>
              <a:rPr lang="en-US" sz="2400" dirty="0"/>
              <a:t>Certified through USDOL in July 2017</a:t>
            </a:r>
          </a:p>
          <a:p>
            <a:r>
              <a:rPr lang="en-US" sz="2400" dirty="0"/>
              <a:t>Beginning to be implemented in other states</a:t>
            </a:r>
          </a:p>
          <a:p>
            <a:r>
              <a:rPr lang="en-US" sz="2400" dirty="0"/>
              <a:t>AK has some unique challenges we are trying to work through to get it (hopefully) started</a:t>
            </a:r>
          </a:p>
          <a:p>
            <a:r>
              <a:rPr lang="en-US" sz="2400" dirty="0"/>
              <a:t>Stay tuned!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  <p:extLst>
      <p:ext uri="{BB962C8B-B14F-4D97-AF65-F5344CB8AC3E}">
        <p14:creationId xmlns:p14="http://schemas.microsoft.com/office/powerpoint/2010/main" val="1385905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Partners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1"/>
            <a:ext cx="6116715" cy="609599"/>
          </a:xfrm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endParaRPr lang="en-US" sz="4000" b="1" dirty="0"/>
          </a:p>
          <a:p>
            <a:pPr>
              <a:buNone/>
            </a:pPr>
            <a:endParaRPr lang="en-US" sz="1800" dirty="0"/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24200" y="12192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of the organizations we interact and partner with on a regular basis:</a:t>
            </a:r>
          </a:p>
        </p:txBody>
      </p:sp>
      <p:pic>
        <p:nvPicPr>
          <p:cNvPr id="7" name="Picture 6" descr="ADEC logo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33646" y="3115251"/>
            <a:ext cx="571500" cy="809625"/>
          </a:xfrm>
          <a:prstGeom prst="rect">
            <a:avLst/>
          </a:prstGeom>
        </p:spPr>
      </p:pic>
      <p:pic>
        <p:nvPicPr>
          <p:cNvPr id="8" name="Picture 7" descr="AWWMA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60726" y="3054449"/>
            <a:ext cx="1079500" cy="870427"/>
          </a:xfrm>
          <a:prstGeom prst="rect">
            <a:avLst/>
          </a:prstGeom>
        </p:spPr>
      </p:pic>
      <p:pic>
        <p:nvPicPr>
          <p:cNvPr id="11" name="Picture 10" descr="RD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53200" y="4380924"/>
            <a:ext cx="1905000" cy="105960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  <p:pic>
        <p:nvPicPr>
          <p:cNvPr id="17" name="Picture 16" descr="ANTHC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00400" y="2057400"/>
            <a:ext cx="3886200" cy="539366"/>
          </a:xfrm>
          <a:prstGeom prst="rect">
            <a:avLst/>
          </a:prstGeom>
        </p:spPr>
      </p:pic>
      <p:pic>
        <p:nvPicPr>
          <p:cNvPr id="19" name="Picture 18" descr="RUBA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491162" y="3118187"/>
            <a:ext cx="981075" cy="742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5621158-B247-4B17-BFE6-DBB376783B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23266" y="1746016"/>
            <a:ext cx="1536290" cy="12691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216C95E-A432-46D7-B4F7-265F567B456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76575" y="4527306"/>
            <a:ext cx="2990850" cy="7239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Questions?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1"/>
            <a:ext cx="6116715" cy="4648200"/>
          </a:xfrm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r>
              <a:rPr lang="en-US" sz="2400" dirty="0"/>
              <a:t>Alaska Rural Water Association</a:t>
            </a:r>
          </a:p>
          <a:p>
            <a:pPr algn="ctr">
              <a:buNone/>
            </a:pPr>
            <a:r>
              <a:rPr lang="en-US" sz="2400" dirty="0"/>
              <a:t>1075 Check Street, Suite 106</a:t>
            </a:r>
          </a:p>
          <a:p>
            <a:pPr algn="ctr">
              <a:buNone/>
            </a:pPr>
            <a:r>
              <a:rPr lang="en-US" sz="2400" dirty="0"/>
              <a:t>Wasilla, AK 99654-8067</a:t>
            </a:r>
          </a:p>
          <a:p>
            <a:pPr algn="ctr">
              <a:buNone/>
            </a:pPr>
            <a:r>
              <a:rPr lang="en-US" sz="2400" dirty="0"/>
              <a:t>907-357-ARWA (2792)</a:t>
            </a:r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r>
              <a:rPr lang="en-US" sz="4000" b="1" dirty="0"/>
              <a:t>www.arwa.org</a:t>
            </a:r>
          </a:p>
          <a:p>
            <a:pPr>
              <a:buNone/>
            </a:pPr>
            <a:endParaRPr lang="en-US" sz="1800" dirty="0"/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Who is ARWA?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8685" y="990060"/>
            <a:ext cx="6116715" cy="5270008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dirty="0"/>
              <a:t>A membership-based nonprofit established in 2001 operating under federal grants</a:t>
            </a:r>
          </a:p>
          <a:p>
            <a:pPr lvl="1"/>
            <a:r>
              <a:rPr lang="en-US" sz="3200" dirty="0"/>
              <a:t>USDA: </a:t>
            </a:r>
          </a:p>
          <a:p>
            <a:pPr lvl="2"/>
            <a:r>
              <a:rPr lang="en-US" dirty="0"/>
              <a:t>Two Water Circuit Riders</a:t>
            </a:r>
          </a:p>
          <a:p>
            <a:pPr lvl="2"/>
            <a:r>
              <a:rPr lang="en-US" dirty="0"/>
              <a:t>One Wastewater Circuit Rider</a:t>
            </a:r>
          </a:p>
          <a:p>
            <a:pPr lvl="2"/>
            <a:r>
              <a:rPr lang="en-US" dirty="0"/>
              <a:t>One Source Water Protection Specialist</a:t>
            </a:r>
          </a:p>
          <a:p>
            <a:pPr lvl="1"/>
            <a:r>
              <a:rPr lang="en-US" sz="3200" dirty="0"/>
              <a:t>EPA:</a:t>
            </a:r>
          </a:p>
          <a:p>
            <a:pPr lvl="2"/>
            <a:r>
              <a:rPr lang="en-US" dirty="0"/>
              <a:t>Formal classroom training</a:t>
            </a:r>
          </a:p>
          <a:p>
            <a:r>
              <a:rPr lang="en-US" dirty="0"/>
              <a:t>Affiliate of the National Rural</a:t>
            </a:r>
          </a:p>
          <a:p>
            <a:pPr>
              <a:buFont typeface="Arial" pitchFamily="34" charset="0"/>
              <a:buNone/>
            </a:pPr>
            <a:r>
              <a:rPr lang="en-US" dirty="0"/>
              <a:t>	Water Association</a:t>
            </a:r>
          </a:p>
          <a:p>
            <a:pPr lvl="1"/>
            <a:r>
              <a:rPr lang="en-US" dirty="0"/>
              <a:t>31,000+ nationwide utility members</a:t>
            </a:r>
          </a:p>
          <a:p>
            <a:pPr>
              <a:buFont typeface="Arial" pitchFamily="34" charset="0"/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  <p:pic>
        <p:nvPicPr>
          <p:cNvPr id="7" name="Picture 6" descr="NRW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58200" y="4960456"/>
            <a:ext cx="331120" cy="7609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Communities Served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1"/>
            <a:ext cx="6116715" cy="4648200"/>
          </a:xfrm>
          <a:noFill/>
        </p:spPr>
        <p:txBody>
          <a:bodyPr>
            <a:normAutofit/>
          </a:bodyPr>
          <a:lstStyle/>
          <a:p>
            <a:r>
              <a:rPr lang="en-US" dirty="0"/>
              <a:t>All communities under 15,000 in population are eligible for ARWA membership = All of Alaska except municipalities/cities of:</a:t>
            </a:r>
          </a:p>
          <a:p>
            <a:pPr lvl="1"/>
            <a:r>
              <a:rPr lang="en-US" dirty="0"/>
              <a:t>Anchorage, Fairbanks, and Juneau</a:t>
            </a:r>
          </a:p>
          <a:p>
            <a:r>
              <a:rPr lang="en-US" dirty="0"/>
              <a:t>Will provide technical assistance to non-members as well</a:t>
            </a:r>
          </a:p>
          <a:p>
            <a:pPr lvl="1"/>
            <a:r>
              <a:rPr lang="en-US" dirty="0"/>
              <a:t>But must be eligible for USDA loan funding to qualify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Organization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1" y="1295401"/>
            <a:ext cx="6400799" cy="4648200"/>
          </a:xfrm>
          <a:noFill/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ARWA is governed by a member-elected Board of Directors:</a:t>
            </a:r>
          </a:p>
          <a:p>
            <a:pPr>
              <a:buNone/>
            </a:pPr>
            <a:endParaRPr lang="en-US" sz="2200" dirty="0"/>
          </a:p>
          <a:p>
            <a:r>
              <a:rPr lang="en-US" sz="2600" dirty="0"/>
              <a:t>President: Jana Littlewood, </a:t>
            </a:r>
            <a:r>
              <a:rPr lang="en-US" sz="2400" dirty="0"/>
              <a:t>Bluff View Acres HOA</a:t>
            </a:r>
          </a:p>
          <a:p>
            <a:r>
              <a:rPr lang="en-US" sz="2600" dirty="0"/>
              <a:t>Vice-President: John Becker, City of Wasilla</a:t>
            </a:r>
            <a:endParaRPr lang="en-US" sz="2200" dirty="0"/>
          </a:p>
          <a:p>
            <a:r>
              <a:rPr lang="en-US" sz="2600" dirty="0"/>
              <a:t>Secretary: John </a:t>
            </a:r>
            <a:r>
              <a:rPr lang="en-US" sz="2600" dirty="0" err="1"/>
              <a:t>Atchak</a:t>
            </a:r>
            <a:r>
              <a:rPr lang="en-US" sz="2600" dirty="0"/>
              <a:t>, City of </a:t>
            </a:r>
            <a:r>
              <a:rPr lang="en-US" sz="2600" dirty="0" err="1"/>
              <a:t>Chevak</a:t>
            </a:r>
            <a:endParaRPr lang="en-US" sz="2200" dirty="0"/>
          </a:p>
          <a:p>
            <a:r>
              <a:rPr lang="en-US" sz="2600" dirty="0"/>
              <a:t>Treasurer: David Kranich, </a:t>
            </a:r>
            <a:r>
              <a:rPr lang="en-US" sz="2600" dirty="0" err="1"/>
              <a:t>Nikishka</a:t>
            </a:r>
            <a:r>
              <a:rPr lang="en-US" sz="2600" dirty="0"/>
              <a:t> Bay Utilities</a:t>
            </a:r>
            <a:endParaRPr lang="en-US" sz="2200" dirty="0"/>
          </a:p>
          <a:p>
            <a:r>
              <a:rPr lang="en-US" sz="2600" dirty="0"/>
              <a:t>Director: Darryl Thompson, City of </a:t>
            </a:r>
            <a:r>
              <a:rPr lang="en-US" sz="2600" dirty="0" err="1"/>
              <a:t>Togiak</a:t>
            </a:r>
            <a:endParaRPr lang="en-US" sz="2600" dirty="0"/>
          </a:p>
          <a:p>
            <a:r>
              <a:rPr lang="en-US" sz="2600" dirty="0"/>
              <a:t>Director: Dennis </a:t>
            </a:r>
            <a:r>
              <a:rPr lang="en-US" sz="2600" dirty="0" err="1"/>
              <a:t>Moeglein</a:t>
            </a:r>
            <a:r>
              <a:rPr lang="en-US" sz="2600" dirty="0"/>
              <a:t>, Ashton Park</a:t>
            </a:r>
            <a:endParaRPr lang="en-US" sz="2200" dirty="0"/>
          </a:p>
          <a:p>
            <a:r>
              <a:rPr lang="en-US" sz="2600" dirty="0"/>
              <a:t>Director: Vacant due to recent retirement</a:t>
            </a:r>
            <a:endParaRPr lang="en-US" sz="2200" dirty="0"/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Staff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1"/>
            <a:ext cx="6116715" cy="4648200"/>
          </a:xfrm>
          <a:noFill/>
        </p:spPr>
        <p:txBody>
          <a:bodyPr>
            <a:normAutofit/>
          </a:bodyPr>
          <a:lstStyle/>
          <a:p>
            <a:r>
              <a:rPr lang="en-US" sz="2400" dirty="0"/>
              <a:t>Robyn </a:t>
            </a:r>
            <a:r>
              <a:rPr lang="en-US" sz="2400" dirty="0" err="1"/>
              <a:t>Dombroski</a:t>
            </a:r>
            <a:r>
              <a:rPr lang="en-US" sz="2400" dirty="0"/>
              <a:t>, Executive Director</a:t>
            </a:r>
          </a:p>
          <a:p>
            <a:r>
              <a:rPr lang="en-US" sz="2400" dirty="0"/>
              <a:t>Kelly Comerford, Office Manager/Training Coordinator</a:t>
            </a:r>
          </a:p>
          <a:p>
            <a:r>
              <a:rPr lang="en-US" sz="2400" dirty="0" err="1"/>
              <a:t>Laren</a:t>
            </a:r>
            <a:r>
              <a:rPr lang="en-US" sz="2400" dirty="0"/>
              <a:t> Kowallis, Circuit Rider</a:t>
            </a:r>
          </a:p>
          <a:p>
            <a:r>
              <a:rPr lang="en-US" sz="2400" dirty="0"/>
              <a:t>Sarah Ramey, Circuit Rider</a:t>
            </a:r>
          </a:p>
          <a:p>
            <a:r>
              <a:rPr lang="en-US" sz="2400" dirty="0"/>
              <a:t>Mark Wuitschick, Wastewater Technical Assistance and Training Specialist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Schoneman</a:t>
            </a:r>
            <a:r>
              <a:rPr lang="en-US" sz="2400" dirty="0"/>
              <a:t>, Source Water Protection Specialist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Services Provided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00684"/>
            <a:ext cx="6116715" cy="5276315"/>
          </a:xfrm>
          <a:noFill/>
        </p:spPr>
        <p:txBody>
          <a:bodyPr>
            <a:normAutofit lnSpcReduction="10000"/>
          </a:bodyPr>
          <a:lstStyle/>
          <a:p>
            <a:r>
              <a:rPr lang="en-US" sz="2400" dirty="0"/>
              <a:t>Onsite training and technical assistance</a:t>
            </a:r>
          </a:p>
          <a:p>
            <a:r>
              <a:rPr lang="en-US" sz="2400" dirty="0"/>
              <a:t>Formal classroom training</a:t>
            </a:r>
          </a:p>
          <a:p>
            <a:r>
              <a:rPr lang="en-US" sz="2400" dirty="0"/>
              <a:t>Sanitary surveys</a:t>
            </a:r>
          </a:p>
          <a:p>
            <a:r>
              <a:rPr lang="en-US" sz="2400" dirty="0"/>
              <a:t>Backflow assembly testing</a:t>
            </a:r>
          </a:p>
          <a:p>
            <a:r>
              <a:rPr lang="en-US" sz="2400" dirty="0"/>
              <a:t>Consumer Confidence Reports</a:t>
            </a:r>
          </a:p>
          <a:p>
            <a:r>
              <a:rPr lang="en-US" sz="2400" dirty="0"/>
              <a:t>Leak detection</a:t>
            </a:r>
          </a:p>
          <a:p>
            <a:r>
              <a:rPr lang="en-US" sz="2400" dirty="0"/>
              <a:t>Level 1 and 2 Assessments</a:t>
            </a:r>
          </a:p>
          <a:p>
            <a:r>
              <a:rPr lang="en-US" sz="2400" dirty="0"/>
              <a:t>Source water protection plans</a:t>
            </a:r>
          </a:p>
          <a:p>
            <a:r>
              <a:rPr lang="en-US" sz="2400" dirty="0"/>
              <a:t>Sludge level evaluations</a:t>
            </a:r>
          </a:p>
          <a:p>
            <a:r>
              <a:rPr lang="en-US" sz="2400" dirty="0"/>
              <a:t>DMR reporting</a:t>
            </a:r>
          </a:p>
          <a:p>
            <a:r>
              <a:rPr lang="en-US" sz="2400" dirty="0"/>
              <a:t>Annual Training Conference</a:t>
            </a:r>
          </a:p>
          <a:p>
            <a:r>
              <a:rPr lang="en-US" sz="2400" dirty="0"/>
              <a:t>And much more!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Past Formal Training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00684"/>
            <a:ext cx="6116715" cy="5276316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sz="3700" dirty="0"/>
              <a:t>Level I &amp; 2 Operator Exam Training</a:t>
            </a:r>
          </a:p>
          <a:p>
            <a:r>
              <a:rPr lang="en-US" sz="3700" dirty="0"/>
              <a:t>OSHA - HAZWOPER, Confined Space Entry, Construction Safety, First Aid/CPR</a:t>
            </a:r>
          </a:p>
          <a:p>
            <a:r>
              <a:rPr lang="en-US" sz="3700" dirty="0"/>
              <a:t>Electrical Control Panel Troubleshooting</a:t>
            </a:r>
          </a:p>
          <a:p>
            <a:r>
              <a:rPr lang="en-US" sz="3700" dirty="0"/>
              <a:t>Consumer Confidence Report Training</a:t>
            </a:r>
          </a:p>
          <a:p>
            <a:r>
              <a:rPr lang="en-US" sz="3700" dirty="0"/>
              <a:t>Leak Detection, Mainline Flushing</a:t>
            </a:r>
          </a:p>
          <a:p>
            <a:r>
              <a:rPr lang="en-US" sz="3700" dirty="0"/>
              <a:t>Wastewater Lagoon Troubleshooting</a:t>
            </a:r>
          </a:p>
          <a:p>
            <a:r>
              <a:rPr lang="en-US" sz="3700" dirty="0"/>
              <a:t>Line Locating</a:t>
            </a:r>
          </a:p>
          <a:p>
            <a:r>
              <a:rPr lang="en-US" sz="3700" dirty="0"/>
              <a:t>Water Sampling</a:t>
            </a:r>
          </a:p>
          <a:p>
            <a:r>
              <a:rPr lang="en-US" sz="3700" dirty="0"/>
              <a:t>Water Chemistry</a:t>
            </a:r>
          </a:p>
          <a:p>
            <a:r>
              <a:rPr lang="en-US" sz="3700" dirty="0"/>
              <a:t>Alternative Disinfection UV/Ozone</a:t>
            </a:r>
          </a:p>
          <a:p>
            <a:r>
              <a:rPr lang="en-US" sz="3700" dirty="0"/>
              <a:t>Pumps and Motor Maintenance and Repair</a:t>
            </a:r>
          </a:p>
          <a:p>
            <a:r>
              <a:rPr lang="en-US" sz="3700" dirty="0"/>
              <a:t>Valve Exercising </a:t>
            </a:r>
          </a:p>
          <a:p>
            <a:r>
              <a:rPr lang="en-US" sz="3700" dirty="0"/>
              <a:t>Operator Math</a:t>
            </a:r>
          </a:p>
          <a:p>
            <a:r>
              <a:rPr lang="en-US" sz="3700" dirty="0"/>
              <a:t>And more!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Member Benefits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7487" y="1295400"/>
            <a:ext cx="6116715" cy="4876800"/>
          </a:xfrm>
          <a:noFill/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200" dirty="0"/>
              <a:t>One of the most important but least visible benefits:</a:t>
            </a:r>
          </a:p>
          <a:p>
            <a:endParaRPr lang="en-US" sz="2200" dirty="0"/>
          </a:p>
          <a:p>
            <a:r>
              <a:rPr lang="en-US" sz="2200" dirty="0"/>
              <a:t>Membership dues support ARWA’s ability to represent the legislative interests of small water and wastewater utilities in Washington D.C., along with all the other state rural water associations (representing 31,000+ systems)</a:t>
            </a:r>
          </a:p>
          <a:p>
            <a:endParaRPr lang="en-US" sz="2000" dirty="0"/>
          </a:p>
          <a:p>
            <a:pPr lvl="1"/>
            <a:r>
              <a:rPr lang="en-US" sz="1800" b="1" i="1" dirty="0"/>
              <a:t>Example: </a:t>
            </a:r>
            <a:r>
              <a:rPr lang="en-US" sz="1800" dirty="0"/>
              <a:t>Legislative efforts resulted in legislation (H.R. 1340 &amp; S. 1578) that repealed the mailing requirement of the CCR if the system publishes the report on the Internet and provides a mailed report on request. In January 2013 the EPA released rule guidance that allows for electronic distribution of CCRs as a direct result of our collective nationwide effort.</a:t>
            </a: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400799" cy="914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1968DD"/>
                </a:solidFill>
                <a:latin typeface="Lucida Calligraphy" pitchFamily="66" charset="0"/>
              </a:rPr>
              <a:t>2019 Member Locations</a:t>
            </a:r>
            <a:endParaRPr lang="en-US" sz="3600" dirty="0">
              <a:solidFill>
                <a:srgbClr val="00B0F0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pic>
        <p:nvPicPr>
          <p:cNvPr id="4" name="Picture 3" descr="ARW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28600"/>
            <a:ext cx="1604963" cy="972084"/>
          </a:xfrm>
          <a:prstGeom prst="rect">
            <a:avLst/>
          </a:prstGeom>
        </p:spPr>
      </p:pic>
      <p:pic>
        <p:nvPicPr>
          <p:cNvPr id="5" name="Picture 4" descr="Water Dro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6172200"/>
            <a:ext cx="4572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www.arwa.org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7501" y="1430339"/>
            <a:ext cx="6270299" cy="39036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ter4">
  <a:themeElements>
    <a:clrScheme name="Custom 58">
      <a:dk1>
        <a:srgbClr val="0C0600"/>
      </a:dk1>
      <a:lt1>
        <a:srgbClr val="FFFFFF"/>
      </a:lt1>
      <a:dk2>
        <a:srgbClr val="03B0B9"/>
      </a:dk2>
      <a:lt2>
        <a:srgbClr val="7BDEFD"/>
      </a:lt2>
      <a:accent1>
        <a:srgbClr val="9CBCC4"/>
      </a:accent1>
      <a:accent2>
        <a:srgbClr val="DCE9EC"/>
      </a:accent2>
      <a:accent3>
        <a:srgbClr val="9AA5A8"/>
      </a:accent3>
      <a:accent4>
        <a:srgbClr val="005658"/>
      </a:accent4>
      <a:accent5>
        <a:srgbClr val="14CECE"/>
      </a:accent5>
      <a:accent6>
        <a:srgbClr val="ECF6F8"/>
      </a:accent6>
      <a:hlink>
        <a:srgbClr val="FFFFFF"/>
      </a:hlink>
      <a:folHlink>
        <a:srgbClr val="00515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water4</Template>
  <TotalTime>944</TotalTime>
  <Words>856</Words>
  <Application>Microsoft Office PowerPoint</Application>
  <PresentationFormat>On-screen Show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Adobe Heiti Std R</vt:lpstr>
      <vt:lpstr>Arial</vt:lpstr>
      <vt:lpstr>Calibri</vt:lpstr>
      <vt:lpstr>Lucida Calligraphy</vt:lpstr>
      <vt:lpstr>water4</vt:lpstr>
      <vt:lpstr>PowerPoint Presentation</vt:lpstr>
      <vt:lpstr>Who is ARWA?</vt:lpstr>
      <vt:lpstr>Communities Served</vt:lpstr>
      <vt:lpstr>Organization</vt:lpstr>
      <vt:lpstr>Staff</vt:lpstr>
      <vt:lpstr>Services Provided</vt:lpstr>
      <vt:lpstr>Past Formal Training</vt:lpstr>
      <vt:lpstr>Member Benefits</vt:lpstr>
      <vt:lpstr>2019 Member Locations</vt:lpstr>
      <vt:lpstr>2019 Onsite Assistance</vt:lpstr>
      <vt:lpstr>Water University</vt:lpstr>
      <vt:lpstr>Water Taste Test Contest</vt:lpstr>
      <vt:lpstr>Water Poster Contest</vt:lpstr>
      <vt:lpstr>Newest National Initiative</vt:lpstr>
      <vt:lpstr>Partners</vt:lpstr>
      <vt:lpstr>Questions?</vt:lpstr>
    </vt:vector>
  </TitlesOfParts>
  <Company>Alaska Rural Water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Robyn Dombroski</dc:creator>
  <cp:lastModifiedBy>RD</cp:lastModifiedBy>
  <cp:revision>67</cp:revision>
  <cp:lastPrinted>2020-01-21T20:40:07Z</cp:lastPrinted>
  <dcterms:created xsi:type="dcterms:W3CDTF">2012-05-04T23:51:37Z</dcterms:created>
  <dcterms:modified xsi:type="dcterms:W3CDTF">2020-01-22T20:43:02Z</dcterms:modified>
</cp:coreProperties>
</file>