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4289" r:id="rId2"/>
  </p:sldMasterIdLst>
  <p:notesMasterIdLst>
    <p:notesMasterId r:id="rId16"/>
  </p:notesMasterIdLst>
  <p:handoutMasterIdLst>
    <p:handoutMasterId r:id="rId17"/>
  </p:handoutMasterIdLst>
  <p:sldIdLst>
    <p:sldId id="459" r:id="rId3"/>
    <p:sldId id="458" r:id="rId4"/>
    <p:sldId id="451" r:id="rId5"/>
    <p:sldId id="450" r:id="rId6"/>
    <p:sldId id="452" r:id="rId7"/>
    <p:sldId id="454" r:id="rId8"/>
    <p:sldId id="457" r:id="rId9"/>
    <p:sldId id="460" r:id="rId10"/>
    <p:sldId id="433" r:id="rId11"/>
    <p:sldId id="461" r:id="rId12"/>
    <p:sldId id="455" r:id="rId13"/>
    <p:sldId id="456" r:id="rId14"/>
    <p:sldId id="463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83197" autoAdjust="0"/>
  </p:normalViewPr>
  <p:slideViewPr>
    <p:cSldViewPr showGuides="1">
      <p:cViewPr varScale="1">
        <p:scale>
          <a:sx n="101" d="100"/>
          <a:sy n="101" d="100"/>
        </p:scale>
        <p:origin x="22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42"/>
    </p:cViewPr>
  </p:sorterViewPr>
  <p:notesViewPr>
    <p:cSldViewPr showGuides="1">
      <p:cViewPr varScale="1">
        <p:scale>
          <a:sx n="76" d="100"/>
          <a:sy n="76" d="100"/>
        </p:scale>
        <p:origin x="230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9CC7BF6F-015E-2545-8048-C612EC0511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A22D9F7-8B41-DF4E-91BD-8EC6400CD4E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19E6B1F6-5607-724A-9F4E-D215174A033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DF22B5B7-4255-BA46-BED8-7BEB2247B4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A851AAA4-FCD6-D441-87FE-5D031950A0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84C9057-F30C-414A-AEEE-1CF42A1F8C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E472CAE-7933-174D-8C75-2606DA6392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402F8259-7E66-2A49-97A8-41F603458B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537A2F4E-5F44-124B-87FE-B98CFBC425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47C8B9BC-5E95-294D-A1A8-A88FCBFA65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DBBB2D7D-2683-6943-93AA-1E7ED1689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A85A10B5-8182-0A45-BBCD-6FEB0C0A36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E93AB57-F8FC-914B-8387-F194717F8A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6E33147-D165-5E42-B058-7486ABA44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80F619A-8721-C84E-AABF-AA6B0A73A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1463" indent="-219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81DBDE-64D2-6448-AD89-5609791BB63F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69E00E2-1D4B-F547-BBD0-4D30EBD84E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56BE249-06EC-F441-98A4-DE87B4546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4">
            <a:extLst>
              <a:ext uri="{FF2B5EF4-FFF2-40B4-BE49-F238E27FC236}">
                <a16:creationId xmlns:a16="http://schemas.microsoft.com/office/drawing/2014/main" id="{6F579458-6E61-224E-A7B8-FB686F70A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825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8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51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4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6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78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0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22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8C6D5B-D38E-4E41-8A34-417C59241ADA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388F178-12C6-0649-ADF9-ACC3BD4D67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8F5DF88C-9404-B64A-8306-E6B6D5C8A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4">
            <a:extLst>
              <a:ext uri="{FF2B5EF4-FFF2-40B4-BE49-F238E27FC236}">
                <a16:creationId xmlns:a16="http://schemas.microsoft.com/office/drawing/2014/main" id="{8CF4CF9B-81A5-A546-9502-0A19E7136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825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8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51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4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6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78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0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22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F72FFF-C041-1541-8BDA-D15970711E70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F9D43E1A-0D15-B24E-BAC9-B8956DD968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39BB76C3-EF26-794A-9071-E0841EF29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6D5108D1-9179-184D-AB7C-B75DC80AC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825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8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51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4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6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78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0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22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7DB76E-1A5F-EC4F-9B49-C1A8C86B10C6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CB1CC5B-2F48-0E4D-8BEB-E343547D06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AF8EF39-81EA-D84B-B5A8-DCD1405FE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FE0DF055-5AF1-4B48-8F27-2A6FE4D05C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825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8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51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4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6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78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0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22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1F5FDA-14FB-3F4F-A0EE-D6FBF9C76F3B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37BAE0C-5EFF-A24A-ABE6-DFB5A66D51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3799DD93-3E01-004B-9AF0-A879B1167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Slide Number Placeholder 4">
            <a:extLst>
              <a:ext uri="{FF2B5EF4-FFF2-40B4-BE49-F238E27FC236}">
                <a16:creationId xmlns:a16="http://schemas.microsoft.com/office/drawing/2014/main" id="{F452FE7B-F3C8-3347-A402-4687FAC36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825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8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51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4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6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78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0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22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CE2D29-B80D-AF4E-966B-84A39C80265D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AD548FA1-FD6A-DE4B-9777-F7C628A3D5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5AF60372-2218-C54B-8449-A589F374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4">
            <a:extLst>
              <a:ext uri="{FF2B5EF4-FFF2-40B4-BE49-F238E27FC236}">
                <a16:creationId xmlns:a16="http://schemas.microsoft.com/office/drawing/2014/main" id="{4FF48A5A-87DB-1549-B820-A7EC229F5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825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8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51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4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6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78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0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22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ED429-F215-8145-B2E4-1CFC92DF159F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F065C6E-0CAD-DA43-B05D-C6E3D1907C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5C7C2636-C051-A740-AFCF-C25F7F133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Header Placeholder 3">
            <a:extLst>
              <a:ext uri="{FF2B5EF4-FFF2-40B4-BE49-F238E27FC236}">
                <a16:creationId xmlns:a16="http://schemas.microsoft.com/office/drawing/2014/main" id="{2392FE06-9C6B-F142-A076-CFED72768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825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8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51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4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6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78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0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22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38917" name="Slide Number Placeholder 4">
            <a:extLst>
              <a:ext uri="{FF2B5EF4-FFF2-40B4-BE49-F238E27FC236}">
                <a16:creationId xmlns:a16="http://schemas.microsoft.com/office/drawing/2014/main" id="{6FECF6FD-898D-BE4E-9DB5-630AC5F96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825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8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51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4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6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78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0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22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520BF-291A-F24F-B494-46F9ED1D39CE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587080-D862-C04D-B0FA-489C08B35158}"/>
              </a:ext>
            </a:extLst>
          </p:cNvPr>
          <p:cNvSpPr/>
          <p:nvPr userDrawn="1"/>
        </p:nvSpPr>
        <p:spPr>
          <a:xfrm>
            <a:off x="-15875" y="182563"/>
            <a:ext cx="9144000" cy="6492875"/>
          </a:xfrm>
          <a:prstGeom prst="rect">
            <a:avLst/>
          </a:prstGeom>
          <a:solidFill>
            <a:srgbClr val="E4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2D2275-1E18-444F-9285-38EB13427775}"/>
              </a:ext>
            </a:extLst>
          </p:cNvPr>
          <p:cNvCxnSpPr/>
          <p:nvPr userDrawn="1"/>
        </p:nvCxnSpPr>
        <p:spPr>
          <a:xfrm>
            <a:off x="495300" y="4572000"/>
            <a:ext cx="81534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>
            <a:extLst>
              <a:ext uri="{FF2B5EF4-FFF2-40B4-BE49-F238E27FC236}">
                <a16:creationId xmlns:a16="http://schemas.microsoft.com/office/drawing/2014/main" id="{F73BA981-66B7-AB49-8015-F06CA4C75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685800"/>
            <a:ext cx="540067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936FF755-28AF-B648-AB77-2B81A076A70C}"/>
              </a:ext>
            </a:extLst>
          </p:cNvPr>
          <p:cNvSpPr/>
          <p:nvPr userDrawn="1"/>
        </p:nvSpPr>
        <p:spPr>
          <a:xfrm>
            <a:off x="4062413" y="2973388"/>
            <a:ext cx="873125" cy="222250"/>
          </a:xfrm>
          <a:custGeom>
            <a:avLst/>
            <a:gdLst>
              <a:gd name="connsiteX0" fmla="*/ 75412 w 873130"/>
              <a:gd name="connsiteY0" fmla="*/ 0 h 221457"/>
              <a:gd name="connsiteX1" fmla="*/ 82555 w 873130"/>
              <a:gd name="connsiteY1" fmla="*/ 11907 h 221457"/>
              <a:gd name="connsiteX2" fmla="*/ 158755 w 873130"/>
              <a:gd name="connsiteY2" fmla="*/ 28575 h 221457"/>
              <a:gd name="connsiteX3" fmla="*/ 168280 w 873130"/>
              <a:gd name="connsiteY3" fmla="*/ 30957 h 221457"/>
              <a:gd name="connsiteX4" fmla="*/ 192093 w 873130"/>
              <a:gd name="connsiteY4" fmla="*/ 40482 h 221457"/>
              <a:gd name="connsiteX5" fmla="*/ 232574 w 873130"/>
              <a:gd name="connsiteY5" fmla="*/ 45244 h 221457"/>
              <a:gd name="connsiteX6" fmla="*/ 284962 w 873130"/>
              <a:gd name="connsiteY6" fmla="*/ 52388 h 221457"/>
              <a:gd name="connsiteX7" fmla="*/ 299249 w 873130"/>
              <a:gd name="connsiteY7" fmla="*/ 57150 h 221457"/>
              <a:gd name="connsiteX8" fmla="*/ 306393 w 873130"/>
              <a:gd name="connsiteY8" fmla="*/ 59532 h 221457"/>
              <a:gd name="connsiteX9" fmla="*/ 315918 w 873130"/>
              <a:gd name="connsiteY9" fmla="*/ 64294 h 221457"/>
              <a:gd name="connsiteX10" fmla="*/ 323062 w 873130"/>
              <a:gd name="connsiteY10" fmla="*/ 69057 h 221457"/>
              <a:gd name="connsiteX11" fmla="*/ 337349 w 873130"/>
              <a:gd name="connsiteY11" fmla="*/ 71438 h 221457"/>
              <a:gd name="connsiteX12" fmla="*/ 344493 w 873130"/>
              <a:gd name="connsiteY12" fmla="*/ 76200 h 221457"/>
              <a:gd name="connsiteX13" fmla="*/ 365924 w 873130"/>
              <a:gd name="connsiteY13" fmla="*/ 78582 h 221457"/>
              <a:gd name="connsiteX14" fmla="*/ 454030 w 873130"/>
              <a:gd name="connsiteY14" fmla="*/ 80963 h 221457"/>
              <a:gd name="connsiteX15" fmla="*/ 570712 w 873130"/>
              <a:gd name="connsiteY15" fmla="*/ 78582 h 221457"/>
              <a:gd name="connsiteX16" fmla="*/ 577855 w 873130"/>
              <a:gd name="connsiteY16" fmla="*/ 76200 h 221457"/>
              <a:gd name="connsiteX17" fmla="*/ 587380 w 873130"/>
              <a:gd name="connsiteY17" fmla="*/ 73819 h 221457"/>
              <a:gd name="connsiteX18" fmla="*/ 601668 w 873130"/>
              <a:gd name="connsiteY18" fmla="*/ 69057 h 221457"/>
              <a:gd name="connsiteX19" fmla="*/ 608812 w 873130"/>
              <a:gd name="connsiteY19" fmla="*/ 66675 h 221457"/>
              <a:gd name="connsiteX20" fmla="*/ 658818 w 873130"/>
              <a:gd name="connsiteY20" fmla="*/ 61913 h 221457"/>
              <a:gd name="connsiteX21" fmla="*/ 665962 w 873130"/>
              <a:gd name="connsiteY21" fmla="*/ 59532 h 221457"/>
              <a:gd name="connsiteX22" fmla="*/ 680249 w 873130"/>
              <a:gd name="connsiteY22" fmla="*/ 50007 h 221457"/>
              <a:gd name="connsiteX23" fmla="*/ 687393 w 873130"/>
              <a:gd name="connsiteY23" fmla="*/ 47625 h 221457"/>
              <a:gd name="connsiteX24" fmla="*/ 704062 w 873130"/>
              <a:gd name="connsiteY24" fmla="*/ 42863 h 221457"/>
              <a:gd name="connsiteX25" fmla="*/ 720730 w 873130"/>
              <a:gd name="connsiteY25" fmla="*/ 33338 h 221457"/>
              <a:gd name="connsiteX26" fmla="*/ 742162 w 873130"/>
              <a:gd name="connsiteY26" fmla="*/ 28575 h 221457"/>
              <a:gd name="connsiteX27" fmla="*/ 751687 w 873130"/>
              <a:gd name="connsiteY27" fmla="*/ 26194 h 221457"/>
              <a:gd name="connsiteX28" fmla="*/ 765974 w 873130"/>
              <a:gd name="connsiteY28" fmla="*/ 21432 h 221457"/>
              <a:gd name="connsiteX29" fmla="*/ 785024 w 873130"/>
              <a:gd name="connsiteY29" fmla="*/ 16669 h 221457"/>
              <a:gd name="connsiteX30" fmla="*/ 811218 w 873130"/>
              <a:gd name="connsiteY30" fmla="*/ 19050 h 221457"/>
              <a:gd name="connsiteX31" fmla="*/ 818362 w 873130"/>
              <a:gd name="connsiteY31" fmla="*/ 23813 h 221457"/>
              <a:gd name="connsiteX32" fmla="*/ 830268 w 873130"/>
              <a:gd name="connsiteY32" fmla="*/ 26194 h 221457"/>
              <a:gd name="connsiteX33" fmla="*/ 842174 w 873130"/>
              <a:gd name="connsiteY33" fmla="*/ 30957 h 221457"/>
              <a:gd name="connsiteX34" fmla="*/ 849318 w 873130"/>
              <a:gd name="connsiteY34" fmla="*/ 33338 h 221457"/>
              <a:gd name="connsiteX35" fmla="*/ 858843 w 873130"/>
              <a:gd name="connsiteY35" fmla="*/ 42863 h 221457"/>
              <a:gd name="connsiteX36" fmla="*/ 865987 w 873130"/>
              <a:gd name="connsiteY36" fmla="*/ 47625 h 221457"/>
              <a:gd name="connsiteX37" fmla="*/ 868368 w 873130"/>
              <a:gd name="connsiteY37" fmla="*/ 57150 h 221457"/>
              <a:gd name="connsiteX38" fmla="*/ 870749 w 873130"/>
              <a:gd name="connsiteY38" fmla="*/ 64294 h 221457"/>
              <a:gd name="connsiteX39" fmla="*/ 873130 w 873130"/>
              <a:gd name="connsiteY39" fmla="*/ 76200 h 221457"/>
              <a:gd name="connsiteX40" fmla="*/ 870749 w 873130"/>
              <a:gd name="connsiteY40" fmla="*/ 128588 h 221457"/>
              <a:gd name="connsiteX41" fmla="*/ 865987 w 873130"/>
              <a:gd name="connsiteY41" fmla="*/ 138113 h 221457"/>
              <a:gd name="connsiteX42" fmla="*/ 861224 w 873130"/>
              <a:gd name="connsiteY42" fmla="*/ 145257 h 221457"/>
              <a:gd name="connsiteX43" fmla="*/ 854080 w 873130"/>
              <a:gd name="connsiteY43" fmla="*/ 147638 h 221457"/>
              <a:gd name="connsiteX44" fmla="*/ 818362 w 873130"/>
              <a:gd name="connsiteY44" fmla="*/ 150019 h 221457"/>
              <a:gd name="connsiteX45" fmla="*/ 799312 w 873130"/>
              <a:gd name="connsiteY45" fmla="*/ 159544 h 221457"/>
              <a:gd name="connsiteX46" fmla="*/ 792168 w 873130"/>
              <a:gd name="connsiteY46" fmla="*/ 166688 h 221457"/>
              <a:gd name="connsiteX47" fmla="*/ 775499 w 873130"/>
              <a:gd name="connsiteY47" fmla="*/ 176213 h 221457"/>
              <a:gd name="connsiteX48" fmla="*/ 768355 w 873130"/>
              <a:gd name="connsiteY48" fmla="*/ 180975 h 221457"/>
              <a:gd name="connsiteX49" fmla="*/ 761212 w 873130"/>
              <a:gd name="connsiteY49" fmla="*/ 190500 h 221457"/>
              <a:gd name="connsiteX50" fmla="*/ 727874 w 873130"/>
              <a:gd name="connsiteY50" fmla="*/ 197644 h 221457"/>
              <a:gd name="connsiteX51" fmla="*/ 708824 w 873130"/>
              <a:gd name="connsiteY51" fmla="*/ 202407 h 221457"/>
              <a:gd name="connsiteX52" fmla="*/ 685012 w 873130"/>
              <a:gd name="connsiteY52" fmla="*/ 211932 h 221457"/>
              <a:gd name="connsiteX53" fmla="*/ 670724 w 873130"/>
              <a:gd name="connsiteY53" fmla="*/ 216694 h 221457"/>
              <a:gd name="connsiteX54" fmla="*/ 520705 w 873130"/>
              <a:gd name="connsiteY54" fmla="*/ 221457 h 221457"/>
              <a:gd name="connsiteX55" fmla="*/ 304012 w 873130"/>
              <a:gd name="connsiteY55" fmla="*/ 219075 h 221457"/>
              <a:gd name="connsiteX56" fmla="*/ 292105 w 873130"/>
              <a:gd name="connsiteY56" fmla="*/ 216694 h 221457"/>
              <a:gd name="connsiteX57" fmla="*/ 265912 w 873130"/>
              <a:gd name="connsiteY57" fmla="*/ 209550 h 221457"/>
              <a:gd name="connsiteX58" fmla="*/ 242099 w 873130"/>
              <a:gd name="connsiteY58" fmla="*/ 202407 h 221457"/>
              <a:gd name="connsiteX59" fmla="*/ 234955 w 873130"/>
              <a:gd name="connsiteY59" fmla="*/ 200025 h 221457"/>
              <a:gd name="connsiteX60" fmla="*/ 225430 w 873130"/>
              <a:gd name="connsiteY60" fmla="*/ 195263 h 221457"/>
              <a:gd name="connsiteX61" fmla="*/ 201618 w 873130"/>
              <a:gd name="connsiteY61" fmla="*/ 188119 h 221457"/>
              <a:gd name="connsiteX62" fmla="*/ 184949 w 873130"/>
              <a:gd name="connsiteY62" fmla="*/ 178594 h 221457"/>
              <a:gd name="connsiteX63" fmla="*/ 168280 w 873130"/>
              <a:gd name="connsiteY63" fmla="*/ 173832 h 221457"/>
              <a:gd name="connsiteX64" fmla="*/ 153993 w 873130"/>
              <a:gd name="connsiteY64" fmla="*/ 169069 h 221457"/>
              <a:gd name="connsiteX65" fmla="*/ 146849 w 873130"/>
              <a:gd name="connsiteY65" fmla="*/ 166688 h 221457"/>
              <a:gd name="connsiteX66" fmla="*/ 123037 w 873130"/>
              <a:gd name="connsiteY66" fmla="*/ 161925 h 221457"/>
              <a:gd name="connsiteX67" fmla="*/ 92080 w 873130"/>
              <a:gd name="connsiteY67" fmla="*/ 154782 h 221457"/>
              <a:gd name="connsiteX68" fmla="*/ 77793 w 873130"/>
              <a:gd name="connsiteY68" fmla="*/ 150019 h 221457"/>
              <a:gd name="connsiteX69" fmla="*/ 63505 w 873130"/>
              <a:gd name="connsiteY69" fmla="*/ 140494 h 221457"/>
              <a:gd name="connsiteX70" fmla="*/ 34930 w 873130"/>
              <a:gd name="connsiteY70" fmla="*/ 128588 h 221457"/>
              <a:gd name="connsiteX71" fmla="*/ 15880 w 873130"/>
              <a:gd name="connsiteY71" fmla="*/ 119063 h 221457"/>
              <a:gd name="connsiteX72" fmla="*/ 6355 w 873130"/>
              <a:gd name="connsiteY72" fmla="*/ 111919 h 221457"/>
              <a:gd name="connsiteX73" fmla="*/ 3974 w 873130"/>
              <a:gd name="connsiteY73" fmla="*/ 71438 h 221457"/>
              <a:gd name="connsiteX74" fmla="*/ 8737 w 873130"/>
              <a:gd name="connsiteY74" fmla="*/ 64294 h 221457"/>
              <a:gd name="connsiteX75" fmla="*/ 11118 w 873130"/>
              <a:gd name="connsiteY75" fmla="*/ 57150 h 221457"/>
              <a:gd name="connsiteX76" fmla="*/ 27787 w 873130"/>
              <a:gd name="connsiteY76" fmla="*/ 40482 h 221457"/>
              <a:gd name="connsiteX77" fmla="*/ 34930 w 873130"/>
              <a:gd name="connsiteY77" fmla="*/ 33338 h 221457"/>
              <a:gd name="connsiteX78" fmla="*/ 44455 w 873130"/>
              <a:gd name="connsiteY78" fmla="*/ 19050 h 221457"/>
              <a:gd name="connsiteX79" fmla="*/ 75412 w 873130"/>
              <a:gd name="connsiteY79" fmla="*/ 0 h 2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73130" h="221457">
                <a:moveTo>
                  <a:pt x="75412" y="0"/>
                </a:moveTo>
                <a:cubicBezTo>
                  <a:pt x="77793" y="3969"/>
                  <a:pt x="79143" y="8779"/>
                  <a:pt x="82555" y="11907"/>
                </a:cubicBezTo>
                <a:cubicBezTo>
                  <a:pt x="108700" y="35874"/>
                  <a:pt x="117738" y="26792"/>
                  <a:pt x="158755" y="28575"/>
                </a:cubicBezTo>
                <a:cubicBezTo>
                  <a:pt x="161930" y="29369"/>
                  <a:pt x="165216" y="29808"/>
                  <a:pt x="168280" y="30957"/>
                </a:cubicBezTo>
                <a:cubicBezTo>
                  <a:pt x="178070" y="34628"/>
                  <a:pt x="180414" y="39314"/>
                  <a:pt x="192093" y="40482"/>
                </a:cubicBezTo>
                <a:cubicBezTo>
                  <a:pt x="235710" y="44843"/>
                  <a:pt x="198003" y="40735"/>
                  <a:pt x="232574" y="45244"/>
                </a:cubicBezTo>
                <a:cubicBezTo>
                  <a:pt x="281893" y="51677"/>
                  <a:pt x="255624" y="47499"/>
                  <a:pt x="284962" y="52388"/>
                </a:cubicBezTo>
                <a:lnTo>
                  <a:pt x="299249" y="57150"/>
                </a:lnTo>
                <a:cubicBezTo>
                  <a:pt x="301630" y="57944"/>
                  <a:pt x="304148" y="58409"/>
                  <a:pt x="306393" y="59532"/>
                </a:cubicBezTo>
                <a:cubicBezTo>
                  <a:pt x="309568" y="61119"/>
                  <a:pt x="312836" y="62533"/>
                  <a:pt x="315918" y="64294"/>
                </a:cubicBezTo>
                <a:cubicBezTo>
                  <a:pt x="318403" y="65714"/>
                  <a:pt x="320347" y="68152"/>
                  <a:pt x="323062" y="69057"/>
                </a:cubicBezTo>
                <a:cubicBezTo>
                  <a:pt x="327642" y="70584"/>
                  <a:pt x="332587" y="70644"/>
                  <a:pt x="337349" y="71438"/>
                </a:cubicBezTo>
                <a:cubicBezTo>
                  <a:pt x="339730" y="73025"/>
                  <a:pt x="341717" y="75506"/>
                  <a:pt x="344493" y="76200"/>
                </a:cubicBezTo>
                <a:cubicBezTo>
                  <a:pt x="351466" y="77943"/>
                  <a:pt x="358743" y="78270"/>
                  <a:pt x="365924" y="78582"/>
                </a:cubicBezTo>
                <a:cubicBezTo>
                  <a:pt x="395276" y="79858"/>
                  <a:pt x="424661" y="80169"/>
                  <a:pt x="454030" y="80963"/>
                </a:cubicBezTo>
                <a:lnTo>
                  <a:pt x="570712" y="78582"/>
                </a:lnTo>
                <a:cubicBezTo>
                  <a:pt x="573220" y="78486"/>
                  <a:pt x="575442" y="76890"/>
                  <a:pt x="577855" y="76200"/>
                </a:cubicBezTo>
                <a:cubicBezTo>
                  <a:pt x="581002" y="75301"/>
                  <a:pt x="584245" y="74759"/>
                  <a:pt x="587380" y="73819"/>
                </a:cubicBezTo>
                <a:cubicBezTo>
                  <a:pt x="592189" y="72377"/>
                  <a:pt x="596905" y="70645"/>
                  <a:pt x="601668" y="69057"/>
                </a:cubicBezTo>
                <a:cubicBezTo>
                  <a:pt x="604049" y="68263"/>
                  <a:pt x="606351" y="67167"/>
                  <a:pt x="608812" y="66675"/>
                </a:cubicBezTo>
                <a:cubicBezTo>
                  <a:pt x="633196" y="61799"/>
                  <a:pt x="616679" y="64546"/>
                  <a:pt x="658818" y="61913"/>
                </a:cubicBezTo>
                <a:cubicBezTo>
                  <a:pt x="661199" y="61119"/>
                  <a:pt x="663768" y="60751"/>
                  <a:pt x="665962" y="59532"/>
                </a:cubicBezTo>
                <a:cubicBezTo>
                  <a:pt x="670965" y="56752"/>
                  <a:pt x="674819" y="51817"/>
                  <a:pt x="680249" y="50007"/>
                </a:cubicBezTo>
                <a:cubicBezTo>
                  <a:pt x="682630" y="49213"/>
                  <a:pt x="684979" y="48315"/>
                  <a:pt x="687393" y="47625"/>
                </a:cubicBezTo>
                <a:cubicBezTo>
                  <a:pt x="708350" y="41637"/>
                  <a:pt x="686913" y="48579"/>
                  <a:pt x="704062" y="42863"/>
                </a:cubicBezTo>
                <a:cubicBezTo>
                  <a:pt x="709986" y="38913"/>
                  <a:pt x="713821" y="35929"/>
                  <a:pt x="720730" y="33338"/>
                </a:cubicBezTo>
                <a:cubicBezTo>
                  <a:pt x="724949" y="31756"/>
                  <a:pt x="738465" y="29397"/>
                  <a:pt x="742162" y="28575"/>
                </a:cubicBezTo>
                <a:cubicBezTo>
                  <a:pt x="745357" y="27865"/>
                  <a:pt x="748552" y="27134"/>
                  <a:pt x="751687" y="26194"/>
                </a:cubicBezTo>
                <a:cubicBezTo>
                  <a:pt x="756495" y="24752"/>
                  <a:pt x="761052" y="22417"/>
                  <a:pt x="765974" y="21432"/>
                </a:cubicBezTo>
                <a:cubicBezTo>
                  <a:pt x="780341" y="18558"/>
                  <a:pt x="774040" y="20330"/>
                  <a:pt x="785024" y="16669"/>
                </a:cubicBezTo>
                <a:cubicBezTo>
                  <a:pt x="793755" y="17463"/>
                  <a:pt x="802645" y="17213"/>
                  <a:pt x="811218" y="19050"/>
                </a:cubicBezTo>
                <a:cubicBezTo>
                  <a:pt x="814017" y="19650"/>
                  <a:pt x="815682" y="22808"/>
                  <a:pt x="818362" y="23813"/>
                </a:cubicBezTo>
                <a:cubicBezTo>
                  <a:pt x="822152" y="25234"/>
                  <a:pt x="826299" y="25400"/>
                  <a:pt x="830268" y="26194"/>
                </a:cubicBezTo>
                <a:cubicBezTo>
                  <a:pt x="834237" y="27782"/>
                  <a:pt x="838172" y="29456"/>
                  <a:pt x="842174" y="30957"/>
                </a:cubicBezTo>
                <a:cubicBezTo>
                  <a:pt x="844524" y="31838"/>
                  <a:pt x="847275" y="31879"/>
                  <a:pt x="849318" y="33338"/>
                </a:cubicBezTo>
                <a:cubicBezTo>
                  <a:pt x="852972" y="35948"/>
                  <a:pt x="855434" y="39941"/>
                  <a:pt x="858843" y="42863"/>
                </a:cubicBezTo>
                <a:cubicBezTo>
                  <a:pt x="861016" y="44725"/>
                  <a:pt x="863606" y="46038"/>
                  <a:pt x="865987" y="47625"/>
                </a:cubicBezTo>
                <a:cubicBezTo>
                  <a:pt x="866781" y="50800"/>
                  <a:pt x="867469" y="54003"/>
                  <a:pt x="868368" y="57150"/>
                </a:cubicBezTo>
                <a:cubicBezTo>
                  <a:pt x="869058" y="59564"/>
                  <a:pt x="870140" y="61859"/>
                  <a:pt x="870749" y="64294"/>
                </a:cubicBezTo>
                <a:cubicBezTo>
                  <a:pt x="871731" y="68220"/>
                  <a:pt x="872336" y="72231"/>
                  <a:pt x="873130" y="76200"/>
                </a:cubicBezTo>
                <a:cubicBezTo>
                  <a:pt x="872336" y="93663"/>
                  <a:pt x="872752" y="111222"/>
                  <a:pt x="870749" y="128588"/>
                </a:cubicBezTo>
                <a:cubicBezTo>
                  <a:pt x="870342" y="132114"/>
                  <a:pt x="867748" y="135031"/>
                  <a:pt x="865987" y="138113"/>
                </a:cubicBezTo>
                <a:cubicBezTo>
                  <a:pt x="864567" y="140598"/>
                  <a:pt x="863459" y="143469"/>
                  <a:pt x="861224" y="145257"/>
                </a:cubicBezTo>
                <a:cubicBezTo>
                  <a:pt x="859264" y="146825"/>
                  <a:pt x="856575" y="147361"/>
                  <a:pt x="854080" y="147638"/>
                </a:cubicBezTo>
                <a:cubicBezTo>
                  <a:pt x="842221" y="148956"/>
                  <a:pt x="830268" y="149225"/>
                  <a:pt x="818362" y="150019"/>
                </a:cubicBezTo>
                <a:cubicBezTo>
                  <a:pt x="809571" y="152949"/>
                  <a:pt x="808310" y="152795"/>
                  <a:pt x="799312" y="159544"/>
                </a:cubicBezTo>
                <a:cubicBezTo>
                  <a:pt x="796618" y="161565"/>
                  <a:pt x="794755" y="164532"/>
                  <a:pt x="792168" y="166688"/>
                </a:cubicBezTo>
                <a:cubicBezTo>
                  <a:pt x="785844" y="171958"/>
                  <a:pt x="782903" y="171982"/>
                  <a:pt x="775499" y="176213"/>
                </a:cubicBezTo>
                <a:cubicBezTo>
                  <a:pt x="773014" y="177633"/>
                  <a:pt x="770736" y="179388"/>
                  <a:pt x="768355" y="180975"/>
                </a:cubicBezTo>
                <a:cubicBezTo>
                  <a:pt x="765974" y="184150"/>
                  <a:pt x="764514" y="188299"/>
                  <a:pt x="761212" y="190500"/>
                </a:cubicBezTo>
                <a:cubicBezTo>
                  <a:pt x="752556" y="196271"/>
                  <a:pt x="736988" y="195935"/>
                  <a:pt x="727874" y="197644"/>
                </a:cubicBezTo>
                <a:cubicBezTo>
                  <a:pt x="721441" y="198850"/>
                  <a:pt x="715034" y="200337"/>
                  <a:pt x="708824" y="202407"/>
                </a:cubicBezTo>
                <a:cubicBezTo>
                  <a:pt x="661430" y="218204"/>
                  <a:pt x="720057" y="197914"/>
                  <a:pt x="685012" y="211932"/>
                </a:cubicBezTo>
                <a:cubicBezTo>
                  <a:pt x="680351" y="213796"/>
                  <a:pt x="675742" y="216535"/>
                  <a:pt x="670724" y="216694"/>
                </a:cubicBezTo>
                <a:lnTo>
                  <a:pt x="520705" y="221457"/>
                </a:lnTo>
                <a:lnTo>
                  <a:pt x="304012" y="219075"/>
                </a:lnTo>
                <a:cubicBezTo>
                  <a:pt x="299965" y="218991"/>
                  <a:pt x="296049" y="217604"/>
                  <a:pt x="292105" y="216694"/>
                </a:cubicBezTo>
                <a:cubicBezTo>
                  <a:pt x="247932" y="206502"/>
                  <a:pt x="287964" y="215852"/>
                  <a:pt x="265912" y="209550"/>
                </a:cubicBezTo>
                <a:cubicBezTo>
                  <a:pt x="240701" y="202346"/>
                  <a:pt x="276083" y="213735"/>
                  <a:pt x="242099" y="202407"/>
                </a:cubicBezTo>
                <a:cubicBezTo>
                  <a:pt x="239718" y="201613"/>
                  <a:pt x="237200" y="201148"/>
                  <a:pt x="234955" y="200025"/>
                </a:cubicBezTo>
                <a:cubicBezTo>
                  <a:pt x="231780" y="198438"/>
                  <a:pt x="228693" y="196661"/>
                  <a:pt x="225430" y="195263"/>
                </a:cubicBezTo>
                <a:cubicBezTo>
                  <a:pt x="217760" y="191976"/>
                  <a:pt x="209288" y="191406"/>
                  <a:pt x="201618" y="188119"/>
                </a:cubicBezTo>
                <a:cubicBezTo>
                  <a:pt x="172401" y="175599"/>
                  <a:pt x="208860" y="190550"/>
                  <a:pt x="184949" y="178594"/>
                </a:cubicBezTo>
                <a:cubicBezTo>
                  <a:pt x="180948" y="176594"/>
                  <a:pt x="172094" y="174976"/>
                  <a:pt x="168280" y="173832"/>
                </a:cubicBezTo>
                <a:cubicBezTo>
                  <a:pt x="163472" y="172389"/>
                  <a:pt x="158755" y="170657"/>
                  <a:pt x="153993" y="169069"/>
                </a:cubicBezTo>
                <a:cubicBezTo>
                  <a:pt x="151612" y="168275"/>
                  <a:pt x="149310" y="167180"/>
                  <a:pt x="146849" y="166688"/>
                </a:cubicBezTo>
                <a:lnTo>
                  <a:pt x="123037" y="161925"/>
                </a:lnTo>
                <a:cubicBezTo>
                  <a:pt x="113592" y="160036"/>
                  <a:pt x="100697" y="157655"/>
                  <a:pt x="92080" y="154782"/>
                </a:cubicBezTo>
                <a:cubicBezTo>
                  <a:pt x="87318" y="153194"/>
                  <a:pt x="81970" y="152804"/>
                  <a:pt x="77793" y="150019"/>
                </a:cubicBezTo>
                <a:cubicBezTo>
                  <a:pt x="73030" y="146844"/>
                  <a:pt x="68935" y="142304"/>
                  <a:pt x="63505" y="140494"/>
                </a:cubicBezTo>
                <a:cubicBezTo>
                  <a:pt x="53675" y="137217"/>
                  <a:pt x="44018" y="133637"/>
                  <a:pt x="34930" y="128588"/>
                </a:cubicBezTo>
                <a:cubicBezTo>
                  <a:pt x="18058" y="119215"/>
                  <a:pt x="28941" y="123416"/>
                  <a:pt x="15880" y="119063"/>
                </a:cubicBezTo>
                <a:cubicBezTo>
                  <a:pt x="12705" y="116682"/>
                  <a:pt x="9161" y="114725"/>
                  <a:pt x="6355" y="111919"/>
                </a:cubicBezTo>
                <a:cubicBezTo>
                  <a:pt x="-4577" y="100986"/>
                  <a:pt x="1353" y="86292"/>
                  <a:pt x="3974" y="71438"/>
                </a:cubicBezTo>
                <a:cubicBezTo>
                  <a:pt x="4471" y="68619"/>
                  <a:pt x="7149" y="66675"/>
                  <a:pt x="8737" y="64294"/>
                </a:cubicBezTo>
                <a:cubicBezTo>
                  <a:pt x="9531" y="61913"/>
                  <a:pt x="9550" y="59110"/>
                  <a:pt x="11118" y="57150"/>
                </a:cubicBezTo>
                <a:cubicBezTo>
                  <a:pt x="16027" y="51014"/>
                  <a:pt x="22231" y="46038"/>
                  <a:pt x="27787" y="40482"/>
                </a:cubicBezTo>
                <a:cubicBezTo>
                  <a:pt x="30168" y="38101"/>
                  <a:pt x="33062" y="36140"/>
                  <a:pt x="34930" y="33338"/>
                </a:cubicBezTo>
                <a:cubicBezTo>
                  <a:pt x="38105" y="28575"/>
                  <a:pt x="40407" y="23097"/>
                  <a:pt x="44455" y="19050"/>
                </a:cubicBezTo>
                <a:lnTo>
                  <a:pt x="754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09062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DC96134-4D19-F547-B5FD-764B8722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5CAEBCF-8347-B54E-9643-C9906AAF37B5}" type="datetimeFigureOut">
              <a:rPr lang="en-US" altLang="en-US"/>
              <a:pPr/>
              <a:t>4/7/21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C8EC050-B392-8B4D-8646-DA4780BB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EBFE22-7A25-7B44-821F-D1BB5E65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3B8B7A6-CF28-6243-B656-3D7C56D64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15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12526348Medium.jpg">
            <a:extLst>
              <a:ext uri="{FF2B5EF4-FFF2-40B4-BE49-F238E27FC236}">
                <a16:creationId xmlns:a16="http://schemas.microsoft.com/office/drawing/2014/main" id="{B25E6877-CF5F-5A45-8937-27C415FB601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66938"/>
            <a:ext cx="7772400" cy="2447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81445"/>
            <a:ext cx="7772400" cy="800219"/>
          </a:xfrm>
          <a:noFill/>
          <a:effectLst/>
        </p:spPr>
        <p:txBody>
          <a:bodyPr tIns="91440" bIns="91440" rtlCol="0" anchor="b">
            <a:spAutoFit/>
          </a:bodyPr>
          <a:lstStyle>
            <a:lvl1pPr algn="ctr">
              <a:defRPr lang="en-US" sz="4000" kern="1200" dirty="0" smtClean="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2484"/>
            <a:ext cx="7772400" cy="461665"/>
          </a:xfrm>
          <a:noFill/>
        </p:spPr>
        <p:txBody>
          <a:bodyPr>
            <a:spAutoFit/>
          </a:bodyPr>
          <a:lstStyle>
            <a:lvl1pPr marL="0" indent="0" algn="ctr">
              <a:buNone/>
              <a:defRPr sz="2400" i="1">
                <a:solidFill>
                  <a:srgbClr val="F9E18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85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804A7-E87D-7948-90B1-C5C7321C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C23852-B62E-B342-9E09-B8EE3BFD56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733800" y="6381750"/>
            <a:ext cx="2133600" cy="476250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58DA5B6-099A-0B44-9036-EE6B70216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8394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70013"/>
            <a:ext cx="4495800" cy="47132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0013"/>
            <a:ext cx="4495800" cy="2279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02063"/>
            <a:ext cx="4495800" cy="22812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50311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8822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8598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471F88-A249-7F4D-865A-185F95B1C02A}"/>
              </a:ext>
            </a:extLst>
          </p:cNvPr>
          <p:cNvCxnSpPr/>
          <p:nvPr userDrawn="1"/>
        </p:nvCxnSpPr>
        <p:spPr>
          <a:xfrm>
            <a:off x="533400" y="3597275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2504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1BABDED-543A-294B-9DD7-7FE1C4E2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E492EED-35F7-A34A-88B5-A6DEF970F78C}" type="datetimeFigureOut">
              <a:rPr lang="en-US" altLang="en-US"/>
              <a:pPr/>
              <a:t>4/7/21</a:t>
            </a:fld>
            <a:endParaRPr lang="en-US" alt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69BDFC1-89EE-0345-9C06-0CC995681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06905E1-297F-6A43-902E-65AEA095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6A71DC9-FA99-2E42-A318-ED3F569142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8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2BC79F-9565-9248-95F0-061ABC7A0BDB}"/>
              </a:ext>
            </a:extLst>
          </p:cNvPr>
          <p:cNvSpPr/>
          <p:nvPr userDrawn="1"/>
        </p:nvSpPr>
        <p:spPr>
          <a:xfrm>
            <a:off x="0" y="182563"/>
            <a:ext cx="9144000" cy="6492875"/>
          </a:xfrm>
          <a:prstGeom prst="rect">
            <a:avLst/>
          </a:prstGeom>
          <a:solidFill>
            <a:srgbClr val="E4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89F9377D-2180-DF47-B6C5-2162A06EE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463" y="987425"/>
            <a:ext cx="7162801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378DC1-C4D7-2B43-86B5-5046CEA00D20}"/>
              </a:ext>
            </a:extLst>
          </p:cNvPr>
          <p:cNvCxnSpPr/>
          <p:nvPr userDrawn="1"/>
        </p:nvCxnSpPr>
        <p:spPr>
          <a:xfrm>
            <a:off x="4114800" y="1447800"/>
            <a:ext cx="0" cy="367823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FC4F4A95-054B-0D43-BDBB-82DDEB8B3000}"/>
              </a:ext>
            </a:extLst>
          </p:cNvPr>
          <p:cNvSpPr/>
          <p:nvPr userDrawn="1"/>
        </p:nvSpPr>
        <p:spPr>
          <a:xfrm>
            <a:off x="1462088" y="4027488"/>
            <a:ext cx="1190625" cy="311150"/>
          </a:xfrm>
          <a:custGeom>
            <a:avLst/>
            <a:gdLst>
              <a:gd name="connsiteX0" fmla="*/ 126206 w 1190625"/>
              <a:gd name="connsiteY0" fmla="*/ 934 h 310497"/>
              <a:gd name="connsiteX1" fmla="*/ 176212 w 1190625"/>
              <a:gd name="connsiteY1" fmla="*/ 15222 h 310497"/>
              <a:gd name="connsiteX2" fmla="*/ 185737 w 1190625"/>
              <a:gd name="connsiteY2" fmla="*/ 17603 h 310497"/>
              <a:gd name="connsiteX3" fmla="*/ 197643 w 1190625"/>
              <a:gd name="connsiteY3" fmla="*/ 24747 h 310497"/>
              <a:gd name="connsiteX4" fmla="*/ 209550 w 1190625"/>
              <a:gd name="connsiteY4" fmla="*/ 29509 h 310497"/>
              <a:gd name="connsiteX5" fmla="*/ 228600 w 1190625"/>
              <a:gd name="connsiteY5" fmla="*/ 43797 h 310497"/>
              <a:gd name="connsiteX6" fmla="*/ 235743 w 1190625"/>
              <a:gd name="connsiteY6" fmla="*/ 46178 h 310497"/>
              <a:gd name="connsiteX7" fmla="*/ 250031 w 1190625"/>
              <a:gd name="connsiteY7" fmla="*/ 53322 h 310497"/>
              <a:gd name="connsiteX8" fmla="*/ 259556 w 1190625"/>
              <a:gd name="connsiteY8" fmla="*/ 60465 h 310497"/>
              <a:gd name="connsiteX9" fmla="*/ 266700 w 1190625"/>
              <a:gd name="connsiteY9" fmla="*/ 62847 h 310497"/>
              <a:gd name="connsiteX10" fmla="*/ 290512 w 1190625"/>
              <a:gd name="connsiteY10" fmla="*/ 67609 h 310497"/>
              <a:gd name="connsiteX11" fmla="*/ 352425 w 1190625"/>
              <a:gd name="connsiteY11" fmla="*/ 72372 h 310497"/>
              <a:gd name="connsiteX12" fmla="*/ 504825 w 1190625"/>
              <a:gd name="connsiteY12" fmla="*/ 77134 h 310497"/>
              <a:gd name="connsiteX13" fmla="*/ 514350 w 1190625"/>
              <a:gd name="connsiteY13" fmla="*/ 79515 h 310497"/>
              <a:gd name="connsiteX14" fmla="*/ 550068 w 1190625"/>
              <a:gd name="connsiteY14" fmla="*/ 81897 h 310497"/>
              <a:gd name="connsiteX15" fmla="*/ 602456 w 1190625"/>
              <a:gd name="connsiteY15" fmla="*/ 86659 h 310497"/>
              <a:gd name="connsiteX16" fmla="*/ 719137 w 1190625"/>
              <a:gd name="connsiteY16" fmla="*/ 89040 h 310497"/>
              <a:gd name="connsiteX17" fmla="*/ 797718 w 1190625"/>
              <a:gd name="connsiteY17" fmla="*/ 86659 h 310497"/>
              <a:gd name="connsiteX18" fmla="*/ 804862 w 1190625"/>
              <a:gd name="connsiteY18" fmla="*/ 84278 h 310497"/>
              <a:gd name="connsiteX19" fmla="*/ 857250 w 1190625"/>
              <a:gd name="connsiteY19" fmla="*/ 81897 h 310497"/>
              <a:gd name="connsiteX20" fmla="*/ 876300 w 1190625"/>
              <a:gd name="connsiteY20" fmla="*/ 77134 h 310497"/>
              <a:gd name="connsiteX21" fmla="*/ 883443 w 1190625"/>
              <a:gd name="connsiteY21" fmla="*/ 72372 h 310497"/>
              <a:gd name="connsiteX22" fmla="*/ 892968 w 1190625"/>
              <a:gd name="connsiteY22" fmla="*/ 69990 h 310497"/>
              <a:gd name="connsiteX23" fmla="*/ 907256 w 1190625"/>
              <a:gd name="connsiteY23" fmla="*/ 65228 h 310497"/>
              <a:gd name="connsiteX24" fmla="*/ 914400 w 1190625"/>
              <a:gd name="connsiteY24" fmla="*/ 60465 h 310497"/>
              <a:gd name="connsiteX25" fmla="*/ 931068 w 1190625"/>
              <a:gd name="connsiteY25" fmla="*/ 55703 h 310497"/>
              <a:gd name="connsiteX26" fmla="*/ 942975 w 1190625"/>
              <a:gd name="connsiteY26" fmla="*/ 48559 h 310497"/>
              <a:gd name="connsiteX27" fmla="*/ 957262 w 1190625"/>
              <a:gd name="connsiteY27" fmla="*/ 39034 h 310497"/>
              <a:gd name="connsiteX28" fmla="*/ 973931 w 1190625"/>
              <a:gd name="connsiteY28" fmla="*/ 34272 h 310497"/>
              <a:gd name="connsiteX29" fmla="*/ 985837 w 1190625"/>
              <a:gd name="connsiteY29" fmla="*/ 31890 h 310497"/>
              <a:gd name="connsiteX30" fmla="*/ 995362 w 1190625"/>
              <a:gd name="connsiteY30" fmla="*/ 29509 h 310497"/>
              <a:gd name="connsiteX31" fmla="*/ 1014412 w 1190625"/>
              <a:gd name="connsiteY31" fmla="*/ 27128 h 310497"/>
              <a:gd name="connsiteX32" fmla="*/ 1021556 w 1190625"/>
              <a:gd name="connsiteY32" fmla="*/ 24747 h 310497"/>
              <a:gd name="connsiteX33" fmla="*/ 1047750 w 1190625"/>
              <a:gd name="connsiteY33" fmla="*/ 19984 h 310497"/>
              <a:gd name="connsiteX34" fmla="*/ 1064418 w 1190625"/>
              <a:gd name="connsiteY34" fmla="*/ 12840 h 310497"/>
              <a:gd name="connsiteX35" fmla="*/ 1085850 w 1190625"/>
              <a:gd name="connsiteY35" fmla="*/ 8078 h 310497"/>
              <a:gd name="connsiteX36" fmla="*/ 1092993 w 1190625"/>
              <a:gd name="connsiteY36" fmla="*/ 5697 h 310497"/>
              <a:gd name="connsiteX37" fmla="*/ 1119187 w 1190625"/>
              <a:gd name="connsiteY37" fmla="*/ 15222 h 310497"/>
              <a:gd name="connsiteX38" fmla="*/ 1131093 w 1190625"/>
              <a:gd name="connsiteY38" fmla="*/ 24747 h 310497"/>
              <a:gd name="connsiteX39" fmla="*/ 1143000 w 1190625"/>
              <a:gd name="connsiteY39" fmla="*/ 31890 h 310497"/>
              <a:gd name="connsiteX40" fmla="*/ 1159668 w 1190625"/>
              <a:gd name="connsiteY40" fmla="*/ 50940 h 310497"/>
              <a:gd name="connsiteX41" fmla="*/ 1164431 w 1190625"/>
              <a:gd name="connsiteY41" fmla="*/ 58084 h 310497"/>
              <a:gd name="connsiteX42" fmla="*/ 1181100 w 1190625"/>
              <a:gd name="connsiteY42" fmla="*/ 84278 h 310497"/>
              <a:gd name="connsiteX43" fmla="*/ 1190625 w 1190625"/>
              <a:gd name="connsiteY43" fmla="*/ 98565 h 310497"/>
              <a:gd name="connsiteX44" fmla="*/ 1188243 w 1190625"/>
              <a:gd name="connsiteY44" fmla="*/ 146190 h 310497"/>
              <a:gd name="connsiteX45" fmla="*/ 1183481 w 1190625"/>
              <a:gd name="connsiteY45" fmla="*/ 167622 h 310497"/>
              <a:gd name="connsiteX46" fmla="*/ 1178718 w 1190625"/>
              <a:gd name="connsiteY46" fmla="*/ 189053 h 310497"/>
              <a:gd name="connsiteX47" fmla="*/ 1164431 w 1190625"/>
              <a:gd name="connsiteY47" fmla="*/ 205722 h 310497"/>
              <a:gd name="connsiteX48" fmla="*/ 1159668 w 1190625"/>
              <a:gd name="connsiteY48" fmla="*/ 212865 h 310497"/>
              <a:gd name="connsiteX49" fmla="*/ 1145381 w 1190625"/>
              <a:gd name="connsiteY49" fmla="*/ 222390 h 310497"/>
              <a:gd name="connsiteX50" fmla="*/ 1138237 w 1190625"/>
              <a:gd name="connsiteY50" fmla="*/ 227153 h 310497"/>
              <a:gd name="connsiteX51" fmla="*/ 1119187 w 1190625"/>
              <a:gd name="connsiteY51" fmla="*/ 231915 h 310497"/>
              <a:gd name="connsiteX52" fmla="*/ 1112043 w 1190625"/>
              <a:gd name="connsiteY52" fmla="*/ 234297 h 310497"/>
              <a:gd name="connsiteX53" fmla="*/ 1069181 w 1190625"/>
              <a:gd name="connsiteY53" fmla="*/ 239059 h 310497"/>
              <a:gd name="connsiteX54" fmla="*/ 1031081 w 1190625"/>
              <a:gd name="connsiteY54" fmla="*/ 243822 h 310497"/>
              <a:gd name="connsiteX55" fmla="*/ 1000125 w 1190625"/>
              <a:gd name="connsiteY55" fmla="*/ 255728 h 310497"/>
              <a:gd name="connsiteX56" fmla="*/ 981075 w 1190625"/>
              <a:gd name="connsiteY56" fmla="*/ 260490 h 310497"/>
              <a:gd name="connsiteX57" fmla="*/ 966787 w 1190625"/>
              <a:gd name="connsiteY57" fmla="*/ 265253 h 310497"/>
              <a:gd name="connsiteX58" fmla="*/ 959643 w 1190625"/>
              <a:gd name="connsiteY58" fmla="*/ 267634 h 310497"/>
              <a:gd name="connsiteX59" fmla="*/ 952500 w 1190625"/>
              <a:gd name="connsiteY59" fmla="*/ 270015 h 310497"/>
              <a:gd name="connsiteX60" fmla="*/ 909637 w 1190625"/>
              <a:gd name="connsiteY60" fmla="*/ 272397 h 310497"/>
              <a:gd name="connsiteX61" fmla="*/ 871537 w 1190625"/>
              <a:gd name="connsiteY61" fmla="*/ 279540 h 310497"/>
              <a:gd name="connsiteX62" fmla="*/ 864393 w 1190625"/>
              <a:gd name="connsiteY62" fmla="*/ 281922 h 310497"/>
              <a:gd name="connsiteX63" fmla="*/ 847725 w 1190625"/>
              <a:gd name="connsiteY63" fmla="*/ 286684 h 310497"/>
              <a:gd name="connsiteX64" fmla="*/ 838200 w 1190625"/>
              <a:gd name="connsiteY64" fmla="*/ 291447 h 310497"/>
              <a:gd name="connsiteX65" fmla="*/ 814387 w 1190625"/>
              <a:gd name="connsiteY65" fmla="*/ 296209 h 310497"/>
              <a:gd name="connsiteX66" fmla="*/ 807243 w 1190625"/>
              <a:gd name="connsiteY66" fmla="*/ 300972 h 310497"/>
              <a:gd name="connsiteX67" fmla="*/ 771525 w 1190625"/>
              <a:gd name="connsiteY67" fmla="*/ 308115 h 310497"/>
              <a:gd name="connsiteX68" fmla="*/ 762000 w 1190625"/>
              <a:gd name="connsiteY68" fmla="*/ 310497 h 310497"/>
              <a:gd name="connsiteX69" fmla="*/ 571500 w 1190625"/>
              <a:gd name="connsiteY69" fmla="*/ 308115 h 310497"/>
              <a:gd name="connsiteX70" fmla="*/ 492918 w 1190625"/>
              <a:gd name="connsiteY70" fmla="*/ 303353 h 310497"/>
              <a:gd name="connsiteX71" fmla="*/ 454818 w 1190625"/>
              <a:gd name="connsiteY71" fmla="*/ 298590 h 310497"/>
              <a:gd name="connsiteX72" fmla="*/ 447675 w 1190625"/>
              <a:gd name="connsiteY72" fmla="*/ 296209 h 310497"/>
              <a:gd name="connsiteX73" fmla="*/ 428625 w 1190625"/>
              <a:gd name="connsiteY73" fmla="*/ 293828 h 310497"/>
              <a:gd name="connsiteX74" fmla="*/ 395287 w 1190625"/>
              <a:gd name="connsiteY74" fmla="*/ 286684 h 310497"/>
              <a:gd name="connsiteX75" fmla="*/ 371475 w 1190625"/>
              <a:gd name="connsiteY75" fmla="*/ 279540 h 310497"/>
              <a:gd name="connsiteX76" fmla="*/ 350043 w 1190625"/>
              <a:gd name="connsiteY76" fmla="*/ 274778 h 310497"/>
              <a:gd name="connsiteX77" fmla="*/ 330993 w 1190625"/>
              <a:gd name="connsiteY77" fmla="*/ 267634 h 310497"/>
              <a:gd name="connsiteX78" fmla="*/ 321468 w 1190625"/>
              <a:gd name="connsiteY78" fmla="*/ 265253 h 310497"/>
              <a:gd name="connsiteX79" fmla="*/ 292893 w 1190625"/>
              <a:gd name="connsiteY79" fmla="*/ 255728 h 310497"/>
              <a:gd name="connsiteX80" fmla="*/ 273843 w 1190625"/>
              <a:gd name="connsiteY80" fmla="*/ 250965 h 310497"/>
              <a:gd name="connsiteX81" fmla="*/ 264318 w 1190625"/>
              <a:gd name="connsiteY81" fmla="*/ 248584 h 310497"/>
              <a:gd name="connsiteX82" fmla="*/ 254793 w 1190625"/>
              <a:gd name="connsiteY82" fmla="*/ 243822 h 310497"/>
              <a:gd name="connsiteX83" fmla="*/ 242887 w 1190625"/>
              <a:gd name="connsiteY83" fmla="*/ 241440 h 310497"/>
              <a:gd name="connsiteX84" fmla="*/ 235743 w 1190625"/>
              <a:gd name="connsiteY84" fmla="*/ 239059 h 310497"/>
              <a:gd name="connsiteX85" fmla="*/ 223837 w 1190625"/>
              <a:gd name="connsiteY85" fmla="*/ 236678 h 310497"/>
              <a:gd name="connsiteX86" fmla="*/ 202406 w 1190625"/>
              <a:gd name="connsiteY86" fmla="*/ 227153 h 310497"/>
              <a:gd name="connsiteX87" fmla="*/ 188118 w 1190625"/>
              <a:gd name="connsiteY87" fmla="*/ 222390 h 310497"/>
              <a:gd name="connsiteX88" fmla="*/ 159543 w 1190625"/>
              <a:gd name="connsiteY88" fmla="*/ 215247 h 310497"/>
              <a:gd name="connsiteX89" fmla="*/ 133350 w 1190625"/>
              <a:gd name="connsiteY89" fmla="*/ 205722 h 310497"/>
              <a:gd name="connsiteX90" fmla="*/ 126206 w 1190625"/>
              <a:gd name="connsiteY90" fmla="*/ 203340 h 310497"/>
              <a:gd name="connsiteX91" fmla="*/ 95250 w 1190625"/>
              <a:gd name="connsiteY91" fmla="*/ 196197 h 310497"/>
              <a:gd name="connsiteX92" fmla="*/ 85725 w 1190625"/>
              <a:gd name="connsiteY92" fmla="*/ 189053 h 310497"/>
              <a:gd name="connsiteX93" fmla="*/ 78581 w 1190625"/>
              <a:gd name="connsiteY93" fmla="*/ 186672 h 310497"/>
              <a:gd name="connsiteX94" fmla="*/ 71437 w 1190625"/>
              <a:gd name="connsiteY94" fmla="*/ 181909 h 310497"/>
              <a:gd name="connsiteX95" fmla="*/ 61912 w 1190625"/>
              <a:gd name="connsiteY95" fmla="*/ 177147 h 310497"/>
              <a:gd name="connsiteX96" fmla="*/ 45243 w 1190625"/>
              <a:gd name="connsiteY96" fmla="*/ 165240 h 310497"/>
              <a:gd name="connsiteX97" fmla="*/ 21431 w 1190625"/>
              <a:gd name="connsiteY97" fmla="*/ 150953 h 310497"/>
              <a:gd name="connsiteX98" fmla="*/ 14287 w 1190625"/>
              <a:gd name="connsiteY98" fmla="*/ 143809 h 310497"/>
              <a:gd name="connsiteX99" fmla="*/ 0 w 1190625"/>
              <a:gd name="connsiteY99" fmla="*/ 127140 h 310497"/>
              <a:gd name="connsiteX100" fmla="*/ 7143 w 1190625"/>
              <a:gd name="connsiteY100" fmla="*/ 86659 h 310497"/>
              <a:gd name="connsiteX101" fmla="*/ 28575 w 1190625"/>
              <a:gd name="connsiteY101" fmla="*/ 65228 h 310497"/>
              <a:gd name="connsiteX102" fmla="*/ 42862 w 1190625"/>
              <a:gd name="connsiteY102" fmla="*/ 50940 h 310497"/>
              <a:gd name="connsiteX103" fmla="*/ 52387 w 1190625"/>
              <a:gd name="connsiteY103" fmla="*/ 41415 h 310497"/>
              <a:gd name="connsiteX104" fmla="*/ 61912 w 1190625"/>
              <a:gd name="connsiteY104" fmla="*/ 34272 h 310497"/>
              <a:gd name="connsiteX105" fmla="*/ 69056 w 1190625"/>
              <a:gd name="connsiteY105" fmla="*/ 27128 h 310497"/>
              <a:gd name="connsiteX106" fmla="*/ 90487 w 1190625"/>
              <a:gd name="connsiteY106" fmla="*/ 19984 h 310497"/>
              <a:gd name="connsiteX107" fmla="*/ 104775 w 1190625"/>
              <a:gd name="connsiteY107" fmla="*/ 10459 h 310497"/>
              <a:gd name="connsiteX108" fmla="*/ 109537 w 1190625"/>
              <a:gd name="connsiteY108" fmla="*/ 3315 h 310497"/>
              <a:gd name="connsiteX109" fmla="*/ 126206 w 1190625"/>
              <a:gd name="connsiteY109" fmla="*/ 934 h 3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90625" h="310497">
                <a:moveTo>
                  <a:pt x="126206" y="934"/>
                </a:moveTo>
                <a:cubicBezTo>
                  <a:pt x="137318" y="2918"/>
                  <a:pt x="159518" y="10548"/>
                  <a:pt x="176212" y="15222"/>
                </a:cubicBezTo>
                <a:cubicBezTo>
                  <a:pt x="179363" y="16104"/>
                  <a:pt x="182746" y="16274"/>
                  <a:pt x="185737" y="17603"/>
                </a:cubicBezTo>
                <a:cubicBezTo>
                  <a:pt x="189966" y="19483"/>
                  <a:pt x="193503" y="22677"/>
                  <a:pt x="197643" y="24747"/>
                </a:cubicBezTo>
                <a:cubicBezTo>
                  <a:pt x="201466" y="26659"/>
                  <a:pt x="205909" y="27269"/>
                  <a:pt x="209550" y="29509"/>
                </a:cubicBezTo>
                <a:cubicBezTo>
                  <a:pt x="216310" y="33669"/>
                  <a:pt x="221070" y="41287"/>
                  <a:pt x="228600" y="43797"/>
                </a:cubicBezTo>
                <a:cubicBezTo>
                  <a:pt x="230981" y="44591"/>
                  <a:pt x="233498" y="45056"/>
                  <a:pt x="235743" y="46178"/>
                </a:cubicBezTo>
                <a:cubicBezTo>
                  <a:pt x="254212" y="55412"/>
                  <a:pt x="232070" y="47333"/>
                  <a:pt x="250031" y="53322"/>
                </a:cubicBezTo>
                <a:cubicBezTo>
                  <a:pt x="253206" y="55703"/>
                  <a:pt x="256110" y="58496"/>
                  <a:pt x="259556" y="60465"/>
                </a:cubicBezTo>
                <a:cubicBezTo>
                  <a:pt x="261735" y="61710"/>
                  <a:pt x="264254" y="62283"/>
                  <a:pt x="266700" y="62847"/>
                </a:cubicBezTo>
                <a:cubicBezTo>
                  <a:pt x="274587" y="64667"/>
                  <a:pt x="282480" y="66605"/>
                  <a:pt x="290512" y="67609"/>
                </a:cubicBezTo>
                <a:cubicBezTo>
                  <a:pt x="323761" y="71765"/>
                  <a:pt x="303172" y="69635"/>
                  <a:pt x="352425" y="72372"/>
                </a:cubicBezTo>
                <a:cubicBezTo>
                  <a:pt x="416317" y="81499"/>
                  <a:pt x="343909" y="71859"/>
                  <a:pt x="504825" y="77134"/>
                </a:cubicBezTo>
                <a:cubicBezTo>
                  <a:pt x="508096" y="77241"/>
                  <a:pt x="511095" y="79172"/>
                  <a:pt x="514350" y="79515"/>
                </a:cubicBezTo>
                <a:cubicBezTo>
                  <a:pt x="526217" y="80764"/>
                  <a:pt x="538162" y="81103"/>
                  <a:pt x="550068" y="81897"/>
                </a:cubicBezTo>
                <a:cubicBezTo>
                  <a:pt x="573105" y="85736"/>
                  <a:pt x="569559" y="85647"/>
                  <a:pt x="602456" y="86659"/>
                </a:cubicBezTo>
                <a:cubicBezTo>
                  <a:pt x="641339" y="87855"/>
                  <a:pt x="680243" y="88246"/>
                  <a:pt x="719137" y="89040"/>
                </a:cubicBezTo>
                <a:cubicBezTo>
                  <a:pt x="745331" y="88246"/>
                  <a:pt x="771553" y="88112"/>
                  <a:pt x="797718" y="86659"/>
                </a:cubicBezTo>
                <a:cubicBezTo>
                  <a:pt x="800224" y="86520"/>
                  <a:pt x="802360" y="84478"/>
                  <a:pt x="804862" y="84278"/>
                </a:cubicBezTo>
                <a:cubicBezTo>
                  <a:pt x="822287" y="82884"/>
                  <a:pt x="839787" y="82691"/>
                  <a:pt x="857250" y="81897"/>
                </a:cubicBezTo>
                <a:cubicBezTo>
                  <a:pt x="861774" y="80992"/>
                  <a:pt x="871421" y="79573"/>
                  <a:pt x="876300" y="77134"/>
                </a:cubicBezTo>
                <a:cubicBezTo>
                  <a:pt x="878860" y="75854"/>
                  <a:pt x="880813" y="73499"/>
                  <a:pt x="883443" y="72372"/>
                </a:cubicBezTo>
                <a:cubicBezTo>
                  <a:pt x="886451" y="71083"/>
                  <a:pt x="889833" y="70930"/>
                  <a:pt x="892968" y="69990"/>
                </a:cubicBezTo>
                <a:cubicBezTo>
                  <a:pt x="897776" y="68547"/>
                  <a:pt x="902493" y="66815"/>
                  <a:pt x="907256" y="65228"/>
                </a:cubicBezTo>
                <a:cubicBezTo>
                  <a:pt x="909637" y="63640"/>
                  <a:pt x="911840" y="61745"/>
                  <a:pt x="914400" y="60465"/>
                </a:cubicBezTo>
                <a:cubicBezTo>
                  <a:pt x="917816" y="58757"/>
                  <a:pt x="928016" y="56466"/>
                  <a:pt x="931068" y="55703"/>
                </a:cubicBezTo>
                <a:cubicBezTo>
                  <a:pt x="935037" y="53322"/>
                  <a:pt x="939070" y="51044"/>
                  <a:pt x="942975" y="48559"/>
                </a:cubicBezTo>
                <a:cubicBezTo>
                  <a:pt x="947804" y="45486"/>
                  <a:pt x="951832" y="40844"/>
                  <a:pt x="957262" y="39034"/>
                </a:cubicBezTo>
                <a:cubicBezTo>
                  <a:pt x="965220" y="36382"/>
                  <a:pt x="964957" y="36266"/>
                  <a:pt x="973931" y="34272"/>
                </a:cubicBezTo>
                <a:cubicBezTo>
                  <a:pt x="977882" y="33394"/>
                  <a:pt x="981886" y="32768"/>
                  <a:pt x="985837" y="31890"/>
                </a:cubicBezTo>
                <a:cubicBezTo>
                  <a:pt x="989032" y="31180"/>
                  <a:pt x="992134" y="30047"/>
                  <a:pt x="995362" y="29509"/>
                </a:cubicBezTo>
                <a:cubicBezTo>
                  <a:pt x="1001674" y="28457"/>
                  <a:pt x="1008062" y="27922"/>
                  <a:pt x="1014412" y="27128"/>
                </a:cubicBezTo>
                <a:cubicBezTo>
                  <a:pt x="1016793" y="26334"/>
                  <a:pt x="1019095" y="25239"/>
                  <a:pt x="1021556" y="24747"/>
                </a:cubicBezTo>
                <a:cubicBezTo>
                  <a:pt x="1029622" y="23134"/>
                  <a:pt x="1039685" y="23008"/>
                  <a:pt x="1047750" y="19984"/>
                </a:cubicBezTo>
                <a:cubicBezTo>
                  <a:pt x="1068060" y="12369"/>
                  <a:pt x="1047869" y="17569"/>
                  <a:pt x="1064418" y="12840"/>
                </a:cubicBezTo>
                <a:cubicBezTo>
                  <a:pt x="1081499" y="7959"/>
                  <a:pt x="1066246" y="12979"/>
                  <a:pt x="1085850" y="8078"/>
                </a:cubicBezTo>
                <a:cubicBezTo>
                  <a:pt x="1088285" y="7469"/>
                  <a:pt x="1090612" y="6491"/>
                  <a:pt x="1092993" y="5697"/>
                </a:cubicBezTo>
                <a:cubicBezTo>
                  <a:pt x="1102614" y="8446"/>
                  <a:pt x="1110920" y="9710"/>
                  <a:pt x="1119187" y="15222"/>
                </a:cubicBezTo>
                <a:cubicBezTo>
                  <a:pt x="1123416" y="18041"/>
                  <a:pt x="1126929" y="21833"/>
                  <a:pt x="1131093" y="24747"/>
                </a:cubicBezTo>
                <a:cubicBezTo>
                  <a:pt x="1134885" y="27401"/>
                  <a:pt x="1139346" y="29049"/>
                  <a:pt x="1143000" y="31890"/>
                </a:cubicBezTo>
                <a:cubicBezTo>
                  <a:pt x="1149736" y="37129"/>
                  <a:pt x="1154776" y="44091"/>
                  <a:pt x="1159668" y="50940"/>
                </a:cubicBezTo>
                <a:cubicBezTo>
                  <a:pt x="1161332" y="53269"/>
                  <a:pt x="1162958" y="55630"/>
                  <a:pt x="1164431" y="58084"/>
                </a:cubicBezTo>
                <a:cubicBezTo>
                  <a:pt x="1187033" y="95754"/>
                  <a:pt x="1163227" y="58747"/>
                  <a:pt x="1181100" y="84278"/>
                </a:cubicBezTo>
                <a:cubicBezTo>
                  <a:pt x="1184382" y="88967"/>
                  <a:pt x="1190625" y="98565"/>
                  <a:pt x="1190625" y="98565"/>
                </a:cubicBezTo>
                <a:cubicBezTo>
                  <a:pt x="1189831" y="114440"/>
                  <a:pt x="1189511" y="130346"/>
                  <a:pt x="1188243" y="146190"/>
                </a:cubicBezTo>
                <a:cubicBezTo>
                  <a:pt x="1187794" y="151803"/>
                  <a:pt x="1184763" y="161854"/>
                  <a:pt x="1183481" y="167622"/>
                </a:cubicBezTo>
                <a:cubicBezTo>
                  <a:pt x="1183179" y="168981"/>
                  <a:pt x="1179882" y="186726"/>
                  <a:pt x="1178718" y="189053"/>
                </a:cubicBezTo>
                <a:cubicBezTo>
                  <a:pt x="1174259" y="197971"/>
                  <a:pt x="1170389" y="198573"/>
                  <a:pt x="1164431" y="205722"/>
                </a:cubicBezTo>
                <a:cubicBezTo>
                  <a:pt x="1162599" y="207920"/>
                  <a:pt x="1161822" y="210981"/>
                  <a:pt x="1159668" y="212865"/>
                </a:cubicBezTo>
                <a:cubicBezTo>
                  <a:pt x="1155360" y="216634"/>
                  <a:pt x="1150143" y="219215"/>
                  <a:pt x="1145381" y="222390"/>
                </a:cubicBezTo>
                <a:cubicBezTo>
                  <a:pt x="1143000" y="223978"/>
                  <a:pt x="1141014" y="226459"/>
                  <a:pt x="1138237" y="227153"/>
                </a:cubicBezTo>
                <a:cubicBezTo>
                  <a:pt x="1131887" y="228740"/>
                  <a:pt x="1125396" y="229845"/>
                  <a:pt x="1119187" y="231915"/>
                </a:cubicBezTo>
                <a:cubicBezTo>
                  <a:pt x="1116806" y="232709"/>
                  <a:pt x="1114528" y="233942"/>
                  <a:pt x="1112043" y="234297"/>
                </a:cubicBezTo>
                <a:cubicBezTo>
                  <a:pt x="1097812" y="236330"/>
                  <a:pt x="1069181" y="239059"/>
                  <a:pt x="1069181" y="239059"/>
                </a:cubicBezTo>
                <a:cubicBezTo>
                  <a:pt x="1046600" y="246585"/>
                  <a:pt x="1087706" y="233526"/>
                  <a:pt x="1031081" y="243822"/>
                </a:cubicBezTo>
                <a:cubicBezTo>
                  <a:pt x="1011516" y="247379"/>
                  <a:pt x="1013918" y="249817"/>
                  <a:pt x="1000125" y="255728"/>
                </a:cubicBezTo>
                <a:cubicBezTo>
                  <a:pt x="991698" y="259340"/>
                  <a:pt x="991320" y="257696"/>
                  <a:pt x="981075" y="260490"/>
                </a:cubicBezTo>
                <a:cubicBezTo>
                  <a:pt x="976232" y="261811"/>
                  <a:pt x="971550" y="263665"/>
                  <a:pt x="966787" y="265253"/>
                </a:cubicBezTo>
                <a:lnTo>
                  <a:pt x="959643" y="267634"/>
                </a:lnTo>
                <a:cubicBezTo>
                  <a:pt x="957262" y="268428"/>
                  <a:pt x="955006" y="269876"/>
                  <a:pt x="952500" y="270015"/>
                </a:cubicBezTo>
                <a:lnTo>
                  <a:pt x="909637" y="272397"/>
                </a:lnTo>
                <a:cubicBezTo>
                  <a:pt x="900990" y="273838"/>
                  <a:pt x="877241" y="277638"/>
                  <a:pt x="871537" y="279540"/>
                </a:cubicBezTo>
                <a:cubicBezTo>
                  <a:pt x="869156" y="280334"/>
                  <a:pt x="866797" y="281201"/>
                  <a:pt x="864393" y="281922"/>
                </a:cubicBezTo>
                <a:cubicBezTo>
                  <a:pt x="858858" y="283582"/>
                  <a:pt x="853155" y="284709"/>
                  <a:pt x="847725" y="286684"/>
                </a:cubicBezTo>
                <a:cubicBezTo>
                  <a:pt x="844389" y="287897"/>
                  <a:pt x="841524" y="290201"/>
                  <a:pt x="838200" y="291447"/>
                </a:cubicBezTo>
                <a:cubicBezTo>
                  <a:pt x="832518" y="293578"/>
                  <a:pt x="819323" y="295386"/>
                  <a:pt x="814387" y="296209"/>
                </a:cubicBezTo>
                <a:cubicBezTo>
                  <a:pt x="812006" y="297797"/>
                  <a:pt x="809933" y="299994"/>
                  <a:pt x="807243" y="300972"/>
                </a:cubicBezTo>
                <a:cubicBezTo>
                  <a:pt x="792272" y="306416"/>
                  <a:pt x="786506" y="305391"/>
                  <a:pt x="771525" y="308115"/>
                </a:cubicBezTo>
                <a:cubicBezTo>
                  <a:pt x="768305" y="308701"/>
                  <a:pt x="765175" y="309703"/>
                  <a:pt x="762000" y="310497"/>
                </a:cubicBezTo>
                <a:lnTo>
                  <a:pt x="571500" y="308115"/>
                </a:lnTo>
                <a:cubicBezTo>
                  <a:pt x="550815" y="307697"/>
                  <a:pt x="514995" y="304930"/>
                  <a:pt x="492918" y="303353"/>
                </a:cubicBezTo>
                <a:cubicBezTo>
                  <a:pt x="469448" y="297486"/>
                  <a:pt x="500301" y="304655"/>
                  <a:pt x="454818" y="298590"/>
                </a:cubicBezTo>
                <a:cubicBezTo>
                  <a:pt x="452330" y="298258"/>
                  <a:pt x="450144" y="296658"/>
                  <a:pt x="447675" y="296209"/>
                </a:cubicBezTo>
                <a:cubicBezTo>
                  <a:pt x="441379" y="295064"/>
                  <a:pt x="434960" y="294733"/>
                  <a:pt x="428625" y="293828"/>
                </a:cubicBezTo>
                <a:cubicBezTo>
                  <a:pt x="418128" y="292329"/>
                  <a:pt x="405129" y="289964"/>
                  <a:pt x="395287" y="286684"/>
                </a:cubicBezTo>
                <a:cubicBezTo>
                  <a:pt x="383430" y="282732"/>
                  <a:pt x="382262" y="281937"/>
                  <a:pt x="371475" y="279540"/>
                </a:cubicBezTo>
                <a:cubicBezTo>
                  <a:pt x="360419" y="277083"/>
                  <a:pt x="360212" y="277683"/>
                  <a:pt x="350043" y="274778"/>
                </a:cubicBezTo>
                <a:cubicBezTo>
                  <a:pt x="338342" y="271435"/>
                  <a:pt x="346087" y="272665"/>
                  <a:pt x="330993" y="267634"/>
                </a:cubicBezTo>
                <a:cubicBezTo>
                  <a:pt x="327888" y="266599"/>
                  <a:pt x="324603" y="266193"/>
                  <a:pt x="321468" y="265253"/>
                </a:cubicBezTo>
                <a:cubicBezTo>
                  <a:pt x="321433" y="265242"/>
                  <a:pt x="292928" y="255737"/>
                  <a:pt x="292893" y="255728"/>
                </a:cubicBezTo>
                <a:lnTo>
                  <a:pt x="273843" y="250965"/>
                </a:lnTo>
                <a:cubicBezTo>
                  <a:pt x="270668" y="250171"/>
                  <a:pt x="267245" y="250047"/>
                  <a:pt x="264318" y="248584"/>
                </a:cubicBezTo>
                <a:cubicBezTo>
                  <a:pt x="261143" y="246997"/>
                  <a:pt x="258161" y="244945"/>
                  <a:pt x="254793" y="243822"/>
                </a:cubicBezTo>
                <a:cubicBezTo>
                  <a:pt x="250953" y="242542"/>
                  <a:pt x="246813" y="242422"/>
                  <a:pt x="242887" y="241440"/>
                </a:cubicBezTo>
                <a:cubicBezTo>
                  <a:pt x="240452" y="240831"/>
                  <a:pt x="238178" y="239668"/>
                  <a:pt x="235743" y="239059"/>
                </a:cubicBezTo>
                <a:cubicBezTo>
                  <a:pt x="231817" y="238077"/>
                  <a:pt x="227806" y="237472"/>
                  <a:pt x="223837" y="236678"/>
                </a:cubicBezTo>
                <a:cubicBezTo>
                  <a:pt x="213852" y="231685"/>
                  <a:pt x="213559" y="231209"/>
                  <a:pt x="202406" y="227153"/>
                </a:cubicBezTo>
                <a:cubicBezTo>
                  <a:pt x="197688" y="225437"/>
                  <a:pt x="192988" y="223607"/>
                  <a:pt x="188118" y="222390"/>
                </a:cubicBezTo>
                <a:cubicBezTo>
                  <a:pt x="178593" y="220009"/>
                  <a:pt x="168659" y="218894"/>
                  <a:pt x="159543" y="215247"/>
                </a:cubicBezTo>
                <a:cubicBezTo>
                  <a:pt x="142967" y="208616"/>
                  <a:pt x="151703" y="211840"/>
                  <a:pt x="133350" y="205722"/>
                </a:cubicBezTo>
                <a:cubicBezTo>
                  <a:pt x="130969" y="204928"/>
                  <a:pt x="128667" y="203832"/>
                  <a:pt x="126206" y="203340"/>
                </a:cubicBezTo>
                <a:cubicBezTo>
                  <a:pt x="99932" y="198086"/>
                  <a:pt x="110072" y="201138"/>
                  <a:pt x="95250" y="196197"/>
                </a:cubicBezTo>
                <a:cubicBezTo>
                  <a:pt x="92075" y="193816"/>
                  <a:pt x="89171" y="191022"/>
                  <a:pt x="85725" y="189053"/>
                </a:cubicBezTo>
                <a:cubicBezTo>
                  <a:pt x="83546" y="187808"/>
                  <a:pt x="80826" y="187795"/>
                  <a:pt x="78581" y="186672"/>
                </a:cubicBezTo>
                <a:cubicBezTo>
                  <a:pt x="76021" y="185392"/>
                  <a:pt x="73922" y="183329"/>
                  <a:pt x="71437" y="181909"/>
                </a:cubicBezTo>
                <a:cubicBezTo>
                  <a:pt x="68355" y="180148"/>
                  <a:pt x="64922" y="179028"/>
                  <a:pt x="61912" y="177147"/>
                </a:cubicBezTo>
                <a:cubicBezTo>
                  <a:pt x="48288" y="168632"/>
                  <a:pt x="56994" y="171955"/>
                  <a:pt x="45243" y="165240"/>
                </a:cubicBezTo>
                <a:cubicBezTo>
                  <a:pt x="36472" y="160228"/>
                  <a:pt x="29201" y="158723"/>
                  <a:pt x="21431" y="150953"/>
                </a:cubicBezTo>
                <a:cubicBezTo>
                  <a:pt x="19050" y="148572"/>
                  <a:pt x="16479" y="146366"/>
                  <a:pt x="14287" y="143809"/>
                </a:cubicBezTo>
                <a:cubicBezTo>
                  <a:pt x="-4050" y="122417"/>
                  <a:pt x="17732" y="144874"/>
                  <a:pt x="0" y="127140"/>
                </a:cubicBezTo>
                <a:cubicBezTo>
                  <a:pt x="658" y="120557"/>
                  <a:pt x="1854" y="94352"/>
                  <a:pt x="7143" y="86659"/>
                </a:cubicBezTo>
                <a:cubicBezTo>
                  <a:pt x="12867" y="78334"/>
                  <a:pt x="28575" y="65228"/>
                  <a:pt x="28575" y="65228"/>
                </a:cubicBezTo>
                <a:cubicBezTo>
                  <a:pt x="33029" y="51863"/>
                  <a:pt x="27679" y="62749"/>
                  <a:pt x="42862" y="50940"/>
                </a:cubicBezTo>
                <a:cubicBezTo>
                  <a:pt x="46406" y="48183"/>
                  <a:pt x="49008" y="44372"/>
                  <a:pt x="52387" y="41415"/>
                </a:cubicBezTo>
                <a:cubicBezTo>
                  <a:pt x="55374" y="38802"/>
                  <a:pt x="58899" y="36855"/>
                  <a:pt x="61912" y="34272"/>
                </a:cubicBezTo>
                <a:cubicBezTo>
                  <a:pt x="64469" y="32080"/>
                  <a:pt x="66316" y="29086"/>
                  <a:pt x="69056" y="27128"/>
                </a:cubicBezTo>
                <a:cubicBezTo>
                  <a:pt x="76725" y="21650"/>
                  <a:pt x="81343" y="21813"/>
                  <a:pt x="90487" y="19984"/>
                </a:cubicBezTo>
                <a:cubicBezTo>
                  <a:pt x="95250" y="16809"/>
                  <a:pt x="101600" y="15222"/>
                  <a:pt x="104775" y="10459"/>
                </a:cubicBezTo>
                <a:cubicBezTo>
                  <a:pt x="106362" y="8078"/>
                  <a:pt x="107364" y="5177"/>
                  <a:pt x="109537" y="3315"/>
                </a:cubicBezTo>
                <a:cubicBezTo>
                  <a:pt x="113051" y="303"/>
                  <a:pt x="115094" y="-1050"/>
                  <a:pt x="126206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8" y="1219200"/>
            <a:ext cx="4292601" cy="39122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599" y="3848788"/>
            <a:ext cx="4191000" cy="13751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1189C8B-CF60-6542-9B58-38532A93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0240524-E043-AB4D-8DC7-E23EA6A50E9A}" type="datetimeFigureOut">
              <a:rPr lang="en-US" altLang="en-US"/>
              <a:pPr/>
              <a:t>4/7/21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F00393A-746E-D54D-95E8-40E92A94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9F0F3E-9A83-FF41-833F-73F97941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F0D9A3E-A13C-7C42-B20F-CD70E9594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6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47D40F-EE74-0A47-ABF1-E7571AF5723A}"/>
              </a:ext>
            </a:extLst>
          </p:cNvPr>
          <p:cNvCxnSpPr/>
          <p:nvPr userDrawn="1"/>
        </p:nvCxnSpPr>
        <p:spPr>
          <a:xfrm>
            <a:off x="533400" y="3597275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2504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6866D31-90C6-604A-A6D2-AADA2C49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3A75317-0690-6148-BB48-F6245EF65068}" type="datetimeFigureOut">
              <a:rPr lang="en-US" altLang="en-US"/>
              <a:pPr/>
              <a:t>4/7/21</a:t>
            </a:fld>
            <a:endParaRPr lang="en-US" alt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3D736A0-B137-5148-A529-6AE68226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9F67700-A462-BB4B-9287-D13AA774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B787F38-2DD5-B04C-B338-CDCCD4562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11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0383DB-D547-FB44-8B54-FF08CF2966EB}"/>
              </a:ext>
            </a:extLst>
          </p:cNvPr>
          <p:cNvCxnSpPr/>
          <p:nvPr userDrawn="1"/>
        </p:nvCxnSpPr>
        <p:spPr>
          <a:xfrm>
            <a:off x="533400" y="1371600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123"/>
            <a:ext cx="8153400" cy="818677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39"/>
            <a:ext cx="8229600" cy="42973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660291-23A9-414C-9F10-D6A694836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972D108-B0DA-534E-B1D9-1E64D026E0FA}" type="datetimeFigureOut">
              <a:rPr lang="en-US" altLang="en-US"/>
              <a:pPr/>
              <a:t>4/7/21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536DF1-BCA0-5F4B-8F23-B3266262D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768758-5F84-3E49-A62D-5F4074B4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F730A4F-D8E8-2140-BED6-C2831B26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4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A13BE-B5DB-4B43-AE28-D897921E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BB4180F-4701-1142-8D31-9837D03CDD7C}" type="datetimeFigureOut">
              <a:rPr lang="en-US" altLang="en-US"/>
              <a:pPr/>
              <a:t>4/7/21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27ED5-8BB6-624C-BC22-0DCC9A68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61DA2-080C-2A45-BBDD-45233F78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67307C5-5980-4541-A510-16F8734D4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29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2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2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8B50F6-76C3-0D4A-B2BF-19C6EC19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D9E07B2-7EA0-B645-A18A-FD63974B9F2B}" type="datetimeFigureOut">
              <a:rPr lang="en-US" altLang="en-US"/>
              <a:pPr/>
              <a:t>4/7/21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4C5C6-9ADD-AB47-92DC-244C770A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D0AB1-4299-E74D-8B05-ABE2D7E9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A22B70A-2F11-244C-9D97-C67DF0D73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6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05B09-42A9-A74D-B14F-30FD2252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B1ABACF-C9DD-C148-8FE5-9B7EAE3BB784}" type="datetimeFigureOut">
              <a:rPr lang="en-US" altLang="en-US"/>
              <a:pPr/>
              <a:t>4/7/21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470B3-3CF5-634B-9A95-7D6F7999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146C5-BDAC-9A44-9FD1-9E9A7790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5350FA2-8993-6948-9B4A-326D69E0D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12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76E4E-6381-364D-BF6E-8392B44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2AFBF00-1614-3F44-8FE2-3C00341648CD}" type="datetimeFigureOut">
              <a:rPr lang="en-US" altLang="en-US"/>
              <a:pPr/>
              <a:t>4/7/21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0900D-51A4-9743-9680-BCAF456D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7C904-6030-CA45-98B6-07B9AC62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F5A5B78-6B78-7346-BA8C-16B1E4FF1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18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3AC57-FCB6-0F44-B3FF-5A050C8A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B7AD660-96F2-CF44-9442-70DC37E3B213}" type="datetimeFigureOut">
              <a:rPr lang="en-US" altLang="en-US"/>
              <a:pPr/>
              <a:t>4/7/21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EE674-2DB5-7244-9C82-875A7FAF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17FB5-EF0A-8441-B8D5-7DBD134A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E29CA74-A5CC-AA45-97D8-E65B0E395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05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78AE114-A5BC-694B-8E4A-53FC5E5F04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3400" y="317500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C2D4A0-3C33-4243-A945-C7AE988B12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589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0F748-FF40-DD46-BB08-302DE097E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D221201-2EF6-194A-9345-1F275BAC0BD6}" type="datetimeFigureOut">
              <a:rPr lang="en-US" altLang="en-US"/>
              <a:pPr/>
              <a:t>4/7/21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E2FB-BCCF-CD48-B366-ED6978F96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03FF1-6477-AD4A-AAB8-AA34789EF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C9D16F0-4B56-A345-8B9B-FB3BA0621C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DE0B35-0BB8-814B-9090-F4EB5EE8EB0E}"/>
              </a:ext>
            </a:extLst>
          </p:cNvPr>
          <p:cNvSpPr/>
          <p:nvPr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2" name="Picture 9">
            <a:extLst>
              <a:ext uri="{FF2B5EF4-FFF2-40B4-BE49-F238E27FC236}">
                <a16:creationId xmlns:a16="http://schemas.microsoft.com/office/drawing/2014/main" id="{F1DAE313-E11A-5245-BCF4-5A395C2A58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61100"/>
            <a:ext cx="119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21F45E-2A93-0B45-B59B-91A6FFECC170}"/>
              </a:ext>
            </a:extLst>
          </p:cNvPr>
          <p:cNvSpPr/>
          <p:nvPr userDrawn="1"/>
        </p:nvSpPr>
        <p:spPr>
          <a:xfrm>
            <a:off x="-12700" y="6675438"/>
            <a:ext cx="9144000" cy="182562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0150DD-4654-1148-949A-F7E501CD3F3E}"/>
              </a:ext>
            </a:extLst>
          </p:cNvPr>
          <p:cNvCxnSpPr/>
          <p:nvPr userDrawn="1"/>
        </p:nvCxnSpPr>
        <p:spPr>
          <a:xfrm>
            <a:off x="533400" y="1371600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  <p:sldLayoutId id="2147486424" r:id="rId12"/>
    <p:sldLayoutId id="2147486425" r:id="rId13"/>
    <p:sldLayoutId id="2147486426" r:id="rId14"/>
    <p:sldLayoutId id="214748642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76092"/>
          </a:solidFill>
          <a:latin typeface="Myriad Pro" panose="020B0503030403020204" pitchFamily="34" charset="0"/>
          <a:ea typeface="Arial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76092"/>
          </a:solidFill>
          <a:latin typeface="Myriad Pro" panose="020B0503030403020204" pitchFamily="34" charset="0"/>
          <a:ea typeface="Arial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76092"/>
          </a:solidFill>
          <a:latin typeface="Myriad Pro" panose="020B0503030403020204" pitchFamily="34" charset="0"/>
          <a:ea typeface="Arial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76092"/>
          </a:solidFill>
          <a:latin typeface="Myriad Pro" panose="020B0503030403020204" pitchFamily="34" charset="0"/>
          <a:ea typeface="Arial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76092"/>
          </a:solidFill>
          <a:latin typeface="Myriad Pro" panose="020B0503030403020204" pitchFamily="34" charset="0"/>
          <a:ea typeface="Arial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276092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276092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276092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276092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7609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 panose="020B0503030403020204" pitchFamily="34" charset="0"/>
          <a:ea typeface="Arial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7609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Arial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760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087917A-2A3E-D648-B093-5D9C8CCC2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6600" y="1219200"/>
            <a:ext cx="4292600" cy="3911600"/>
          </a:xfrm>
        </p:spPr>
        <p:txBody>
          <a:bodyPr/>
          <a:lstStyle/>
          <a:p>
            <a:r>
              <a:rPr lang="en-US" altLang="en-US"/>
              <a:t>RCAC envisions vibrant, healthy and enduring rural communities throughout the west.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DE3D5-6C50-E84D-A77B-BCFBC35A5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6600" y="4953000"/>
            <a:ext cx="4292600" cy="13747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ea typeface="+mn-ea"/>
              </a:rPr>
              <a:t>Kristin K’eit</a:t>
            </a:r>
          </a:p>
          <a:p>
            <a:pPr>
              <a:defRPr/>
            </a:pPr>
            <a:r>
              <a:rPr lang="en-US" dirty="0">
                <a:ea typeface="+mn-ea"/>
              </a:rPr>
              <a:t>Regional Field Manager – AK, OR, WA</a:t>
            </a:r>
          </a:p>
          <a:p>
            <a:pPr>
              <a:defRPr/>
            </a:pPr>
            <a:r>
              <a:rPr lang="en-US" dirty="0">
                <a:ea typeface="+mn-ea"/>
              </a:rPr>
              <a:t>Anchorage, AK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5FC553FD-1BEA-D546-8964-40F3DA0F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10538" cy="739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RCAC Loan Fund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C26B00D9-E1F4-C544-8146-EFD9792FF9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4013" y="1676400"/>
            <a:ext cx="8289925" cy="38782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Community Facilities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Small Business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Water and Wastewater Infrastructure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Primarily Gap Funding &amp; Small Loans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Will Loan Against Future Revenues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Quick Turnaround</a:t>
            </a:r>
          </a:p>
          <a:p>
            <a:pPr lvl="1"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7A4FCD2C-7623-E74D-B6A9-5B66F0624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10538" cy="739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RCAC’s Funding Sources for Environmental Services in Alaska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F5167599-CDA4-814B-B73C-5A389CBA3C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4013" y="1447800"/>
            <a:ext cx="8408987" cy="38782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US Health &amp; Human Services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Free on-site and distance Technical Assistance and Training (TAT) to </a:t>
            </a:r>
            <a:r>
              <a:rPr lang="en-US" altLang="en-US" u="sng"/>
              <a:t>drinking water and wastewater systems in low income communities</a:t>
            </a:r>
            <a:r>
              <a:rPr lang="en-US" altLang="en-US"/>
              <a:t>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Technitrain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Free on-site and distance TAT to drinking water, wastewater and solid waste systems, including grant and loan applications, </a:t>
            </a:r>
            <a:r>
              <a:rPr lang="en-US" altLang="en-US" u="sng"/>
              <a:t>as approved by USDA RD in AK</a:t>
            </a:r>
            <a:r>
              <a:rPr lang="en-US" altLang="en-US"/>
              <a:t>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Free GIS mapping of a system’s </a:t>
            </a:r>
            <a:r>
              <a:rPr lang="en-US" altLang="en-US" u="sng"/>
              <a:t>drinking water and wastewater assets</a:t>
            </a:r>
            <a:r>
              <a:rPr lang="en-US" altLang="en-US"/>
              <a:t>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223A7BE4-653A-A549-AC60-17F72AFA7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10538" cy="739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RCAC’s Funding Sources for Environmental Services in Alaska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07934E5-2F6C-F445-BFAB-4E0163F5D8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4013" y="1447800"/>
            <a:ext cx="8289925" cy="38782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EPA1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Free on-site and distance compliance assistance for </a:t>
            </a:r>
            <a:r>
              <a:rPr lang="en-US" altLang="en-US" u="sng"/>
              <a:t>Technical capacity to drinking water systems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Includes for profit systems.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EPA3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Free on-site and distance compliance assistance for </a:t>
            </a:r>
            <a:r>
              <a:rPr lang="en-US" altLang="en-US" u="sng"/>
              <a:t>Technical, Managerial and Financial capacity to wastewater systems</a:t>
            </a:r>
            <a:r>
              <a:rPr lang="en-US" altLang="en-US"/>
              <a:t>.</a:t>
            </a:r>
          </a:p>
          <a:p>
            <a:pPr lvl="1" eaLnBrk="1" hangingPunct="1">
              <a:spcBef>
                <a:spcPct val="0"/>
              </a:spcBef>
            </a:pPr>
            <a:endParaRPr lang="en-US" altLang="en-US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91929B-8DC8-E647-85D8-149E591B5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724400"/>
            <a:ext cx="8229600" cy="6096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rgbClr val="276092"/>
                </a:solidFill>
                <a:ea typeface="+mj-ea"/>
              </a:rPr>
              <a:t>Kristin K’eit	</a:t>
            </a:r>
          </a:p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rgbClr val="276092"/>
                </a:solidFill>
                <a:ea typeface="+mj-ea"/>
              </a:rPr>
              <a:t>kkeit@rcac.org	907-764-8798</a:t>
            </a:r>
          </a:p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rgbClr val="276092"/>
                </a:solidFill>
                <a:ea typeface="+mj-ea"/>
              </a:rPr>
              <a:t>www.rcac.org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>
            <a:extLst>
              <a:ext uri="{FF2B5EF4-FFF2-40B4-BE49-F238E27FC236}">
                <a16:creationId xmlns:a16="http://schemas.microsoft.com/office/drawing/2014/main" id="{00D2DF34-4ADB-4544-B668-02952D4D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5263"/>
            <a:ext cx="53927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A285A-AEA7-D64A-8C21-85599A9880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0" y="4814888"/>
            <a:ext cx="3087688" cy="17843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7411" name="Group 13">
            <a:extLst>
              <a:ext uri="{FF2B5EF4-FFF2-40B4-BE49-F238E27FC236}">
                <a16:creationId xmlns:a16="http://schemas.microsoft.com/office/drawing/2014/main" id="{006EEBEC-7AE9-0747-B6E4-02A19222D363}"/>
              </a:ext>
            </a:extLst>
          </p:cNvPr>
          <p:cNvGrpSpPr>
            <a:grpSpLocks/>
          </p:cNvGrpSpPr>
          <p:nvPr/>
        </p:nvGrpSpPr>
        <p:grpSpPr bwMode="auto">
          <a:xfrm>
            <a:off x="506413" y="2465388"/>
            <a:ext cx="8131175" cy="2259012"/>
            <a:chOff x="123843" y="2465542"/>
            <a:chExt cx="8130632" cy="2258857"/>
          </a:xfrm>
        </p:grpSpPr>
        <p:pic>
          <p:nvPicPr>
            <p:cNvPr id="17415" name="Picture 7">
              <a:extLst>
                <a:ext uri="{FF2B5EF4-FFF2-40B4-BE49-F238E27FC236}">
                  <a16:creationId xmlns:a16="http://schemas.microsoft.com/office/drawing/2014/main" id="{C20EC84C-BE93-124A-89F9-E2181D4D1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87"/>
            <a:stretch>
              <a:fillRect/>
            </a:stretch>
          </p:blipFill>
          <p:spPr bwMode="auto">
            <a:xfrm flipH="1">
              <a:off x="4355368" y="2465542"/>
              <a:ext cx="3899107" cy="225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6">
              <a:extLst>
                <a:ext uri="{FF2B5EF4-FFF2-40B4-BE49-F238E27FC236}">
                  <a16:creationId xmlns:a16="http://schemas.microsoft.com/office/drawing/2014/main" id="{BA468E5D-B000-604A-8076-5ACE6DE55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43" y="2465542"/>
              <a:ext cx="3975589" cy="225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2" name="Picture 9">
            <a:extLst>
              <a:ext uri="{FF2B5EF4-FFF2-40B4-BE49-F238E27FC236}">
                <a16:creationId xmlns:a16="http://schemas.microsoft.com/office/drawing/2014/main" id="{B8C150A5-B5FB-5040-A863-D5AF83D91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70350"/>
            <a:ext cx="174783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445751-07E3-CB4D-B43A-0201FA680C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" y="4783138"/>
            <a:ext cx="2159000" cy="1390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46042D-B631-E142-A8A8-48FB51B28937}"/>
              </a:ext>
            </a:extLst>
          </p:cNvPr>
          <p:cNvCxnSpPr/>
          <p:nvPr/>
        </p:nvCxnSpPr>
        <p:spPr>
          <a:xfrm>
            <a:off x="3551238" y="2133600"/>
            <a:ext cx="639762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>
            <a:extLst>
              <a:ext uri="{FF2B5EF4-FFF2-40B4-BE49-F238E27FC236}">
                <a16:creationId xmlns:a16="http://schemas.microsoft.com/office/drawing/2014/main" id="{F8008AFE-FD41-2D4C-B3C2-67855F838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447800"/>
            <a:ext cx="53228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B252D5-325E-C449-8B9E-066B02FC25FE}"/>
              </a:ext>
            </a:extLst>
          </p:cNvPr>
          <p:cNvSpPr/>
          <p:nvPr/>
        </p:nvSpPr>
        <p:spPr>
          <a:xfrm>
            <a:off x="4594225" y="4768850"/>
            <a:ext cx="3200400" cy="1820863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2CBBA9C-FAC1-F548-8B60-340EFB52E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713" y="381000"/>
            <a:ext cx="3810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RCAC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78D9018-4F6D-8143-9885-C55740BD4EF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28600" y="1447800"/>
            <a:ext cx="4038600" cy="54102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400"/>
              <a:t>Non-Profit Corporation operating in the western 13 states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/>
              <a:t>Corporate office in </a:t>
            </a:r>
            <a:br>
              <a:rPr lang="en-US" altLang="en-US" sz="2400"/>
            </a:br>
            <a:r>
              <a:rPr lang="en-US" altLang="en-US" sz="2400"/>
              <a:t>West Sacramento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/>
              <a:t>155+ employees, about      70% in field offices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/>
              <a:t>Alaska Board Member Megan Alvanna Stimpfle, Principal Strategist, Arctic Geopolitical Consulting</a:t>
            </a:r>
          </a:p>
        </p:txBody>
      </p:sp>
      <p:grpSp>
        <p:nvGrpSpPr>
          <p:cNvPr id="18437" name="Group 3">
            <a:extLst>
              <a:ext uri="{FF2B5EF4-FFF2-40B4-BE49-F238E27FC236}">
                <a16:creationId xmlns:a16="http://schemas.microsoft.com/office/drawing/2014/main" id="{02A5148C-8437-0441-AB99-1BA9BCEF8FCE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800600"/>
            <a:ext cx="3205163" cy="1816100"/>
            <a:chOff x="4800600" y="4773332"/>
            <a:chExt cx="3204882" cy="1815882"/>
          </a:xfrm>
        </p:grpSpPr>
        <p:sp>
          <p:nvSpPr>
            <p:cNvPr id="18438" name="TextBox 1">
              <a:extLst>
                <a:ext uri="{FF2B5EF4-FFF2-40B4-BE49-F238E27FC236}">
                  <a16:creationId xmlns:a16="http://schemas.microsoft.com/office/drawing/2014/main" id="{11E0C410-753B-244B-BDB5-A86870819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4773332"/>
              <a:ext cx="175260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6092"/>
                </a:buClr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6092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609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609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609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609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609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609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609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Alaska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Arizona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California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Colorado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Hawaii and other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  Pacific Islands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Idaho</a:t>
              </a:r>
            </a:p>
          </p:txBody>
        </p:sp>
        <p:sp>
          <p:nvSpPr>
            <p:cNvPr id="18439" name="TextBox 2">
              <a:extLst>
                <a:ext uri="{FF2B5EF4-FFF2-40B4-BE49-F238E27FC236}">
                  <a16:creationId xmlns:a16="http://schemas.microsoft.com/office/drawing/2014/main" id="{376786BB-67CB-F84E-8E93-6CDBDFFE2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1482" y="4773332"/>
              <a:ext cx="152400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6092"/>
                </a:buClr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6092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609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609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609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609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609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609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609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yriad Pro" panose="020B0503030403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Montana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Nevada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New Mexico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Oregon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Utah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Washington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Wyoming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25C1C3BB-8CEE-CA4E-A9D0-6ABD88096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8153400" cy="1087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Rural Community Assistance Partnership (RCAP)</a:t>
            </a:r>
          </a:p>
        </p:txBody>
      </p:sp>
      <p:grpSp>
        <p:nvGrpSpPr>
          <p:cNvPr id="19458" name="Group 3">
            <a:extLst>
              <a:ext uri="{FF2B5EF4-FFF2-40B4-BE49-F238E27FC236}">
                <a16:creationId xmlns:a16="http://schemas.microsoft.com/office/drawing/2014/main" id="{C622AE1D-28E0-2F40-9885-F976CE7FA7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0600" y="1576388"/>
            <a:ext cx="7959725" cy="4240212"/>
            <a:chOff x="1017" y="1412"/>
            <a:chExt cx="4077" cy="2172"/>
          </a:xfrm>
        </p:grpSpPr>
        <p:pic>
          <p:nvPicPr>
            <p:cNvPr id="19461" name="Picture 5">
              <a:extLst>
                <a:ext uri="{FF2B5EF4-FFF2-40B4-BE49-F238E27FC236}">
                  <a16:creationId xmlns:a16="http://schemas.microsoft.com/office/drawing/2014/main" id="{E31AD70C-ED5E-2045-90A7-CB126661D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" y="1424"/>
              <a:ext cx="90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6" descr="MAP-Final">
              <a:extLst>
                <a:ext uri="{FF2B5EF4-FFF2-40B4-BE49-F238E27FC236}">
                  <a16:creationId xmlns:a16="http://schemas.microsoft.com/office/drawing/2014/main" id="{36928FEB-9E1E-7F40-B9D7-955988283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" y="1412"/>
              <a:ext cx="90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7" descr="SE-RCAP-Final">
              <a:extLst>
                <a:ext uri="{FF2B5EF4-FFF2-40B4-BE49-F238E27FC236}">
                  <a16:creationId xmlns:a16="http://schemas.microsoft.com/office/drawing/2014/main" id="{673208F1-C958-DE42-96BD-71D8E4F88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024"/>
              <a:ext cx="72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8" descr="Solutions-Final">
              <a:extLst>
                <a:ext uri="{FF2B5EF4-FFF2-40B4-BE49-F238E27FC236}">
                  <a16:creationId xmlns:a16="http://schemas.microsoft.com/office/drawing/2014/main" id="{9EE0CA8C-BEE9-8748-AF8E-646BCD25B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2030"/>
              <a:ext cx="90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9" descr="RCAP-map-only">
              <a:extLst>
                <a:ext uri="{FF2B5EF4-FFF2-40B4-BE49-F238E27FC236}">
                  <a16:creationId xmlns:a16="http://schemas.microsoft.com/office/drawing/2014/main" id="{BBCA187C-7304-1F47-8B2C-09F546A36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" y="1808"/>
              <a:ext cx="2916" cy="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6" name="Line 10">
              <a:extLst>
                <a:ext uri="{FF2B5EF4-FFF2-40B4-BE49-F238E27FC236}">
                  <a16:creationId xmlns:a16="http://schemas.microsoft.com/office/drawing/2014/main" id="{3FEE788F-2E9C-B24A-B722-6EB3C6B751A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86" y="18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11">
              <a:extLst>
                <a:ext uri="{FF2B5EF4-FFF2-40B4-BE49-F238E27FC236}">
                  <a16:creationId xmlns:a16="http://schemas.microsoft.com/office/drawing/2014/main" id="{10E463F6-4A71-E745-BDAE-300AE68BC72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945" y="217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12">
              <a:extLst>
                <a:ext uri="{FF2B5EF4-FFF2-40B4-BE49-F238E27FC236}">
                  <a16:creationId xmlns:a16="http://schemas.microsoft.com/office/drawing/2014/main" id="{D7E2D362-B426-1F4E-AAD8-B6915AE712C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3762" y="292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3">
              <a:extLst>
                <a:ext uri="{FF2B5EF4-FFF2-40B4-BE49-F238E27FC236}">
                  <a16:creationId xmlns:a16="http://schemas.microsoft.com/office/drawing/2014/main" id="{58BABB86-B105-2B4F-A356-ABAE975A2BA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361" y="334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4">
              <a:extLst>
                <a:ext uri="{FF2B5EF4-FFF2-40B4-BE49-F238E27FC236}">
                  <a16:creationId xmlns:a16="http://schemas.microsoft.com/office/drawing/2014/main" id="{B536D1E0-4281-8444-9952-1EDB6D0460C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65" y="1856"/>
              <a:ext cx="144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15">
              <a:extLst>
                <a:ext uri="{FF2B5EF4-FFF2-40B4-BE49-F238E27FC236}">
                  <a16:creationId xmlns:a16="http://schemas.microsoft.com/office/drawing/2014/main" id="{DC38B92F-C702-4A4F-906B-B66AA7FFAA3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113" y="209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459" name="Picture 1">
            <a:extLst>
              <a:ext uri="{FF2B5EF4-FFF2-40B4-BE49-F238E27FC236}">
                <a16:creationId xmlns:a16="http://schemas.microsoft.com/office/drawing/2014/main" id="{7DC0B17E-F7B1-EF43-9F5A-B80AC0D0E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5746750"/>
            <a:ext cx="11874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>
            <a:extLst>
              <a:ext uri="{FF2B5EF4-FFF2-40B4-BE49-F238E27FC236}">
                <a16:creationId xmlns:a16="http://schemas.microsoft.com/office/drawing/2014/main" id="{DE311381-7BD5-1541-A250-2F5FFA26CF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758950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15E8793A-B594-F544-9C8D-C766CD7AB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RCAC Services Overall</a:t>
            </a:r>
          </a:p>
        </p:txBody>
      </p:sp>
      <p:pic>
        <p:nvPicPr>
          <p:cNvPr id="21506" name="Content Placeholder 7" descr="Green guide.jpg">
            <a:extLst>
              <a:ext uri="{FF2B5EF4-FFF2-40B4-BE49-F238E27FC236}">
                <a16:creationId xmlns:a16="http://schemas.microsoft.com/office/drawing/2014/main" id="{E201B27B-80F1-4944-A275-BC178CBCCA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3175000" cy="4114800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7" name="Rectangle 7">
            <a:extLst>
              <a:ext uri="{FF2B5EF4-FFF2-40B4-BE49-F238E27FC236}">
                <a16:creationId xmlns:a16="http://schemas.microsoft.com/office/drawing/2014/main" id="{1A6B1659-5989-D841-8E30-69A32E41930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64000" y="1752600"/>
            <a:ext cx="4953000" cy="4573588"/>
          </a:xfrm>
        </p:spPr>
        <p:txBody>
          <a:bodyPr/>
          <a:lstStyle/>
          <a:p>
            <a:pPr eaLnBrk="1" hangingPunct="1"/>
            <a:r>
              <a:rPr lang="en-US" altLang="en-US"/>
              <a:t>Training in-person, online webinars, recorded webinars</a:t>
            </a:r>
          </a:p>
          <a:p>
            <a:pPr eaLnBrk="1" hangingPunct="1"/>
            <a:r>
              <a:rPr lang="en-US" altLang="en-US"/>
              <a:t>Technical Assistance (TMF)</a:t>
            </a:r>
          </a:p>
          <a:p>
            <a:pPr eaLnBrk="1" hangingPunct="1"/>
            <a:r>
              <a:rPr lang="en-US" altLang="en-US"/>
              <a:t>Publications for training, educational and informational materials, newsletters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170D867C-56F7-844F-9E05-651848E40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10538" cy="739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RCAC Departments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258CBB8-BC68-1447-B159-41A83E6716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4013" y="1676400"/>
            <a:ext cx="8289925" cy="38782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Community and Environmental Services (CES)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Community and Economic Development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Drinking Water and Wastewater Infrastructure and TMF TA and Training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Systems Regionalization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Rate Studies and Household Income Surveys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Affordable Housing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Loan Fund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2E69ADFD-A8B6-304A-A440-D7D20DB7E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100" y="403225"/>
            <a:ext cx="8110538" cy="739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RCAC Community &amp; Economic Development Programs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727BB48-0F44-7A41-B17E-61EB53E7DB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4013" y="1676400"/>
            <a:ext cx="8289925" cy="38782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Comprehensive services for communities from creating their vision, identifying champions and partners, setting goals, and implementing their action plan.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/>
              <a:t>Building Rural Economies (BRE)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altLang="en-US"/>
              <a:t>WealthWorks West hub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altLang="en-US"/>
              <a:t>Leadership Development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altLang="en-US"/>
              <a:t>Economic Development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941C0BF6-5F39-D045-AC21-6C9984562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10538" cy="739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RCAC Environmental Programs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90D68CBB-3415-D248-A219-EF24E2DD19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4013" y="1676400"/>
            <a:ext cx="8289925" cy="38782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EPA Region 10 Environmental Finance Center (EFC)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Regionalization Program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Income Surveys – Median Household Income (MHI) and Percent Low and Moderate Income (LMI)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Financial Capacity Analysis (Rate Studies)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Asset Inventory and Asset Management Planning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6CC92922-887A-224F-A7BD-D47826DD2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10538" cy="739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RCAC Housing Programs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E7B7DC24-9203-D246-919F-3736A66FDE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4013" y="1676400"/>
            <a:ext cx="8289925" cy="38782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Housing Development and TMF TA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USDA RD Mutual Self-Help Housing program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USDA RD 502 Single Family Housing Loan packaging</a:t>
            </a:r>
          </a:p>
          <a:p>
            <a:pPr lvl="1"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RCAC_Powerpoint_Template_Oct_13">
  <a:themeElements>
    <a:clrScheme name="RCAC theme">
      <a:dk1>
        <a:srgbClr val="000000"/>
      </a:dk1>
      <a:lt1>
        <a:srgbClr val="FFFFFF"/>
      </a:lt1>
      <a:dk2>
        <a:srgbClr val="76391B"/>
      </a:dk2>
      <a:lt2>
        <a:srgbClr val="276092"/>
      </a:lt2>
      <a:accent1>
        <a:srgbClr val="276092"/>
      </a:accent1>
      <a:accent2>
        <a:srgbClr val="76391B"/>
      </a:accent2>
      <a:accent3>
        <a:srgbClr val="4A7628"/>
      </a:accent3>
      <a:accent4>
        <a:srgbClr val="786E63"/>
      </a:accent4>
      <a:accent5>
        <a:srgbClr val="276092"/>
      </a:accent5>
      <a:accent6>
        <a:srgbClr val="76391B"/>
      </a:accent6>
      <a:hlink>
        <a:srgbClr val="276092"/>
      </a:hlink>
      <a:folHlink>
        <a:srgbClr val="2B11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29815C8F591541BA2AB6F7BE481561" ma:contentTypeVersion="10" ma:contentTypeDescription="Create a new document." ma:contentTypeScope="" ma:versionID="673dc67f04a9d14723e9566afe81f62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adce56d6cf3ffc67f7bb07bbb566e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A2F840-0D80-49F1-A008-9395041C1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5222</TotalTime>
  <Words>430</Words>
  <Application>Microsoft Macintosh PowerPoint</Application>
  <PresentationFormat>On-screen Show (4:3)</PresentationFormat>
  <Paragraphs>82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Myriad Pro</vt:lpstr>
      <vt:lpstr>Calibri</vt:lpstr>
      <vt:lpstr>Tahoma</vt:lpstr>
      <vt:lpstr>RCAC_Powerpoint_Template_Oct_13</vt:lpstr>
      <vt:lpstr>RCAC envisions vibrant, healthy and enduring rural communities throughout the west.</vt:lpstr>
      <vt:lpstr>PowerPoint Presentation</vt:lpstr>
      <vt:lpstr>RCAC</vt:lpstr>
      <vt:lpstr>Rural Community Assistance Partnership (RCAP)</vt:lpstr>
      <vt:lpstr>RCAC Services Overall</vt:lpstr>
      <vt:lpstr>RCAC Departments</vt:lpstr>
      <vt:lpstr>RCAC Community &amp; Economic Development Programs</vt:lpstr>
      <vt:lpstr>RCAC Environmental Programs</vt:lpstr>
      <vt:lpstr>RCAC Housing Programs</vt:lpstr>
      <vt:lpstr>RCAC Loan Fund</vt:lpstr>
      <vt:lpstr>RCAC’s Funding Sources for Environmental Services in Alaska</vt:lpstr>
      <vt:lpstr>RCAC’s Funding Sources for Environmental Services in Alaska</vt:lpstr>
      <vt:lpstr>PowerPoint Presentation</vt:lpstr>
    </vt:vector>
  </TitlesOfParts>
  <Company>Midwest assistance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Sanitary Surveys</dc:title>
  <dc:creator>Michael Boyd</dc:creator>
  <cp:lastModifiedBy>Johanna</cp:lastModifiedBy>
  <cp:revision>132</cp:revision>
  <cp:lastPrinted>2020-01-24T08:47:59Z</cp:lastPrinted>
  <dcterms:created xsi:type="dcterms:W3CDTF">2004-03-12T22:43:05Z</dcterms:created>
  <dcterms:modified xsi:type="dcterms:W3CDTF">2021-04-07T19:58:02Z</dcterms:modified>
</cp:coreProperties>
</file>