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23"/>
  </p:notesMasterIdLst>
  <p:handoutMasterIdLst>
    <p:handoutMasterId r:id="rId24"/>
  </p:handoutMasterIdLst>
  <p:sldIdLst>
    <p:sldId id="259" r:id="rId6"/>
    <p:sldId id="260" r:id="rId7"/>
    <p:sldId id="425" r:id="rId8"/>
    <p:sldId id="270" r:id="rId9"/>
    <p:sldId id="410" r:id="rId10"/>
    <p:sldId id="361" r:id="rId11"/>
    <p:sldId id="262" r:id="rId12"/>
    <p:sldId id="408" r:id="rId13"/>
    <p:sldId id="411" r:id="rId14"/>
    <p:sldId id="424" r:id="rId15"/>
    <p:sldId id="412" r:id="rId16"/>
    <p:sldId id="362" r:id="rId17"/>
    <p:sldId id="383" r:id="rId18"/>
    <p:sldId id="364" r:id="rId19"/>
    <p:sldId id="271" r:id="rId20"/>
    <p:sldId id="257" r:id="rId21"/>
    <p:sldId id="258" r:id="rId22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9BB"/>
    <a:srgbClr val="F97C0B"/>
    <a:srgbClr val="9397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06" autoAdjust="0"/>
    <p:restoredTop sz="91220" autoAdjust="0"/>
  </p:normalViewPr>
  <p:slideViewPr>
    <p:cSldViewPr snapToGrid="0" snapToObjects="1">
      <p:cViewPr varScale="1">
        <p:scale>
          <a:sx n="146" d="100"/>
          <a:sy n="146" d="100"/>
        </p:scale>
        <p:origin x="192" y="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267B6242-B8BA-425E-9B4D-275DB9CF53D4}" type="datetimeFigureOut">
              <a:rPr lang="en-US" smtClean="0"/>
              <a:t>2/3/20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35407A8F-C166-4E40-9E23-1CEB8489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15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9CC922D-FB77-44F1-9595-71E29B1DF366}" type="datetimeFigureOut">
              <a:rPr lang="en-US" smtClean="0"/>
              <a:pPr/>
              <a:t>2/3/20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3B8172E-9BBD-4CD7-83E4-02B3A63059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68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67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411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41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45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081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096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Alex</a:t>
            </a:r>
            <a:r>
              <a:rPr lang="en-US" baseline="0" dirty="0" smtClean="0"/>
              <a:t> Tom – St. Michael Operator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818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579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88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53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95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54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52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8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61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79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8172E-9BBD-4CD7-83E4-02B3A63059D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31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ABD2-BDF5-084E-8E77-F965560DF6C3}" type="datetimeFigureOut">
              <a:rPr lang="en-US" smtClean="0"/>
              <a:pPr/>
              <a:t>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3479-2FE1-F844-9B56-BB965D2EDF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0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ABD2-BDF5-084E-8E77-F965560DF6C3}" type="datetimeFigureOut">
              <a:rPr lang="en-US" smtClean="0"/>
              <a:pPr/>
              <a:t>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3479-2FE1-F844-9B56-BB965D2EDF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ABD2-BDF5-084E-8E77-F965560DF6C3}" type="datetimeFigureOut">
              <a:rPr lang="en-US" smtClean="0"/>
              <a:pPr/>
              <a:t>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3479-2FE1-F844-9B56-BB965D2EDF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60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400" y="1828800"/>
            <a:ext cx="8229600" cy="3200400"/>
          </a:xfrm>
          <a:prstGeom prst="rect">
            <a:avLst/>
          </a:prstGeom>
        </p:spPr>
        <p:txBody>
          <a:bodyPr/>
          <a:lstStyle>
            <a:lvl1pPr>
              <a:defRPr>
                <a:latin typeface="Agenda Regular" pitchFamily="50" charset="0"/>
              </a:defRPr>
            </a:lvl1pPr>
            <a:lvl2pPr>
              <a:defRPr>
                <a:latin typeface="Agenda Regular" pitchFamily="50" charset="0"/>
              </a:defRPr>
            </a:lvl2pPr>
            <a:lvl3pPr>
              <a:defRPr>
                <a:latin typeface="Agenda Regular" pitchFamily="50" charset="0"/>
              </a:defRPr>
            </a:lvl3pPr>
            <a:lvl4pPr>
              <a:defRPr>
                <a:latin typeface="Agenda Regular" pitchFamily="50" charset="0"/>
              </a:defRPr>
            </a:lvl4pPr>
            <a:lvl5pPr>
              <a:defRPr>
                <a:latin typeface="Agenda Regular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11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" y="1676400"/>
            <a:ext cx="3886200" cy="3505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800600" y="1676400"/>
            <a:ext cx="4267200" cy="3505200"/>
          </a:xfrm>
          <a:prstGeom prst="rect">
            <a:avLst/>
          </a:prstGeom>
        </p:spPr>
        <p:txBody>
          <a:bodyPr/>
          <a:lstStyle>
            <a:lvl1pPr>
              <a:defRPr>
                <a:latin typeface="Agenda Regular" pitchFamily="50" charset="0"/>
              </a:defRPr>
            </a:lvl1pPr>
            <a:lvl2pPr>
              <a:defRPr>
                <a:latin typeface="Agenda Regular" pitchFamily="50" charset="0"/>
              </a:defRPr>
            </a:lvl2pPr>
            <a:lvl3pPr>
              <a:defRPr>
                <a:latin typeface="Agenda Regular" pitchFamily="50" charset="0"/>
              </a:defRPr>
            </a:lvl3pPr>
            <a:lvl4pPr>
              <a:defRPr>
                <a:latin typeface="Agenda Regular" pitchFamily="50" charset="0"/>
              </a:defRPr>
            </a:lvl4pPr>
            <a:lvl5pPr>
              <a:defRPr>
                <a:latin typeface="Agenda Regular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428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96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ABD2-BDF5-084E-8E77-F965560DF6C3}" type="datetimeFigureOut">
              <a:rPr lang="en-US" smtClean="0"/>
              <a:pPr/>
              <a:t>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3479-2FE1-F844-9B56-BB965D2EDF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0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ABD2-BDF5-084E-8E77-F965560DF6C3}" type="datetimeFigureOut">
              <a:rPr lang="en-US" smtClean="0"/>
              <a:pPr/>
              <a:t>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3479-2FE1-F844-9B56-BB965D2EDF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4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ABD2-BDF5-084E-8E77-F965560DF6C3}" type="datetimeFigureOut">
              <a:rPr lang="en-US" smtClean="0"/>
              <a:pPr/>
              <a:t>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3479-2FE1-F844-9B56-BB965D2EDF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7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ABD2-BDF5-084E-8E77-F965560DF6C3}" type="datetimeFigureOut">
              <a:rPr lang="en-US" smtClean="0"/>
              <a:pPr/>
              <a:t>2/3/20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3479-2FE1-F844-9B56-BB965D2EDF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23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ABD2-BDF5-084E-8E77-F965560DF6C3}" type="datetimeFigureOut">
              <a:rPr lang="en-US" smtClean="0"/>
              <a:pPr/>
              <a:t>2/3/20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3479-2FE1-F844-9B56-BB965D2EDF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6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ABD2-BDF5-084E-8E77-F965560DF6C3}" type="datetimeFigureOut">
              <a:rPr lang="en-US" smtClean="0"/>
              <a:pPr/>
              <a:t>2/3/20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3479-2FE1-F844-9B56-BB965D2EDF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ABD2-BDF5-084E-8E77-F965560DF6C3}" type="datetimeFigureOut">
              <a:rPr lang="en-US" smtClean="0"/>
              <a:pPr/>
              <a:t>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3479-2FE1-F844-9B56-BB965D2EDF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3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ABD2-BDF5-084E-8E77-F965560DF6C3}" type="datetimeFigureOut">
              <a:rPr lang="en-US" smtClean="0"/>
              <a:pPr/>
              <a:t>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3479-2FE1-F844-9B56-BB965D2EDF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0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theme" Target="../theme/theme2.xml"/><Relationship Id="rId5" Type="http://schemas.openxmlformats.org/officeDocument/2006/relationships/image" Target="../media/image2.jpeg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2ABD2-BDF5-084E-8E77-F965560DF6C3}" type="datetimeFigureOut">
              <a:rPr lang="en-US" smtClean="0"/>
              <a:pPr/>
              <a:t>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C3479-2FE1-F844-9B56-BB965D2EDF0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NTHC PPT Footer.jp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29453"/>
            <a:ext cx="9144000" cy="102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6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7560" y="5214892"/>
            <a:ext cx="1996440" cy="16421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5854446"/>
            <a:ext cx="2334768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67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 baseline="0">
          <a:solidFill>
            <a:schemeClr val="accent6">
              <a:lumMod val="50000"/>
            </a:schemeClr>
          </a:solidFill>
          <a:latin typeface="Museo Slab 100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rgbClr val="00B0F0"/>
          </a:solidFill>
          <a:latin typeface="Agenda Regular" pitchFamily="50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B0F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B0F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B0F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B0F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7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NTHC Logo Slid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1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45388" y="360814"/>
            <a:ext cx="8012812" cy="4698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rgbClr val="0089BB"/>
                </a:solidFill>
                <a:latin typeface="Museo Slab 500"/>
                <a:cs typeface="Museo Slab 500"/>
              </a:rPr>
              <a:t>TUS Technical Capabilities</a:t>
            </a:r>
            <a:endParaRPr lang="en-US" sz="4000" dirty="0">
              <a:solidFill>
                <a:srgbClr val="0089BB"/>
              </a:solidFill>
              <a:latin typeface="Museo Slab 500"/>
              <a:cs typeface="Museo Slab 500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925515" y="1193309"/>
            <a:ext cx="7761286" cy="42502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Water Treatment Plant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Plumbing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Pumps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Instruments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Minor electrical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Lift Station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Pump upgrades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Controls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Heating, lighting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No structural repairs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No Water/Sewer Mains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Minimal civil work</a:t>
            </a:r>
          </a:p>
        </p:txBody>
      </p:sp>
    </p:spTree>
    <p:extLst>
      <p:ext uri="{BB962C8B-B14F-4D97-AF65-F5344CB8AC3E}">
        <p14:creationId xmlns:p14="http://schemas.microsoft.com/office/powerpoint/2010/main" val="364722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45388" y="340626"/>
            <a:ext cx="8012812" cy="12870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rgbClr val="0089BB"/>
                </a:solidFill>
                <a:latin typeface="Museo Slab 500"/>
                <a:cs typeface="Museo Slab 500"/>
              </a:rPr>
              <a:t>TUS Community Support and</a:t>
            </a:r>
          </a:p>
          <a:p>
            <a:pPr algn="l"/>
            <a:r>
              <a:rPr lang="en-US" sz="4000" dirty="0" smtClean="0">
                <a:solidFill>
                  <a:srgbClr val="0089BB"/>
                </a:solidFill>
                <a:latin typeface="Museo Slab 500"/>
                <a:cs typeface="Museo Slab 500"/>
              </a:rPr>
              <a:t>Emergency Response</a:t>
            </a:r>
            <a:endParaRPr lang="en-US" sz="4000" dirty="0">
              <a:solidFill>
                <a:srgbClr val="0089BB"/>
              </a:solidFill>
              <a:latin typeface="Museo Slab 500"/>
              <a:cs typeface="Museo Slab 500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925515" y="1821959"/>
            <a:ext cx="7761286" cy="42502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Direct calls from operator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Request from RMW group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Request from PM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Funding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Very limited TUS program funding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RMW group first line of defense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Emergency funds</a:t>
            </a:r>
          </a:p>
        </p:txBody>
      </p:sp>
    </p:spTree>
    <p:extLst>
      <p:ext uri="{BB962C8B-B14F-4D97-AF65-F5344CB8AC3E}">
        <p14:creationId xmlns:p14="http://schemas.microsoft.com/office/powerpoint/2010/main" val="70868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45388" y="360814"/>
            <a:ext cx="8012812" cy="4698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rgbClr val="0089BB"/>
                </a:solidFill>
                <a:latin typeface="Museo Slab 500"/>
                <a:cs typeface="Museo Slab 500"/>
              </a:rPr>
              <a:t>Training</a:t>
            </a:r>
            <a:endParaRPr lang="en-US" sz="4000" dirty="0">
              <a:solidFill>
                <a:srgbClr val="0089BB"/>
              </a:solidFill>
              <a:latin typeface="Museo Slab 500"/>
              <a:cs typeface="Museo Slab 50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804" y="1018515"/>
            <a:ext cx="7785980" cy="583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67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45388" y="360814"/>
            <a:ext cx="8012812" cy="4698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rgbClr val="0089BB"/>
                </a:solidFill>
                <a:latin typeface="Museo Slab 500"/>
                <a:cs typeface="Museo Slab 500"/>
              </a:rPr>
              <a:t>Training</a:t>
            </a:r>
            <a:endParaRPr lang="en-US" sz="4000" dirty="0">
              <a:solidFill>
                <a:srgbClr val="0089BB"/>
              </a:solidFill>
              <a:latin typeface="Museo Slab 500"/>
              <a:cs typeface="Museo Slab 50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804" y="1018515"/>
            <a:ext cx="7785980" cy="583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750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45388" y="360814"/>
            <a:ext cx="8012812" cy="4698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rgbClr val="0089BB"/>
                </a:solidFill>
                <a:latin typeface="Museo Slab 500"/>
                <a:cs typeface="Museo Slab 500"/>
              </a:rPr>
              <a:t>Training</a:t>
            </a:r>
            <a:endParaRPr lang="en-US" sz="4000" dirty="0">
              <a:solidFill>
                <a:srgbClr val="0089BB"/>
              </a:solidFill>
              <a:latin typeface="Museo Slab 500"/>
              <a:cs typeface="Museo Slab 50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804" y="1018515"/>
            <a:ext cx="7785980" cy="583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47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45388" y="360814"/>
            <a:ext cx="8012812" cy="4698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rgbClr val="0089BB"/>
                </a:solidFill>
                <a:latin typeface="Museo Slab 500"/>
                <a:cs typeface="Museo Slab 500"/>
              </a:rPr>
              <a:t>Critical Element</a:t>
            </a:r>
            <a:endParaRPr lang="en-US" sz="4000" dirty="0">
              <a:solidFill>
                <a:srgbClr val="0089BB"/>
              </a:solidFill>
              <a:latin typeface="Museo Slab 500"/>
              <a:cs typeface="Museo Slab 500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925515" y="1193310"/>
            <a:ext cx="7761286" cy="4798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latin typeface="Agenda Medium"/>
                <a:ea typeface="Gill Sans MT" charset="0"/>
                <a:cs typeface="Gill Sans MT" charset="0"/>
              </a:rPr>
              <a:t>The operator is essential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0749" y="1678021"/>
            <a:ext cx="3083668" cy="4111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22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NTHC PPT Vision Slid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602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92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NTHC Logo Slide Revers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4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01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033670" y="636477"/>
            <a:ext cx="7076660" cy="3167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 smtClean="0">
                <a:solidFill>
                  <a:srgbClr val="008ABB"/>
                </a:solidFill>
                <a:latin typeface="Rockwell-Bold" charset="0"/>
                <a:ea typeface="Rockwell-Bold" charset="0"/>
                <a:cs typeface="Rockwell-Bold" charset="0"/>
              </a:rPr>
              <a:t>TUS: Tribal Utility Support</a:t>
            </a:r>
          </a:p>
          <a:p>
            <a:pPr marL="0" indent="0" algn="ctr">
              <a:buNone/>
            </a:pPr>
            <a:endParaRPr lang="en-US" sz="2800" dirty="0" smtClean="0">
              <a:solidFill>
                <a:srgbClr val="008ABB"/>
              </a:solidFill>
              <a:latin typeface="Rockwell-Bold" charset="0"/>
              <a:ea typeface="Rockwell-Bold" charset="0"/>
              <a:cs typeface="Rockwell-Bold" charset="0"/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8ABB"/>
                </a:solidFill>
                <a:latin typeface="Rockwell-Bold" charset="0"/>
                <a:ea typeface="Rockwell-Bold" charset="0"/>
                <a:cs typeface="Rockwell-Bold" charset="0"/>
              </a:rPr>
              <a:t>An Overview</a:t>
            </a:r>
            <a:endParaRPr lang="en-US" sz="2000" dirty="0">
              <a:solidFill>
                <a:srgbClr val="008ABB"/>
              </a:solidFill>
              <a:latin typeface="Rockwell-Bold" charset="0"/>
              <a:ea typeface="Rockwell-Bold" charset="0"/>
              <a:cs typeface="Rockwell-Bold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603332" y="4105274"/>
            <a:ext cx="7083470" cy="14312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28750" algn="l"/>
              </a:tabLst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 charset="0"/>
                <a:ea typeface="Gill Sans MT" charset="0"/>
                <a:cs typeface="Gill Sans MT" charset="0"/>
              </a:rPr>
              <a:t>Presenter:  Brian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 charset="0"/>
                <a:ea typeface="Gill Sans MT" charset="0"/>
                <a:cs typeface="Gill Sans MT" charset="0"/>
              </a:rPr>
              <a:t> Menghini, PE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28750" algn="l"/>
              </a:tabLst>
              <a:defRPr/>
            </a:pPr>
            <a:r>
              <a:rPr lang="en-US" dirty="0">
                <a:solidFill>
                  <a:sysClr val="windowText" lastClr="000000"/>
                </a:solidFill>
                <a:latin typeface="Gill Sans MT" charset="0"/>
                <a:ea typeface="Gill Sans MT" charset="0"/>
                <a:cs typeface="Gill Sans MT" charset="0"/>
              </a:rPr>
              <a:t>	</a:t>
            </a:r>
            <a:r>
              <a:rPr lang="en-US" dirty="0" smtClean="0">
                <a:solidFill>
                  <a:sysClr val="windowText" lastClr="000000"/>
                </a:solidFill>
                <a:latin typeface="Gill Sans MT" charset="0"/>
                <a:ea typeface="Gill Sans MT" charset="0"/>
                <a:cs typeface="Gill Sans MT" charset="0"/>
              </a:rPr>
              <a:t>Engineering Project Manager IV</a:t>
            </a:r>
            <a:endParaRPr lang="en-US" dirty="0">
              <a:solidFill>
                <a:sysClr val="windowText" lastClr="000000"/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28750" algn="l"/>
              </a:tabLst>
              <a:defRPr/>
            </a:pP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 charset="0"/>
                <a:ea typeface="Gill Sans MT" charset="0"/>
                <a:cs typeface="Gill Sans MT" charset="0"/>
              </a:rPr>
              <a:t>	TUS,  ANTHC	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786" y="5386192"/>
            <a:ext cx="2655518" cy="47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28750" algn="l"/>
              </a:tabLst>
              <a:defRPr/>
            </a:pPr>
            <a:r>
              <a:rPr lang="en-US" sz="1600" dirty="0" smtClean="0">
                <a:solidFill>
                  <a:sysClr val="windowText" lastClr="000000"/>
                </a:solidFill>
                <a:latin typeface="Gill Sans MT" charset="0"/>
                <a:ea typeface="Gill Sans MT" charset="0"/>
                <a:cs typeface="Gill Sans MT" charset="0"/>
              </a:rPr>
              <a:t>January 24, 2020</a:t>
            </a:r>
            <a:endParaRPr kumimoji="0" lang="en-US" sz="1600" i="0" u="none" strike="noStrike" kern="1200" cap="none" spc="0" normalizeH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charset="0"/>
              <a:ea typeface="Gill Sans MT" charset="0"/>
              <a:cs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19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45388" y="360814"/>
            <a:ext cx="8012812" cy="4698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rgbClr val="0089BB"/>
                </a:solidFill>
                <a:latin typeface="Museo Slab 500"/>
                <a:cs typeface="Museo Slab 500"/>
              </a:rPr>
              <a:t>TUS Within ANTHC</a:t>
            </a:r>
            <a:endParaRPr lang="en-US" sz="4000" dirty="0">
              <a:solidFill>
                <a:srgbClr val="0089BB"/>
              </a:solidFill>
              <a:latin typeface="Museo Slab 500"/>
              <a:cs typeface="Museo Slab 500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925515" y="1193309"/>
            <a:ext cx="7761286" cy="42502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ANTHC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charset="0"/>
              <a:buChar char="•"/>
              <a:tabLst>
                <a:tab pos="2000250" algn="l"/>
              </a:tabLst>
              <a:defRPr/>
            </a:pPr>
            <a:r>
              <a:rPr lang="en-US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DEHE </a:t>
            </a:r>
            <a:r>
              <a:rPr lang="en-US" dirty="0" smtClean="0">
                <a:solidFill>
                  <a:srgbClr val="FF0000"/>
                </a:solidFill>
                <a:latin typeface="Agenda Medium"/>
                <a:ea typeface="Gill Sans MT" charset="0"/>
                <a:cs typeface="Gill Sans MT" charset="0"/>
              </a:rPr>
              <a:t>– Division of Environmental Health and 	Engineering</a:t>
            </a:r>
          </a:p>
          <a:p>
            <a:pPr marL="1371600" lvl="2" indent="-457200" algn="l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charset="0"/>
              <a:buChar char="•"/>
              <a:tabLst>
                <a:tab pos="2628900" algn="l"/>
              </a:tabLst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DRUMS </a:t>
            </a:r>
            <a:r>
              <a:rPr lang="en-US" sz="2000" dirty="0" smtClean="0">
                <a:solidFill>
                  <a:srgbClr val="FF0000"/>
                </a:solidFill>
                <a:latin typeface="Agenda Medium"/>
                <a:ea typeface="Gill Sans MT" charset="0"/>
                <a:cs typeface="Gill Sans MT" charset="0"/>
              </a:rPr>
              <a:t>– Department of Rural Utility Management 	Services</a:t>
            </a:r>
          </a:p>
          <a:p>
            <a:pPr marL="1828800" lvl="3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TUS </a:t>
            </a:r>
            <a:r>
              <a:rPr lang="en-US" sz="2000" dirty="0" smtClean="0">
                <a:solidFill>
                  <a:srgbClr val="FF0000"/>
                </a:solidFill>
                <a:latin typeface="Agenda Medium"/>
                <a:ea typeface="Gill Sans MT" charset="0"/>
                <a:cs typeface="Gill Sans MT" charset="0"/>
              </a:rPr>
              <a:t>– Tribal Utility Support</a:t>
            </a:r>
          </a:p>
          <a:p>
            <a:pPr marL="1828800" lvl="3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ARUC </a:t>
            </a:r>
            <a:r>
              <a:rPr lang="en-US" sz="2000" dirty="0" smtClean="0">
                <a:solidFill>
                  <a:srgbClr val="FF0000"/>
                </a:solidFill>
                <a:latin typeface="Agenda Medium"/>
                <a:ea typeface="Gill Sans MT" charset="0"/>
                <a:cs typeface="Gill Sans MT" charset="0"/>
              </a:rPr>
              <a:t>– Alaska Rural Utility Collaborative</a:t>
            </a:r>
          </a:p>
        </p:txBody>
      </p:sp>
    </p:spTree>
    <p:extLst>
      <p:ext uri="{BB962C8B-B14F-4D97-AF65-F5344CB8AC3E}">
        <p14:creationId xmlns:p14="http://schemas.microsoft.com/office/powerpoint/2010/main" val="173837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45388" y="360814"/>
            <a:ext cx="8012812" cy="4698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rgbClr val="0089BB"/>
                </a:solidFill>
                <a:latin typeface="Museo Slab 500"/>
                <a:cs typeface="Museo Slab 500"/>
              </a:rPr>
              <a:t>Organizational Chart</a:t>
            </a:r>
            <a:endParaRPr lang="en-US" sz="4000" dirty="0">
              <a:solidFill>
                <a:srgbClr val="0089BB"/>
              </a:solidFill>
              <a:latin typeface="Museo Slab 500"/>
              <a:cs typeface="Museo Slab 50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1762" y="1293611"/>
            <a:ext cx="1330358" cy="5546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DEHE</a:t>
            </a:r>
          </a:p>
        </p:txBody>
      </p:sp>
      <p:sp>
        <p:nvSpPr>
          <p:cNvPr id="8" name="Rectangle 7"/>
          <p:cNvSpPr/>
          <p:nvPr/>
        </p:nvSpPr>
        <p:spPr>
          <a:xfrm>
            <a:off x="728664" y="2107492"/>
            <a:ext cx="1541124" cy="7315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DRUMS</a:t>
            </a:r>
          </a:p>
        </p:txBody>
      </p:sp>
      <p:sp>
        <p:nvSpPr>
          <p:cNvPr id="9" name="Rectangle 8"/>
          <p:cNvSpPr/>
          <p:nvPr/>
        </p:nvSpPr>
        <p:spPr>
          <a:xfrm>
            <a:off x="2301302" y="2107492"/>
            <a:ext cx="154112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Project Management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3940" y="2107492"/>
            <a:ext cx="154112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Engineering/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Design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46578" y="2107492"/>
            <a:ext cx="154112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Construction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19216" y="2107492"/>
            <a:ext cx="154112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Quality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28664" y="4190988"/>
            <a:ext cx="1541124" cy="7315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TUS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301302" y="4190988"/>
            <a:ext cx="1541124" cy="73152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ARUC Operations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73940" y="4190988"/>
            <a:ext cx="154112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ARUC Business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446578" y="4190988"/>
            <a:ext cx="154112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Energy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019216" y="4190988"/>
            <a:ext cx="154112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National Tribal Water Center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28664" y="2863488"/>
            <a:ext cx="6259038" cy="7315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Department of Rural Utility Management Services</a:t>
            </a:r>
          </a:p>
        </p:txBody>
      </p:sp>
      <p:cxnSp>
        <p:nvCxnSpPr>
          <p:cNvPr id="24" name="Straight Connector 23"/>
          <p:cNvCxnSpPr>
            <a:stCxn id="8" idx="2"/>
          </p:cNvCxnSpPr>
          <p:nvPr/>
        </p:nvCxnSpPr>
        <p:spPr>
          <a:xfrm>
            <a:off x="1499226" y="2839012"/>
            <a:ext cx="8561" cy="234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5" idx="0"/>
          </p:cNvCxnSpPr>
          <p:nvPr/>
        </p:nvCxnSpPr>
        <p:spPr>
          <a:xfrm flipV="1">
            <a:off x="1499226" y="3501957"/>
            <a:ext cx="8561" cy="6890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507787" y="3920247"/>
            <a:ext cx="635216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6" idx="0"/>
          </p:cNvCxnSpPr>
          <p:nvPr/>
        </p:nvCxnSpPr>
        <p:spPr>
          <a:xfrm flipH="1" flipV="1">
            <a:off x="3064213" y="3920247"/>
            <a:ext cx="7651" cy="2707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4636851" y="3937276"/>
            <a:ext cx="7651" cy="2707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6181217" y="3920246"/>
            <a:ext cx="7651" cy="2707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7819417" y="3929974"/>
            <a:ext cx="7651" cy="2707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22242" y="5001483"/>
            <a:ext cx="4302208" cy="7315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TUS: Tribal Utility Support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ARUC: Alaska Rural Utility Cooperative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019216" y="2920640"/>
            <a:ext cx="154112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Health and Safety</a:t>
            </a:r>
          </a:p>
        </p:txBody>
      </p:sp>
    </p:spTree>
    <p:extLst>
      <p:ext uri="{BB962C8B-B14F-4D97-AF65-F5344CB8AC3E}">
        <p14:creationId xmlns:p14="http://schemas.microsoft.com/office/powerpoint/2010/main" val="2362764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45388" y="360814"/>
            <a:ext cx="8012812" cy="4698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rgbClr val="0089BB"/>
                </a:solidFill>
                <a:latin typeface="Museo Slab 500"/>
                <a:cs typeface="Museo Slab 500"/>
              </a:rPr>
              <a:t>TUS Roles</a:t>
            </a:r>
            <a:endParaRPr lang="en-US" sz="4000" dirty="0">
              <a:solidFill>
                <a:srgbClr val="0089BB"/>
              </a:solidFill>
              <a:latin typeface="Museo Slab 500"/>
              <a:cs typeface="Museo Slab 500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925515" y="1193309"/>
            <a:ext cx="7761286" cy="42502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rgbClr val="0089BB"/>
                </a:solidFill>
                <a:latin typeface="Agenda Medium"/>
                <a:ea typeface="Gill Sans MT" charset="0"/>
                <a:cs typeface="Gill Sans MT" charset="0"/>
              </a:rPr>
              <a:t>Water treatment, water distribution, wastewater collection/disposal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Operator training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New construction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New operators</a:t>
            </a:r>
          </a:p>
          <a:p>
            <a:pPr marL="457200" indent="-457200" algn="l">
              <a:lnSpc>
                <a:spcPct val="100000"/>
              </a:lnSpc>
              <a:buFont typeface="Arial" charset="0"/>
              <a:buChar char="•"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Small projects</a:t>
            </a:r>
          </a:p>
          <a:p>
            <a:pPr marL="914400" lvl="1" indent="-457200" algn="l">
              <a:lnSpc>
                <a:spcPct val="100000"/>
              </a:lnSpc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Repairs</a:t>
            </a:r>
          </a:p>
          <a:p>
            <a:pPr marL="914400" lvl="1" indent="-457200" algn="l">
              <a:lnSpc>
                <a:spcPct val="100000"/>
              </a:lnSpc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Upgrades</a:t>
            </a:r>
          </a:p>
          <a:p>
            <a:pPr marL="914400" lvl="1" indent="-457200" algn="l">
              <a:lnSpc>
                <a:spcPct val="100000"/>
              </a:lnSpc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Retrofits</a:t>
            </a:r>
          </a:p>
          <a:p>
            <a:pPr marL="914400" lvl="1" indent="-457200" algn="l">
              <a:lnSpc>
                <a:spcPct val="100000"/>
              </a:lnSpc>
              <a:buFont typeface="Arial" charset="0"/>
              <a:buChar char="•"/>
              <a:defRPr/>
            </a:pPr>
            <a:r>
              <a:rPr lang="en-US" sz="16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Remote monitoring installation</a:t>
            </a:r>
          </a:p>
          <a:p>
            <a:pPr marL="457200" indent="-457200" algn="l">
              <a:lnSpc>
                <a:spcPct val="100000"/>
              </a:lnSpc>
              <a:buFont typeface="Arial" charset="0"/>
              <a:buChar char="•"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Troubleshooting problems / Community Support</a:t>
            </a:r>
          </a:p>
        </p:txBody>
      </p:sp>
    </p:spTree>
    <p:extLst>
      <p:ext uri="{BB962C8B-B14F-4D97-AF65-F5344CB8AC3E}">
        <p14:creationId xmlns:p14="http://schemas.microsoft.com/office/powerpoint/2010/main" val="300820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45388" y="360814"/>
            <a:ext cx="8012812" cy="4698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rgbClr val="0089BB"/>
                </a:solidFill>
                <a:latin typeface="Museo Slab 500"/>
                <a:cs typeface="Museo Slab 500"/>
              </a:rPr>
              <a:t>Who is TUS?</a:t>
            </a:r>
            <a:endParaRPr lang="en-US" sz="4000" dirty="0">
              <a:solidFill>
                <a:srgbClr val="0089BB"/>
              </a:solidFill>
              <a:latin typeface="Museo Slab 500"/>
              <a:cs typeface="Museo Slab 500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925515" y="1193309"/>
            <a:ext cx="7761286" cy="42502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Engineers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Operations Specialists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Electrician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Purchaser</a:t>
            </a:r>
          </a:p>
        </p:txBody>
      </p:sp>
    </p:spTree>
    <p:extLst>
      <p:ext uri="{BB962C8B-B14F-4D97-AF65-F5344CB8AC3E}">
        <p14:creationId xmlns:p14="http://schemas.microsoft.com/office/powerpoint/2010/main" val="63078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45388" y="360814"/>
            <a:ext cx="8012812" cy="4698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rgbClr val="0089BB"/>
                </a:solidFill>
                <a:latin typeface="Museo Slab 500"/>
                <a:cs typeface="Museo Slab 500"/>
              </a:rPr>
              <a:t>TUS Snapshot</a:t>
            </a:r>
            <a:endParaRPr lang="en-US" sz="4000" dirty="0">
              <a:solidFill>
                <a:srgbClr val="0089BB"/>
              </a:solidFill>
              <a:latin typeface="Museo Slab 500"/>
              <a:cs typeface="Museo Slab 50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6344" y="1534766"/>
            <a:ext cx="2937281" cy="39163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0275" y="3622341"/>
            <a:ext cx="2438400" cy="1828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0275" y="1534766"/>
            <a:ext cx="2438400" cy="1828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5388" y="1534766"/>
            <a:ext cx="2441448" cy="183108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445388" y="3620055"/>
            <a:ext cx="2441448" cy="183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17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45388" y="236988"/>
            <a:ext cx="8012812" cy="12515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rgbClr val="0089BB"/>
                </a:solidFill>
                <a:latin typeface="Museo Slab 500"/>
                <a:cs typeface="Museo Slab 500"/>
              </a:rPr>
              <a:t>Operator Training</a:t>
            </a:r>
          </a:p>
          <a:p>
            <a:pPr algn="l"/>
            <a:r>
              <a:rPr lang="en-US" sz="3200" dirty="0" smtClean="0">
                <a:solidFill>
                  <a:srgbClr val="0089BB"/>
                </a:solidFill>
                <a:latin typeface="Museo Slab 500"/>
                <a:cs typeface="Museo Slab 500"/>
              </a:rPr>
              <a:t>	New Construction</a:t>
            </a:r>
            <a:endParaRPr lang="en-US" sz="3200" dirty="0">
              <a:solidFill>
                <a:srgbClr val="0089BB"/>
              </a:solidFill>
              <a:latin typeface="Museo Slab 500"/>
              <a:cs typeface="Museo Slab 500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925515" y="1612409"/>
            <a:ext cx="7761286" cy="42502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Provide O&amp;M materials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Wall charts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Maintenance checklists</a:t>
            </a:r>
          </a:p>
          <a:p>
            <a:pPr marL="914400" lvl="1" indent="-457200" algn="l">
              <a:lnSpc>
                <a:spcPct val="10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Log sheets</a:t>
            </a:r>
          </a:p>
          <a:p>
            <a:pPr marL="457200" indent="-457200" algn="l">
              <a:lnSpc>
                <a:spcPct val="100000"/>
              </a:lnSpc>
              <a:buFont typeface="Arial" charset="0"/>
              <a:buChar char="•"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Facility labeling</a:t>
            </a:r>
          </a:p>
          <a:p>
            <a:pPr marL="457200" indent="-457200" algn="l">
              <a:lnSpc>
                <a:spcPct val="100000"/>
              </a:lnSpc>
              <a:buFont typeface="Arial" charset="0"/>
              <a:buChar char="•"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Onsite training (Multiple trips)</a:t>
            </a:r>
          </a:p>
          <a:p>
            <a:pPr marL="457200" indent="-457200" algn="l">
              <a:lnSpc>
                <a:spcPct val="100000"/>
              </a:lnSpc>
              <a:buFont typeface="Arial" charset="0"/>
              <a:buChar char="•"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Provide MTO for critical spare parts and needed supplies</a:t>
            </a:r>
          </a:p>
          <a:p>
            <a:pPr marL="457200" indent="-457200" algn="l">
              <a:lnSpc>
                <a:spcPct val="100000"/>
              </a:lnSpc>
              <a:buFont typeface="Arial" charset="0"/>
              <a:buChar char="•"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Callback Support</a:t>
            </a:r>
          </a:p>
        </p:txBody>
      </p:sp>
    </p:spTree>
    <p:extLst>
      <p:ext uri="{BB962C8B-B14F-4D97-AF65-F5344CB8AC3E}">
        <p14:creationId xmlns:p14="http://schemas.microsoft.com/office/powerpoint/2010/main" val="181029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45388" y="360814"/>
            <a:ext cx="8012812" cy="4698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rgbClr val="0089BB"/>
                </a:solidFill>
                <a:latin typeface="Museo Slab 500"/>
                <a:cs typeface="Museo Slab 500"/>
              </a:rPr>
              <a:t>TUS Small Projects</a:t>
            </a:r>
            <a:endParaRPr lang="en-US" sz="4000" dirty="0">
              <a:solidFill>
                <a:srgbClr val="0089BB"/>
              </a:solidFill>
              <a:latin typeface="Museo Slab 500"/>
              <a:cs typeface="Museo Slab 500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925515" y="1193309"/>
            <a:ext cx="7761286" cy="42502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Too small for DEHE construction group to complete cost efficiently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Projects flow down to TUS from DEHE PM group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Minor equipment upgrades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Process controls upgrades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Energy efficiency upgrades, building weatherization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genda Medium"/>
                <a:ea typeface="Gill Sans MT" charset="0"/>
                <a:cs typeface="Gill Sans MT" charset="0"/>
              </a:rPr>
              <a:t>Electrical upgrades</a:t>
            </a:r>
          </a:p>
        </p:txBody>
      </p:sp>
    </p:spTree>
    <p:extLst>
      <p:ext uri="{BB962C8B-B14F-4D97-AF65-F5344CB8AC3E}">
        <p14:creationId xmlns:p14="http://schemas.microsoft.com/office/powerpoint/2010/main" val="168180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6AAE63FC9FB646B2E017A451B4DADD" ma:contentTypeVersion="0" ma:contentTypeDescription="Create a new document." ma:contentTypeScope="" ma:versionID="9fac1069428e03ccc0f7da1a3d2d8fd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A81985-0157-42B9-AFA9-C53125D3E1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8B3F1F4-5968-4B81-BAB0-5FD5631897F6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DB571B2-8705-4020-9A64-F4DCF93E51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2207</TotalTime>
  <Words>266</Words>
  <Application>Microsoft Macintosh PowerPoint</Application>
  <PresentationFormat>On-screen Show (4:3)</PresentationFormat>
  <Paragraphs>108</Paragraphs>
  <Slides>17</Slides>
  <Notes>17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Agenda Medium</vt:lpstr>
      <vt:lpstr>Agenda Regular</vt:lpstr>
      <vt:lpstr>Calibri</vt:lpstr>
      <vt:lpstr>Gill Sans MT</vt:lpstr>
      <vt:lpstr>Museo Slab 100</vt:lpstr>
      <vt:lpstr>Museo Slab 500</vt:lpstr>
      <vt:lpstr>Rockwell-Bold</vt:lpstr>
      <vt:lpstr>Arial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ANTHC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Lindsay Rexford</dc:creator>
  <cp:lastModifiedBy>Christie Haupert</cp:lastModifiedBy>
  <cp:revision>139</cp:revision>
  <cp:lastPrinted>2020-01-15T19:53:18Z</cp:lastPrinted>
  <dcterms:created xsi:type="dcterms:W3CDTF">2014-08-22T22:24:24Z</dcterms:created>
  <dcterms:modified xsi:type="dcterms:W3CDTF">2020-02-03T23:03:26Z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0x0101003A6AAE63FC9FB646B2E017A451B4DADD</vt:lpwstr>
  </property>
</Properties>
</file>