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73" r:id="rId6"/>
    <p:sldId id="261" r:id="rId7"/>
    <p:sldId id="276" r:id="rId8"/>
    <p:sldId id="278" r:id="rId9"/>
    <p:sldId id="263" r:id="rId10"/>
    <p:sldId id="279" r:id="rId11"/>
    <p:sldId id="280" r:id="rId12"/>
    <p:sldId id="281" r:id="rId13"/>
    <p:sldId id="264" r:id="rId14"/>
    <p:sldId id="282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5" autoAdjust="0"/>
    <p:restoredTop sz="93023"/>
  </p:normalViewPr>
  <p:slideViewPr>
    <p:cSldViewPr>
      <p:cViewPr varScale="1">
        <p:scale>
          <a:sx n="54" d="100"/>
          <a:sy n="54" d="100"/>
        </p:scale>
        <p:origin x="1024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2DB5504F-1424-42CC-AC31-3E07C2175DC8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E033B2D1-80F5-4DDE-8A5B-12B7337A623A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84731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504F-1424-42CC-AC31-3E07C2175DC8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B2D1-80F5-4DDE-8A5B-12B7337A6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3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2DB5504F-1424-42CC-AC31-3E07C2175DC8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E033B2D1-80F5-4DDE-8A5B-12B7337A623A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0987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504F-1424-42CC-AC31-3E07C2175DC8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B2D1-80F5-4DDE-8A5B-12B7337A6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1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B5504F-1424-42CC-AC31-3E07C2175DC8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E033B2D1-80F5-4DDE-8A5B-12B7337A623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84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504F-1424-42CC-AC31-3E07C2175DC8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B2D1-80F5-4DDE-8A5B-12B7337A6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6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504F-1424-42CC-AC31-3E07C2175DC8}" type="datetimeFigureOut">
              <a:rPr lang="en-US" smtClean="0"/>
              <a:t>2/3/20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B2D1-80F5-4DDE-8A5B-12B7337A6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5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504F-1424-42CC-AC31-3E07C2175DC8}" type="datetimeFigureOut">
              <a:rPr lang="en-US" smtClean="0"/>
              <a:t>2/3/20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B2D1-80F5-4DDE-8A5B-12B7337A6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2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504F-1424-42CC-AC31-3E07C2175DC8}" type="datetimeFigureOut">
              <a:rPr lang="en-US" smtClean="0"/>
              <a:t>2/3/20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B2D1-80F5-4DDE-8A5B-12B7337A6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504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2DB5504F-1424-42CC-AC31-3E07C2175DC8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E033B2D1-80F5-4DDE-8A5B-12B7337A6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126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2DB5504F-1424-42CC-AC31-3E07C2175DC8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E033B2D1-80F5-4DDE-8A5B-12B7337A6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4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DB5504F-1424-42CC-AC31-3E07C2175DC8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033B2D1-80F5-4DDE-8A5B-12B7337A623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57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eHlcEm8uHVM" TargetMode="Externa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7400" y="914401"/>
            <a:ext cx="2971800" cy="3962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Alaska Rural Utility Collaborative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Francine Moreno</a:t>
            </a:r>
            <a:br>
              <a:rPr lang="en-US" sz="2200" dirty="0" smtClean="0"/>
            </a:br>
            <a:r>
              <a:rPr lang="en-US" sz="2200" dirty="0" smtClean="0"/>
              <a:t>Sr. Program Manager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1981200" cy="162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74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Utility Assistance Program (CUAP)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>
                <a:latin typeface="Constantia" panose="02030602050306030303" pitchFamily="18" charset="0"/>
              </a:rPr>
              <a:t>Reduce average residential water/sewer rates by two-thirds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>
                <a:latin typeface="Constantia" panose="02030602050306030303" pitchFamily="18" charset="0"/>
              </a:rPr>
              <a:t>Reduce the cost and number of emergencies through proper Preventative Maintenance performed by operators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>
                <a:latin typeface="Constantia" panose="02030602050306030303" pitchFamily="18" charset="0"/>
              </a:rPr>
              <a:t>Provide regional training and support for operators and administrators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>
                <a:latin typeface="Constantia" panose="02030602050306030303" pitchFamily="18" charset="0"/>
              </a:rPr>
              <a:t>Increase Construction grant possibilities for communities through increasing Best Practice scores</a:t>
            </a:r>
          </a:p>
          <a:p>
            <a:endParaRPr lang="en-US" dirty="0"/>
          </a:p>
        </p:txBody>
      </p:sp>
      <p:pic>
        <p:nvPicPr>
          <p:cNvPr id="4" name="Content Placeholder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208" y="4306401"/>
            <a:ext cx="2790032" cy="2092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Content Placeholder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423" y="3989611"/>
            <a:ext cx="3212842" cy="2409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C:\Users\chris.dankmeyer\AppData\Local\Microsoft\Windows\INetCache\Content.Outlook\2WXFI4UH\NAB Logo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614" y="228600"/>
            <a:ext cx="797868" cy="80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chris.dankmeyer\AppData\Local\Microsoft\Windows\INetCache\Content.Outlook\2WXFI4UH\ANTHC Log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630" y="1371600"/>
            <a:ext cx="786276" cy="78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15-MAI-0605-Digital LH header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87" y="5845316"/>
            <a:ext cx="892121" cy="897161"/>
          </a:xfrm>
          <a:prstGeom prst="rect">
            <a:avLst/>
          </a:prstGeom>
        </p:spPr>
      </p:pic>
      <p:pic>
        <p:nvPicPr>
          <p:cNvPr id="9" name="Picture 8" descr="Image result for seal of alaska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689" y="2491919"/>
            <a:ext cx="834158" cy="82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chris.dankmeyer\AppData\Local\Microsoft\Windows\INetCache\Content.Outlook\2WXFI4UH\ATC #1 LOGO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650040"/>
            <a:ext cx="1044336" cy="740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5206" y="4724997"/>
            <a:ext cx="786276" cy="786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239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982" y="556153"/>
            <a:ext cx="6673174" cy="1560716"/>
          </a:xfrm>
        </p:spPr>
        <p:txBody>
          <a:bodyPr/>
          <a:lstStyle/>
          <a:p>
            <a:r>
              <a:rPr lang="en-US" dirty="0" smtClean="0"/>
              <a:t>CUAP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>
                <a:latin typeface="Constantia" panose="02030602050306030303" pitchFamily="18" charset="0"/>
              </a:rPr>
              <a:t>Preventative Maintenance Plans from 27% to 80%</a:t>
            </a:r>
          </a:p>
          <a:p>
            <a:r>
              <a:rPr lang="en-US" sz="1400" dirty="0">
                <a:latin typeface="Constantia" panose="02030602050306030303" pitchFamily="18" charset="0"/>
              </a:rPr>
              <a:t>Revenue collections up from 88% to 102%</a:t>
            </a:r>
          </a:p>
          <a:p>
            <a:r>
              <a:rPr lang="en-US" sz="1400" dirty="0">
                <a:latin typeface="Constantia" panose="02030602050306030303" pitchFamily="18" charset="0"/>
              </a:rPr>
              <a:t>Best </a:t>
            </a:r>
            <a:r>
              <a:rPr lang="en-US" sz="1400" dirty="0" smtClean="0">
                <a:latin typeface="Constantia" panose="02030602050306030303" pitchFamily="18" charset="0"/>
              </a:rPr>
              <a:t>Practice </a:t>
            </a:r>
            <a:r>
              <a:rPr lang="en-US" sz="1400" dirty="0">
                <a:latin typeface="Constantia" panose="02030602050306030303" pitchFamily="18" charset="0"/>
              </a:rPr>
              <a:t>scores up from 74 to 83 </a:t>
            </a:r>
            <a:r>
              <a:rPr lang="en-US" sz="1400" dirty="0" smtClean="0">
                <a:latin typeface="Constantia" panose="02030602050306030303" pitchFamily="18" charset="0"/>
              </a:rPr>
              <a:t>(highest in the state)</a:t>
            </a:r>
          </a:p>
          <a:p>
            <a:r>
              <a:rPr lang="en-US" sz="1400" dirty="0" smtClean="0">
                <a:latin typeface="Constantia" panose="02030602050306030303" pitchFamily="18" charset="0"/>
              </a:rPr>
              <a:t>Rural operator certification pass rate up from 7-8% to ~35%</a:t>
            </a:r>
            <a:endParaRPr lang="en-US" sz="1400" dirty="0">
              <a:latin typeface="Constantia" panose="02030602050306030303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579009"/>
              </p:ext>
            </p:extLst>
          </p:nvPr>
        </p:nvGraphicFramePr>
        <p:xfrm>
          <a:off x="2218344" y="4038600"/>
          <a:ext cx="4322484" cy="25191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1720">
                  <a:extLst>
                    <a:ext uri="{9D8B030D-6E8A-4147-A177-3AD203B41FA5}">
                      <a16:colId xmlns:a16="http://schemas.microsoft.com/office/drawing/2014/main" xmlns="" val="800392544"/>
                    </a:ext>
                  </a:extLst>
                </a:gridCol>
                <a:gridCol w="982664">
                  <a:extLst>
                    <a:ext uri="{9D8B030D-6E8A-4147-A177-3AD203B41FA5}">
                      <a16:colId xmlns:a16="http://schemas.microsoft.com/office/drawing/2014/main" xmlns="" val="3896940413"/>
                    </a:ext>
                  </a:extLst>
                </a:gridCol>
                <a:gridCol w="798018">
                  <a:extLst>
                    <a:ext uri="{9D8B030D-6E8A-4147-A177-3AD203B41FA5}">
                      <a16:colId xmlns:a16="http://schemas.microsoft.com/office/drawing/2014/main" xmlns="" val="2440280590"/>
                    </a:ext>
                  </a:extLst>
                </a:gridCol>
                <a:gridCol w="765041">
                  <a:extLst>
                    <a:ext uri="{9D8B030D-6E8A-4147-A177-3AD203B41FA5}">
                      <a16:colId xmlns:a16="http://schemas.microsoft.com/office/drawing/2014/main" xmlns="" val="1705752162"/>
                    </a:ext>
                  </a:extLst>
                </a:gridCol>
                <a:gridCol w="765041">
                  <a:extLst>
                    <a:ext uri="{9D8B030D-6E8A-4147-A177-3AD203B41FA5}">
                      <a16:colId xmlns:a16="http://schemas.microsoft.com/office/drawing/2014/main" xmlns="" val="808245015"/>
                    </a:ext>
                  </a:extLst>
                </a:gridCol>
              </a:tblGrid>
              <a:tr h="3679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u="sng" strike="noStrike" dirty="0">
                          <a:effectLst/>
                        </a:rPr>
                        <a:t>Community</a:t>
                      </a:r>
                      <a:endParaRPr lang="en-US" sz="700" b="1" i="0" u="sng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2210" marR="2210" marT="2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u="sng" strike="noStrike" dirty="0">
                          <a:effectLst/>
                        </a:rPr>
                        <a:t>Pre CUAP Rate</a:t>
                      </a:r>
                      <a:endParaRPr lang="en-US" sz="700" b="1" i="0" u="sng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2210" marR="2210" marT="2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u="sng" strike="noStrike" dirty="0">
                          <a:effectLst/>
                        </a:rPr>
                        <a:t>Percent Reduced</a:t>
                      </a:r>
                      <a:endParaRPr lang="en-US" sz="700" b="1" i="0" u="sng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2210" marR="2210" marT="2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u="sng" strike="noStrike" dirty="0">
                          <a:effectLst/>
                        </a:rPr>
                        <a:t>CUAP Rate</a:t>
                      </a:r>
                      <a:endParaRPr lang="en-US" sz="700" b="1" i="0" u="sng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2210" marR="2210" marT="2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u="sng" strike="noStrike" dirty="0">
                          <a:effectLst/>
                        </a:rPr>
                        <a:t> Individual </a:t>
                      </a:r>
                      <a:r>
                        <a:rPr lang="en-US" sz="700" b="1" u="sng" strike="noStrike" dirty="0" smtClean="0">
                          <a:effectLst/>
                        </a:rPr>
                        <a:t>Household Yearly </a:t>
                      </a:r>
                      <a:r>
                        <a:rPr lang="en-US" sz="700" b="1" u="sng" strike="noStrike" dirty="0">
                          <a:effectLst/>
                        </a:rPr>
                        <a:t>Savings </a:t>
                      </a:r>
                      <a:endParaRPr lang="en-US" sz="700" b="1" i="0" u="sng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2210" marR="2210" marT="2210" marB="0" anchor="ctr"/>
                </a:tc>
                <a:extLst>
                  <a:ext uri="{0D108BD9-81ED-4DB2-BD59-A6C34878D82A}">
                    <a16:rowId xmlns:a16="http://schemas.microsoft.com/office/drawing/2014/main" xmlns="" val="3339204540"/>
                  </a:ext>
                </a:extLst>
              </a:tr>
              <a:tr h="1739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•Ambler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$210 per month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66%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$71.40 per month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$1,663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extLst>
                  <a:ext uri="{0D108BD9-81ED-4DB2-BD59-A6C34878D82A}">
                    <a16:rowId xmlns:a16="http://schemas.microsoft.com/office/drawing/2014/main" xmlns="" val="3106532704"/>
                  </a:ext>
                </a:extLst>
              </a:tr>
              <a:tr h="1739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•Buckland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$175 per month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66%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$59.50 per month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$1,386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extLst>
                  <a:ext uri="{0D108BD9-81ED-4DB2-BD59-A6C34878D82A}">
                    <a16:rowId xmlns:a16="http://schemas.microsoft.com/office/drawing/2014/main" xmlns="" val="2884752310"/>
                  </a:ext>
                </a:extLst>
              </a:tr>
              <a:tr h="1739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•Deering (Sewer Only)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$105 per month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66%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$35.70 per month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$832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extLst>
                  <a:ext uri="{0D108BD9-81ED-4DB2-BD59-A6C34878D82A}">
                    <a16:rowId xmlns:a16="http://schemas.microsoft.com/office/drawing/2014/main" xmlns="" val="2410323432"/>
                  </a:ext>
                </a:extLst>
              </a:tr>
              <a:tr h="215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•Deering (Water Only)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$.25 per gallon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66%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$.085 per gallon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$16.50 per </a:t>
                      </a:r>
                      <a:r>
                        <a:rPr lang="en-US" sz="700" u="none" strike="noStrike" dirty="0" smtClean="0">
                          <a:effectLst/>
                        </a:rPr>
                        <a:t>delivery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extLst>
                  <a:ext uri="{0D108BD9-81ED-4DB2-BD59-A6C34878D82A}">
                    <a16:rowId xmlns:a16="http://schemas.microsoft.com/office/drawing/2014/main" xmlns="" val="2946405751"/>
                  </a:ext>
                </a:extLst>
              </a:tr>
              <a:tr h="1739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•Kiana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$140 per month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66%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$47.60 per month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$1,109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extLst>
                  <a:ext uri="{0D108BD9-81ED-4DB2-BD59-A6C34878D82A}">
                    <a16:rowId xmlns:a16="http://schemas.microsoft.com/office/drawing/2014/main" xmlns="" val="3231438977"/>
                  </a:ext>
                </a:extLst>
              </a:tr>
              <a:tr h="3263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•Kivalina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$.05 per gallon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Rates were already subsidized by the </a:t>
                      </a:r>
                      <a:r>
                        <a:rPr lang="en-US" sz="700" u="none" strike="noStrike" dirty="0" smtClean="0">
                          <a:effectLst/>
                        </a:rPr>
                        <a:t>City of Kivalina</a:t>
                      </a: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$.05 per gallon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$29,120 Saved by City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extLst>
                  <a:ext uri="{0D108BD9-81ED-4DB2-BD59-A6C34878D82A}">
                    <a16:rowId xmlns:a16="http://schemas.microsoft.com/office/drawing/2014/main" xmlns="" val="4044129717"/>
                  </a:ext>
                </a:extLst>
              </a:tr>
              <a:tr h="1739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•Kobuk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$200 per month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66%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$68.00 per month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$1,584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extLst>
                  <a:ext uri="{0D108BD9-81ED-4DB2-BD59-A6C34878D82A}">
                    <a16:rowId xmlns:a16="http://schemas.microsoft.com/office/drawing/2014/main" xmlns="" val="1259110759"/>
                  </a:ext>
                </a:extLst>
              </a:tr>
              <a:tr h="2183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•Noatak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$138 per month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Have Not Joined Program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$46.92 Per Month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$1,093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extLst>
                  <a:ext uri="{0D108BD9-81ED-4DB2-BD59-A6C34878D82A}">
                    <a16:rowId xmlns:a16="http://schemas.microsoft.com/office/drawing/2014/main" xmlns="" val="2799848266"/>
                  </a:ext>
                </a:extLst>
              </a:tr>
              <a:tr h="1739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•Noorvik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$157.50 per month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66%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$53.55 per month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$1,247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extLst>
                  <a:ext uri="{0D108BD9-81ED-4DB2-BD59-A6C34878D82A}">
                    <a16:rowId xmlns:a16="http://schemas.microsoft.com/office/drawing/2014/main" xmlns="" val="2730395924"/>
                  </a:ext>
                </a:extLst>
              </a:tr>
              <a:tr h="1739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•Shungnak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$180 per month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66%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$61.20 per month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 smtClean="0">
                          <a:effectLst/>
                        </a:rPr>
                        <a:t>$1426</a:t>
                      </a:r>
                    </a:p>
                  </a:txBody>
                  <a:tcPr marL="39772" marR="2210" marT="2210" marB="0" anchor="ctr"/>
                </a:tc>
                <a:extLst>
                  <a:ext uri="{0D108BD9-81ED-4DB2-BD59-A6C34878D82A}">
                    <a16:rowId xmlns:a16="http://schemas.microsoft.com/office/drawing/2014/main" xmlns="" val="801758044"/>
                  </a:ext>
                </a:extLst>
              </a:tr>
              <a:tr h="1739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•Selawik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$250 per month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66%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$85.00 per month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 smtClean="0">
                          <a:effectLst/>
                        </a:rPr>
                        <a:t>$1980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/>
                      </a:endParaRPr>
                    </a:p>
                  </a:txBody>
                  <a:tcPr marL="39772" marR="2210" marT="2210" marB="0" anchor="ctr"/>
                </a:tc>
                <a:extLst>
                  <a:ext uri="{0D108BD9-81ED-4DB2-BD59-A6C34878D82A}">
                    <a16:rowId xmlns:a16="http://schemas.microsoft.com/office/drawing/2014/main" xmlns="" val="195936147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537499"/>
              </p:ext>
            </p:extLst>
          </p:nvPr>
        </p:nvGraphicFramePr>
        <p:xfrm>
          <a:off x="6558896" y="4038600"/>
          <a:ext cx="2489200" cy="2476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xmlns="" val="232747282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xmlns="" val="203498905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xmlns="" val="156295529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6/2018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Pre-CUAP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Sep-19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7155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Ambler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059011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Buckland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Unknown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307051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Deering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529745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Kiana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93574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Kivalina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N/A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328040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Kobuk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134%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440626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Noatak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Unknown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Unknown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344073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Noorvik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160415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Shungnak*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624163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Selawik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78322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AVERAGE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23659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210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other regions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Constantia" panose="02030602050306030303" pitchFamily="18" charset="0"/>
              </a:rPr>
              <a:t>3 out of 4 CUAP </a:t>
            </a:r>
            <a:r>
              <a:rPr lang="en-US" sz="1800" dirty="0" smtClean="0">
                <a:latin typeface="Constantia" panose="02030602050306030303" pitchFamily="18" charset="0"/>
              </a:rPr>
              <a:t>goals if no $</a:t>
            </a:r>
            <a:endParaRPr lang="en-US" sz="1800" dirty="0">
              <a:latin typeface="Constantia" panose="02030602050306030303" pitchFamily="18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1400" dirty="0">
                <a:latin typeface="Constantia" panose="02030602050306030303" pitchFamily="18" charset="0"/>
              </a:rPr>
              <a:t>Reduce the cost and number of emergencies through proper Preventative Maintenance performed by operators, improved O&amp;M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400" dirty="0">
                <a:latin typeface="Constantia" panose="02030602050306030303" pitchFamily="18" charset="0"/>
              </a:rPr>
              <a:t>Increase revenues to have $ available to pay expenses, perform O&amp;M and send operators to certification training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400" dirty="0">
                <a:latin typeface="Constantia" panose="02030602050306030303" pitchFamily="18" charset="0"/>
              </a:rPr>
              <a:t>Increase construction grant possibilities for communities through increasing Best Practice scores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0615" y="4818900"/>
            <a:ext cx="1936376" cy="1452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4572000"/>
            <a:ext cx="2653552" cy="2017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860" y="4681963"/>
            <a:ext cx="2510120" cy="1672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481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2050" name="Picture 2" descr="\\deh02\Users\mmlabelle\Photos\ARUC Advisory Committee\2016\IMG_10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20000" cy="5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26226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NTHC PPT Vision Slid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0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09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THC Logo Slide Revers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64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ARUC Background and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276" y="2438400"/>
            <a:ext cx="6577928" cy="41148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500" dirty="0" smtClean="0">
                <a:latin typeface="Constantia" panose="02030602050306030303" pitchFamily="18" charset="0"/>
              </a:rPr>
              <a:t>Piloted in Bethel as “RUC” – 6 communities</a:t>
            </a:r>
          </a:p>
          <a:p>
            <a:pPr lvl="1">
              <a:lnSpc>
                <a:spcPct val="120000"/>
              </a:lnSpc>
            </a:pPr>
            <a:r>
              <a:rPr lang="en-US" sz="3500" dirty="0" smtClean="0">
                <a:latin typeface="Constantia" panose="02030602050306030303" pitchFamily="18" charset="0"/>
              </a:rPr>
              <a:t>Economies of scale</a:t>
            </a:r>
            <a:br>
              <a:rPr lang="en-US" sz="3500" dirty="0" smtClean="0">
                <a:latin typeface="Constantia" panose="02030602050306030303" pitchFamily="18" charset="0"/>
              </a:rPr>
            </a:br>
            <a:endParaRPr lang="en-US" sz="3500" dirty="0" smtClean="0">
              <a:latin typeface="Constantia" panose="02030602050306030303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500" dirty="0" smtClean="0">
                <a:latin typeface="Constantia" panose="02030602050306030303" pitchFamily="18" charset="0"/>
              </a:rPr>
              <a:t>Partnership – 26 vs. 1</a:t>
            </a:r>
            <a:br>
              <a:rPr lang="en-US" sz="3500" dirty="0" smtClean="0">
                <a:latin typeface="Constantia" panose="02030602050306030303" pitchFamily="18" charset="0"/>
              </a:rPr>
            </a:br>
            <a:endParaRPr lang="en-US" sz="3500" dirty="0" smtClean="0">
              <a:latin typeface="Constantia" panose="02030602050306030303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500" dirty="0" smtClean="0">
                <a:latin typeface="Constantia" panose="02030602050306030303" pitchFamily="18" charset="0"/>
              </a:rPr>
              <a:t>Management, operations &amp; maintenance of </a:t>
            </a:r>
            <a:br>
              <a:rPr lang="en-US" sz="3500" dirty="0" smtClean="0">
                <a:latin typeface="Constantia" panose="02030602050306030303" pitchFamily="18" charset="0"/>
              </a:rPr>
            </a:br>
            <a:r>
              <a:rPr lang="en-US" sz="3500" dirty="0" smtClean="0">
                <a:latin typeface="Constantia" panose="02030602050306030303" pitchFamily="18" charset="0"/>
              </a:rPr>
              <a:t>water and wastewater systems – </a:t>
            </a:r>
            <a:br>
              <a:rPr lang="en-US" sz="3500" dirty="0" smtClean="0">
                <a:latin typeface="Constantia" panose="02030602050306030303" pitchFamily="18" charset="0"/>
              </a:rPr>
            </a:br>
            <a:r>
              <a:rPr lang="en-US" sz="3500" dirty="0" smtClean="0">
                <a:latin typeface="Constantia" panose="02030602050306030303" pitchFamily="18" charset="0"/>
              </a:rPr>
              <a:t>sustainability </a:t>
            </a:r>
            <a:br>
              <a:rPr lang="en-US" sz="3500" dirty="0" smtClean="0">
                <a:latin typeface="Constantia" panose="02030602050306030303" pitchFamily="18" charset="0"/>
              </a:rPr>
            </a:br>
            <a:endParaRPr lang="en-US" sz="3500" dirty="0" smtClean="0">
              <a:latin typeface="Constantia" panose="02030602050306030303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500" dirty="0" smtClean="0">
                <a:latin typeface="Constantia" panose="02030602050306030303" pitchFamily="18" charset="0"/>
              </a:rPr>
              <a:t>Billing and collections of utility service &amp; </a:t>
            </a:r>
            <a:br>
              <a:rPr lang="en-US" sz="3500" dirty="0" smtClean="0">
                <a:latin typeface="Constantia" panose="02030602050306030303" pitchFamily="18" charset="0"/>
              </a:rPr>
            </a:br>
            <a:r>
              <a:rPr lang="en-US" sz="3500" dirty="0" smtClean="0">
                <a:latin typeface="Constantia" panose="02030602050306030303" pitchFamily="18" charset="0"/>
              </a:rPr>
              <a:t>management of monies</a:t>
            </a:r>
            <a:endParaRPr lang="en-US" sz="2800" dirty="0" smtClean="0">
              <a:latin typeface="Constantia" panose="02030602050306030303" pitchFamily="18" charset="0"/>
            </a:endParaRPr>
          </a:p>
          <a:p>
            <a:pPr>
              <a:lnSpc>
                <a:spcPct val="120000"/>
              </a:lnSpc>
            </a:pPr>
            <a:endParaRPr lang="en-US" sz="3500" dirty="0" smtClean="0">
              <a:latin typeface="Constantia" panose="02030602050306030303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500" dirty="0">
                <a:latin typeface="Constantia" panose="02030602050306030303" pitchFamily="18" charset="0"/>
              </a:rPr>
              <a:t>Network and advocate with project </a:t>
            </a:r>
            <a:r>
              <a:rPr lang="en-US" sz="3500" dirty="0" smtClean="0">
                <a:latin typeface="Constantia" panose="02030602050306030303" pitchFamily="18" charset="0"/>
              </a:rPr>
              <a:t>managers </a:t>
            </a:r>
            <a:r>
              <a:rPr lang="en-US" sz="3500" dirty="0">
                <a:latin typeface="Constantia" panose="02030602050306030303" pitchFamily="18" charset="0"/>
              </a:rPr>
              <a:t>and funding agencies for </a:t>
            </a:r>
            <a:r>
              <a:rPr lang="en-US" sz="3500" dirty="0" smtClean="0">
                <a:latin typeface="Constantia" panose="02030602050306030303" pitchFamily="18" charset="0"/>
              </a:rPr>
              <a:t>community projects</a:t>
            </a:r>
            <a:r>
              <a:rPr lang="en-US" sz="2600" dirty="0" smtClean="0">
                <a:latin typeface="Constantia" panose="02030602050306030303" pitchFamily="18" charset="0"/>
              </a:rPr>
              <a:t/>
            </a:r>
            <a:br>
              <a:rPr lang="en-US" sz="2600" dirty="0" smtClean="0">
                <a:latin typeface="Constantia" panose="02030602050306030303" pitchFamily="18" charset="0"/>
              </a:rPr>
            </a:br>
            <a:endParaRPr lang="en-US" sz="2600" dirty="0" smtClean="0">
              <a:latin typeface="Constantia" panose="02030602050306030303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2777368" cy="2505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69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latin typeface="Constantia" panose="02030602050306030303" pitchFamily="18" charset="0"/>
              </a:rPr>
              <a:t>Extend system’s useful life</a:t>
            </a:r>
            <a:br>
              <a:rPr lang="en-US" dirty="0" smtClean="0">
                <a:latin typeface="Constantia" panose="02030602050306030303" pitchFamily="18" charset="0"/>
              </a:rPr>
            </a:br>
            <a:endParaRPr lang="en-US" dirty="0" smtClean="0">
              <a:latin typeface="Constantia" panose="02030602050306030303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latin typeface="Constantia" panose="02030602050306030303" pitchFamily="18" charset="0"/>
              </a:rPr>
              <a:t>Build capacity within rural</a:t>
            </a:r>
            <a:br>
              <a:rPr lang="en-US" dirty="0" smtClean="0">
                <a:latin typeface="Constantia" panose="02030602050306030303" pitchFamily="18" charset="0"/>
              </a:rPr>
            </a:br>
            <a:r>
              <a:rPr lang="en-US" dirty="0" smtClean="0">
                <a:latin typeface="Constantia" panose="02030602050306030303" pitchFamily="18" charset="0"/>
              </a:rPr>
              <a:t>communities</a:t>
            </a:r>
            <a:br>
              <a:rPr lang="en-US" dirty="0" smtClean="0">
                <a:latin typeface="Constantia" panose="02030602050306030303" pitchFamily="18" charset="0"/>
              </a:rPr>
            </a:br>
            <a:endParaRPr lang="en-US" dirty="0" smtClean="0">
              <a:latin typeface="Constantia" panose="02030602050306030303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latin typeface="Constantia" panose="02030602050306030303" pitchFamily="18" charset="0"/>
              </a:rPr>
              <a:t>Protect the health of those we </a:t>
            </a:r>
            <a:br>
              <a:rPr lang="en-US" dirty="0" smtClean="0">
                <a:latin typeface="Constantia" panose="02030602050306030303" pitchFamily="18" charset="0"/>
              </a:rPr>
            </a:br>
            <a:r>
              <a:rPr lang="en-US" dirty="0" smtClean="0">
                <a:latin typeface="Constantia" panose="02030602050306030303" pitchFamily="18" charset="0"/>
              </a:rPr>
              <a:t>serve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6905" y="2438400"/>
            <a:ext cx="2480726" cy="3051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18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Building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617" y="1354988"/>
            <a:ext cx="7620000" cy="4800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defRPr/>
            </a:pPr>
            <a:endParaRPr lang="en-US" sz="2000" dirty="0" smtClean="0">
              <a:latin typeface="Constantia" panose="02030602050306030303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dirty="0">
              <a:latin typeface="Constantia" panose="02030602050306030303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Constantia" panose="02030602050306030303" pitchFamily="18" charset="0"/>
              </a:rPr>
              <a:t>Operator training and certification</a:t>
            </a:r>
          </a:p>
          <a:p>
            <a:pPr lvl="2">
              <a:defRPr/>
            </a:pPr>
            <a:r>
              <a:rPr lang="en-US" dirty="0" smtClean="0">
                <a:latin typeface="Constantia" panose="02030602050306030303" pitchFamily="18" charset="0"/>
              </a:rPr>
              <a:t>Operator exchange program</a:t>
            </a:r>
          </a:p>
          <a:p>
            <a:pPr lvl="1">
              <a:defRPr/>
            </a:pPr>
            <a:r>
              <a:rPr lang="en-US" dirty="0" smtClean="0">
                <a:latin typeface="Constantia" panose="02030602050306030303" pitchFamily="18" charset="0"/>
              </a:rPr>
              <a:t>Financial decisions by local </a:t>
            </a:r>
            <a:br>
              <a:rPr lang="en-US" dirty="0" smtClean="0">
                <a:latin typeface="Constantia" panose="02030602050306030303" pitchFamily="18" charset="0"/>
              </a:rPr>
            </a:br>
            <a:r>
              <a:rPr lang="en-US" dirty="0" smtClean="0">
                <a:latin typeface="Constantia" panose="02030602050306030303" pitchFamily="18" charset="0"/>
              </a:rPr>
              <a:t>leadership</a:t>
            </a:r>
          </a:p>
          <a:p>
            <a:pPr lvl="2">
              <a:defRPr/>
            </a:pPr>
            <a:r>
              <a:rPr lang="en-US" dirty="0" smtClean="0">
                <a:latin typeface="Constantia" panose="02030602050306030303" pitchFamily="18" charset="0"/>
              </a:rPr>
              <a:t>Large purchases, community </a:t>
            </a:r>
            <a:br>
              <a:rPr lang="en-US" dirty="0" smtClean="0">
                <a:latin typeface="Constantia" panose="02030602050306030303" pitchFamily="18" charset="0"/>
              </a:rPr>
            </a:br>
            <a:r>
              <a:rPr lang="en-US" dirty="0" smtClean="0">
                <a:latin typeface="Constantia" panose="02030602050306030303" pitchFamily="18" charset="0"/>
              </a:rPr>
              <a:t>funded projects, unique </a:t>
            </a:r>
            <a:br>
              <a:rPr lang="en-US" dirty="0" smtClean="0">
                <a:latin typeface="Constantia" panose="02030602050306030303" pitchFamily="18" charset="0"/>
              </a:rPr>
            </a:br>
            <a:r>
              <a:rPr lang="en-US" dirty="0" smtClean="0">
                <a:latin typeface="Constantia" panose="02030602050306030303" pitchFamily="18" charset="0"/>
              </a:rPr>
              <a:t>collection efforts</a:t>
            </a:r>
          </a:p>
          <a:p>
            <a:pPr lvl="1">
              <a:defRPr/>
            </a:pPr>
            <a:r>
              <a:rPr lang="en-US" dirty="0" smtClean="0">
                <a:latin typeface="Constantia" panose="02030602050306030303" pitchFamily="18" charset="0"/>
              </a:rPr>
              <a:t>Advisory committee member </a:t>
            </a:r>
            <a:br>
              <a:rPr lang="en-US" dirty="0" smtClean="0">
                <a:latin typeface="Constantia" panose="02030602050306030303" pitchFamily="18" charset="0"/>
              </a:rPr>
            </a:br>
            <a:r>
              <a:rPr lang="en-US" dirty="0" smtClean="0">
                <a:latin typeface="Constantia" panose="02030602050306030303" pitchFamily="18" charset="0"/>
              </a:rPr>
              <a:t>from each community</a:t>
            </a:r>
          </a:p>
          <a:p>
            <a:pPr lvl="2">
              <a:defRPr/>
            </a:pPr>
            <a:r>
              <a:rPr lang="en-US" dirty="0" smtClean="0">
                <a:latin typeface="Constantia" panose="02030602050306030303" pitchFamily="18" charset="0"/>
              </a:rPr>
              <a:t>ARUC program direction and </a:t>
            </a:r>
            <a:br>
              <a:rPr lang="en-US" dirty="0" smtClean="0">
                <a:latin typeface="Constantia" panose="02030602050306030303" pitchFamily="18" charset="0"/>
              </a:rPr>
            </a:br>
            <a:r>
              <a:rPr lang="en-US" dirty="0" smtClean="0">
                <a:latin typeface="Constantia" panose="02030602050306030303" pitchFamily="18" charset="0"/>
              </a:rPr>
              <a:t>rates</a:t>
            </a:r>
          </a:p>
          <a:p>
            <a:pPr lvl="1">
              <a:defRPr/>
            </a:pPr>
            <a:r>
              <a:rPr lang="en-US" dirty="0" smtClean="0">
                <a:latin typeface="Constantia" panose="02030602050306030303" pitchFamily="18" charset="0"/>
              </a:rPr>
              <a:t>Each community continues to </a:t>
            </a:r>
            <a:br>
              <a:rPr lang="en-US" dirty="0" smtClean="0">
                <a:latin typeface="Constantia" panose="02030602050306030303" pitchFamily="18" charset="0"/>
              </a:rPr>
            </a:br>
            <a:r>
              <a:rPr lang="en-US" dirty="0" smtClean="0">
                <a:latin typeface="Constantia" panose="02030602050306030303" pitchFamily="18" charset="0"/>
              </a:rPr>
              <a:t>own their system infrastructure </a:t>
            </a:r>
            <a:br>
              <a:rPr lang="en-US" dirty="0" smtClean="0">
                <a:latin typeface="Constantia" panose="02030602050306030303" pitchFamily="18" charset="0"/>
              </a:rPr>
            </a:br>
            <a:r>
              <a:rPr lang="en-US" dirty="0" smtClean="0">
                <a:latin typeface="Constantia" panose="02030602050306030303" pitchFamily="18" charset="0"/>
              </a:rPr>
              <a:t>and employ operators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844" y="2590800"/>
            <a:ext cx="3895360" cy="2921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565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ARUC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>
                <a:latin typeface="Constantia" panose="02030602050306030303" pitchFamily="18" charset="0"/>
              </a:rPr>
              <a:t>17 ARUC staff </a:t>
            </a:r>
            <a:endParaRPr lang="en-US" sz="2000" dirty="0">
              <a:latin typeface="Constantia" panose="02030602050306030303" pitchFamily="18" charset="0"/>
            </a:endParaRPr>
          </a:p>
          <a:p>
            <a:pPr lvl="1">
              <a:defRPr/>
            </a:pPr>
            <a:r>
              <a:rPr lang="en-US" dirty="0">
                <a:latin typeface="Constantia" panose="02030602050306030303" pitchFamily="18" charset="0"/>
              </a:rPr>
              <a:t>Free to communities – funded by grants, </a:t>
            </a:r>
            <a:r>
              <a:rPr lang="en-US" dirty="0" smtClean="0">
                <a:latin typeface="Constantia" panose="02030602050306030303" pitchFamily="18" charset="0"/>
              </a:rPr>
              <a:t/>
            </a:r>
            <a:br>
              <a:rPr lang="en-US" dirty="0" smtClean="0">
                <a:latin typeface="Constantia" panose="02030602050306030303" pitchFamily="18" charset="0"/>
              </a:rPr>
            </a:br>
            <a:r>
              <a:rPr lang="en-US" dirty="0" smtClean="0">
                <a:latin typeface="Constantia" panose="02030602050306030303" pitchFamily="18" charset="0"/>
              </a:rPr>
              <a:t>projects</a:t>
            </a:r>
            <a:r>
              <a:rPr lang="en-US" dirty="0">
                <a:latin typeface="Constantia" panose="02030602050306030303" pitchFamily="18" charset="0"/>
              </a:rPr>
              <a:t>, ANTHC $</a:t>
            </a:r>
          </a:p>
          <a:p>
            <a:r>
              <a:rPr lang="en-US" sz="2000" dirty="0" smtClean="0">
                <a:latin typeface="Constantia" panose="02030602050306030303" pitchFamily="18" charset="0"/>
              </a:rPr>
              <a:t>Regional </a:t>
            </a:r>
            <a:r>
              <a:rPr lang="en-US" sz="2000" dirty="0">
                <a:latin typeface="Constantia" panose="02030602050306030303" pitchFamily="18" charset="0"/>
              </a:rPr>
              <a:t>managers</a:t>
            </a:r>
          </a:p>
          <a:p>
            <a:pPr lvl="1"/>
            <a:r>
              <a:rPr lang="en-US" dirty="0" smtClean="0">
                <a:latin typeface="Constantia" panose="02030602050306030303" pitchFamily="18" charset="0"/>
              </a:rPr>
              <a:t>Bethel </a:t>
            </a:r>
          </a:p>
          <a:p>
            <a:pPr lvl="1"/>
            <a:r>
              <a:rPr lang="en-US" dirty="0" smtClean="0">
                <a:latin typeface="Constantia" panose="02030602050306030303" pitchFamily="18" charset="0"/>
              </a:rPr>
              <a:t>Kotzebue</a:t>
            </a:r>
          </a:p>
          <a:p>
            <a:pPr lvl="1"/>
            <a:r>
              <a:rPr lang="en-US" dirty="0" smtClean="0">
                <a:latin typeface="Constantia" panose="02030602050306030303" pitchFamily="18" charset="0"/>
              </a:rPr>
              <a:t>Anchorage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862" y="2275498"/>
            <a:ext cx="1672342" cy="199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3274058"/>
            <a:ext cx="1649916" cy="231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634" y="4430102"/>
            <a:ext cx="1619530" cy="231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5607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Communities in the ARUC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257800"/>
          </a:xfrm>
        </p:spPr>
        <p:txBody>
          <a:bodyPr>
            <a:normAutofit fontScale="40000" lnSpcReduction="20000"/>
          </a:bodyPr>
          <a:lstStyle/>
          <a:p>
            <a:pPr marL="114300" indent="0">
              <a:lnSpc>
                <a:spcPct val="120000"/>
              </a:lnSpc>
              <a:buNone/>
            </a:pPr>
            <a:r>
              <a:rPr lang="en-US" sz="3000" b="1" dirty="0" smtClean="0">
                <a:latin typeface="Constantia" panose="02030602050306030303" pitchFamily="18" charset="0"/>
              </a:rPr>
              <a:t>Ambler</a:t>
            </a:r>
            <a:br>
              <a:rPr lang="en-US" sz="3000" b="1" dirty="0" smtClean="0">
                <a:latin typeface="Constantia" panose="02030602050306030303" pitchFamily="18" charset="0"/>
              </a:rPr>
            </a:br>
            <a:r>
              <a:rPr lang="en-US" sz="3000" b="1" dirty="0" smtClean="0">
                <a:latin typeface="Constantia" panose="02030602050306030303" pitchFamily="18" charset="0"/>
              </a:rPr>
              <a:t>Chevak</a:t>
            </a:r>
            <a:br>
              <a:rPr lang="en-US" sz="3000" b="1" dirty="0" smtClean="0">
                <a:latin typeface="Constantia" panose="02030602050306030303" pitchFamily="18" charset="0"/>
              </a:rPr>
            </a:br>
            <a:r>
              <a:rPr lang="en-US" sz="3000" b="1" dirty="0" smtClean="0">
                <a:latin typeface="Constantia" panose="02030602050306030303" pitchFamily="18" charset="0"/>
              </a:rPr>
              <a:t>Chignik Lake</a:t>
            </a:r>
            <a:br>
              <a:rPr lang="en-US" sz="3000" b="1" dirty="0" smtClean="0">
                <a:latin typeface="Constantia" panose="02030602050306030303" pitchFamily="18" charset="0"/>
              </a:rPr>
            </a:br>
            <a:r>
              <a:rPr lang="en-US" sz="3000" b="1" dirty="0" smtClean="0">
                <a:latin typeface="Constantia" panose="02030602050306030303" pitchFamily="18" charset="0"/>
              </a:rPr>
              <a:t>Deering</a:t>
            </a:r>
            <a:br>
              <a:rPr lang="en-US" sz="3000" b="1" dirty="0" smtClean="0">
                <a:latin typeface="Constantia" panose="02030602050306030303" pitchFamily="18" charset="0"/>
              </a:rPr>
            </a:br>
            <a:r>
              <a:rPr lang="en-US" sz="3000" b="1" dirty="0" smtClean="0">
                <a:latin typeface="Constantia" panose="02030602050306030303" pitchFamily="18" charset="0"/>
              </a:rPr>
              <a:t>Golovin</a:t>
            </a:r>
            <a:br>
              <a:rPr lang="en-US" sz="3000" b="1" dirty="0" smtClean="0">
                <a:latin typeface="Constantia" panose="02030602050306030303" pitchFamily="18" charset="0"/>
              </a:rPr>
            </a:br>
            <a:r>
              <a:rPr lang="en-US" sz="3000" b="1" dirty="0" smtClean="0">
                <a:latin typeface="Constantia" panose="02030602050306030303" pitchFamily="18" charset="0"/>
              </a:rPr>
              <a:t>Goodnews Bay</a:t>
            </a:r>
            <a:br>
              <a:rPr lang="en-US" sz="3000" b="1" dirty="0" smtClean="0">
                <a:latin typeface="Constantia" panose="02030602050306030303" pitchFamily="18" charset="0"/>
              </a:rPr>
            </a:br>
            <a:r>
              <a:rPr lang="en-US" sz="3000" b="1" dirty="0" smtClean="0">
                <a:latin typeface="Constantia" panose="02030602050306030303" pitchFamily="18" charset="0"/>
              </a:rPr>
              <a:t>Holy Cross</a:t>
            </a:r>
            <a:br>
              <a:rPr lang="en-US" sz="3000" b="1" dirty="0" smtClean="0">
                <a:latin typeface="Constantia" panose="02030602050306030303" pitchFamily="18" charset="0"/>
              </a:rPr>
            </a:br>
            <a:r>
              <a:rPr lang="en-US" sz="3000" b="1" dirty="0" smtClean="0">
                <a:latin typeface="Constantia" panose="02030602050306030303" pitchFamily="18" charset="0"/>
              </a:rPr>
              <a:t>Kiana</a:t>
            </a:r>
            <a:br>
              <a:rPr lang="en-US" sz="3000" b="1" dirty="0" smtClean="0">
                <a:latin typeface="Constantia" panose="02030602050306030303" pitchFamily="18" charset="0"/>
              </a:rPr>
            </a:br>
            <a:r>
              <a:rPr lang="en-US" sz="3000" b="1" dirty="0" smtClean="0">
                <a:latin typeface="Constantia" panose="02030602050306030303" pitchFamily="18" charset="0"/>
              </a:rPr>
              <a:t>Kobuk</a:t>
            </a:r>
            <a:br>
              <a:rPr lang="en-US" sz="3000" b="1" dirty="0" smtClean="0">
                <a:latin typeface="Constantia" panose="02030602050306030303" pitchFamily="18" charset="0"/>
              </a:rPr>
            </a:br>
            <a:r>
              <a:rPr lang="en-US" sz="3000" b="1" dirty="0" smtClean="0">
                <a:latin typeface="Constantia" panose="02030602050306030303" pitchFamily="18" charset="0"/>
              </a:rPr>
              <a:t>Kotlik</a:t>
            </a:r>
            <a:br>
              <a:rPr lang="en-US" sz="3000" b="1" dirty="0" smtClean="0">
                <a:latin typeface="Constantia" panose="02030602050306030303" pitchFamily="18" charset="0"/>
              </a:rPr>
            </a:br>
            <a:r>
              <a:rPr lang="en-US" sz="3000" b="1" dirty="0" smtClean="0">
                <a:latin typeface="Constantia" panose="02030602050306030303" pitchFamily="18" charset="0"/>
              </a:rPr>
              <a:t>Lower Kalskag</a:t>
            </a:r>
            <a:br>
              <a:rPr lang="en-US" sz="3000" b="1" dirty="0" smtClean="0">
                <a:latin typeface="Constantia" panose="02030602050306030303" pitchFamily="18" charset="0"/>
              </a:rPr>
            </a:br>
            <a:r>
              <a:rPr lang="en-US" sz="3000" b="1" dirty="0" err="1" smtClean="0">
                <a:latin typeface="Constantia" panose="02030602050306030303" pitchFamily="18" charset="0"/>
              </a:rPr>
              <a:t>Newhalen</a:t>
            </a:r>
            <a:r>
              <a:rPr lang="en-US" sz="3000" b="1" dirty="0" smtClean="0">
                <a:latin typeface="Constantia" panose="02030602050306030303" pitchFamily="18" charset="0"/>
              </a:rPr>
              <a:t/>
            </a:r>
            <a:br>
              <a:rPr lang="en-US" sz="3000" b="1" dirty="0" smtClean="0">
                <a:latin typeface="Constantia" panose="02030602050306030303" pitchFamily="18" charset="0"/>
              </a:rPr>
            </a:br>
            <a:r>
              <a:rPr lang="en-US" sz="3000" b="1" dirty="0" smtClean="0">
                <a:latin typeface="Constantia" panose="02030602050306030303" pitchFamily="18" charset="0"/>
              </a:rPr>
              <a:t>New Stuyahok</a:t>
            </a:r>
            <a:br>
              <a:rPr lang="en-US" sz="3000" b="1" dirty="0" smtClean="0">
                <a:latin typeface="Constantia" panose="02030602050306030303" pitchFamily="18" charset="0"/>
              </a:rPr>
            </a:br>
            <a:r>
              <a:rPr lang="en-US" sz="3000" b="1" dirty="0" smtClean="0">
                <a:latin typeface="Constantia" panose="02030602050306030303" pitchFamily="18" charset="0"/>
              </a:rPr>
              <a:t>Noorvik</a:t>
            </a:r>
            <a:br>
              <a:rPr lang="en-US" sz="3000" b="1" dirty="0" smtClean="0">
                <a:latin typeface="Constantia" panose="02030602050306030303" pitchFamily="18" charset="0"/>
              </a:rPr>
            </a:br>
            <a:r>
              <a:rPr lang="en-US" sz="3000" b="1" dirty="0" smtClean="0">
                <a:latin typeface="Constantia" panose="02030602050306030303" pitchFamily="18" charset="0"/>
              </a:rPr>
              <a:t>Pitka's Point</a:t>
            </a:r>
            <a:br>
              <a:rPr lang="en-US" sz="3000" b="1" dirty="0" smtClean="0">
                <a:latin typeface="Constantia" panose="02030602050306030303" pitchFamily="18" charset="0"/>
              </a:rPr>
            </a:br>
            <a:r>
              <a:rPr lang="en-US" sz="3000" b="1" dirty="0" smtClean="0">
                <a:latin typeface="Constantia" panose="02030602050306030303" pitchFamily="18" charset="0"/>
              </a:rPr>
              <a:t>Quinhagak</a:t>
            </a:r>
            <a:br>
              <a:rPr lang="en-US" sz="3000" b="1" dirty="0" smtClean="0">
                <a:latin typeface="Constantia" panose="02030602050306030303" pitchFamily="18" charset="0"/>
              </a:rPr>
            </a:br>
            <a:r>
              <a:rPr lang="en-US" sz="3000" b="1" dirty="0" smtClean="0">
                <a:latin typeface="Constantia" panose="02030602050306030303" pitchFamily="18" charset="0"/>
              </a:rPr>
              <a:t>Russian Mission</a:t>
            </a:r>
            <a:br>
              <a:rPr lang="en-US" sz="3000" b="1" dirty="0" smtClean="0">
                <a:latin typeface="Constantia" panose="02030602050306030303" pitchFamily="18" charset="0"/>
              </a:rPr>
            </a:br>
            <a:r>
              <a:rPr lang="en-US" sz="3000" b="1" dirty="0" smtClean="0">
                <a:latin typeface="Constantia" panose="02030602050306030303" pitchFamily="18" charset="0"/>
              </a:rPr>
              <a:t>Savoonga</a:t>
            </a:r>
            <a:br>
              <a:rPr lang="en-US" sz="3000" b="1" dirty="0" smtClean="0">
                <a:latin typeface="Constantia" panose="02030602050306030303" pitchFamily="18" charset="0"/>
              </a:rPr>
            </a:br>
            <a:r>
              <a:rPr lang="en-US" sz="3000" b="1" dirty="0" smtClean="0">
                <a:latin typeface="Constantia" panose="02030602050306030303" pitchFamily="18" charset="0"/>
              </a:rPr>
              <a:t>Scammon Bay</a:t>
            </a:r>
            <a:br>
              <a:rPr lang="en-US" sz="3000" b="1" dirty="0" smtClean="0">
                <a:latin typeface="Constantia" panose="02030602050306030303" pitchFamily="18" charset="0"/>
              </a:rPr>
            </a:br>
            <a:r>
              <a:rPr lang="en-US" sz="3000" b="1" dirty="0" smtClean="0">
                <a:latin typeface="Constantia" panose="02030602050306030303" pitchFamily="18" charset="0"/>
              </a:rPr>
              <a:t>Shungnak</a:t>
            </a:r>
            <a:br>
              <a:rPr lang="en-US" sz="3000" b="1" dirty="0" smtClean="0">
                <a:latin typeface="Constantia" panose="02030602050306030303" pitchFamily="18" charset="0"/>
              </a:rPr>
            </a:br>
            <a:r>
              <a:rPr lang="en-US" sz="3000" b="1" dirty="0" smtClean="0">
                <a:latin typeface="Constantia" panose="02030602050306030303" pitchFamily="18" charset="0"/>
              </a:rPr>
              <a:t>Sleetmute</a:t>
            </a:r>
            <a:br>
              <a:rPr lang="en-US" sz="3000" b="1" dirty="0" smtClean="0">
                <a:latin typeface="Constantia" panose="02030602050306030303" pitchFamily="18" charset="0"/>
              </a:rPr>
            </a:br>
            <a:r>
              <a:rPr lang="en-US" sz="3000" b="1" dirty="0" smtClean="0">
                <a:latin typeface="Constantia" panose="02030602050306030303" pitchFamily="18" charset="0"/>
              </a:rPr>
              <a:t>South </a:t>
            </a:r>
            <a:r>
              <a:rPr lang="en-US" sz="3000" b="1" dirty="0" err="1" smtClean="0">
                <a:latin typeface="Constantia" panose="02030602050306030303" pitchFamily="18" charset="0"/>
              </a:rPr>
              <a:t>Naknek</a:t>
            </a:r>
            <a:r>
              <a:rPr lang="en-US" sz="3000" b="1" dirty="0" smtClean="0">
                <a:latin typeface="Constantia" panose="02030602050306030303" pitchFamily="18" charset="0"/>
              </a:rPr>
              <a:t/>
            </a:r>
            <a:br>
              <a:rPr lang="en-US" sz="3000" b="1" dirty="0" smtClean="0">
                <a:latin typeface="Constantia" panose="02030602050306030303" pitchFamily="18" charset="0"/>
              </a:rPr>
            </a:br>
            <a:r>
              <a:rPr lang="en-US" sz="3000" b="1" dirty="0" smtClean="0">
                <a:latin typeface="Constantia" panose="02030602050306030303" pitchFamily="18" charset="0"/>
              </a:rPr>
              <a:t>St</a:t>
            </a:r>
            <a:r>
              <a:rPr lang="en-US" sz="3000" b="1" dirty="0">
                <a:latin typeface="Constantia" panose="02030602050306030303" pitchFamily="18" charset="0"/>
              </a:rPr>
              <a:t>. </a:t>
            </a:r>
            <a:r>
              <a:rPr lang="en-US" sz="3000" b="1" dirty="0" smtClean="0">
                <a:latin typeface="Constantia" panose="02030602050306030303" pitchFamily="18" charset="0"/>
              </a:rPr>
              <a:t>Michael</a:t>
            </a:r>
            <a:br>
              <a:rPr lang="en-US" sz="3000" b="1" dirty="0" smtClean="0">
                <a:latin typeface="Constantia" panose="02030602050306030303" pitchFamily="18" charset="0"/>
              </a:rPr>
            </a:br>
            <a:r>
              <a:rPr lang="en-US" sz="3000" b="1" dirty="0" smtClean="0">
                <a:latin typeface="Constantia" panose="02030602050306030303" pitchFamily="18" charset="0"/>
              </a:rPr>
              <a:t>Toksook Bay</a:t>
            </a:r>
            <a:br>
              <a:rPr lang="en-US" sz="3000" b="1" dirty="0" smtClean="0">
                <a:latin typeface="Constantia" panose="02030602050306030303" pitchFamily="18" charset="0"/>
              </a:rPr>
            </a:br>
            <a:r>
              <a:rPr lang="en-US" sz="3000" b="1" dirty="0" err="1" smtClean="0">
                <a:latin typeface="Constantia" panose="02030602050306030303" pitchFamily="18" charset="0"/>
              </a:rPr>
              <a:t>Tyonek</a:t>
            </a:r>
            <a:r>
              <a:rPr lang="en-US" sz="3000" b="1" dirty="0" smtClean="0">
                <a:latin typeface="Constantia" panose="02030602050306030303" pitchFamily="18" charset="0"/>
              </a:rPr>
              <a:t/>
            </a:r>
            <a:br>
              <a:rPr lang="en-US" sz="3000" b="1" dirty="0" smtClean="0">
                <a:latin typeface="Constantia" panose="02030602050306030303" pitchFamily="18" charset="0"/>
              </a:rPr>
            </a:br>
            <a:r>
              <a:rPr lang="en-US" sz="3000" b="1" dirty="0" smtClean="0">
                <a:latin typeface="Constantia" panose="02030602050306030303" pitchFamily="18" charset="0"/>
              </a:rPr>
              <a:t>Upper </a:t>
            </a:r>
            <a:r>
              <a:rPr lang="en-US" sz="3000" b="1" dirty="0">
                <a:latin typeface="Constantia" panose="02030602050306030303" pitchFamily="18" charset="0"/>
              </a:rPr>
              <a:t>Kalskag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4432" y="1447800"/>
            <a:ext cx="5787568" cy="4877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821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ARUC Water/Wastewater Rates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017" y="2209800"/>
            <a:ext cx="5029200" cy="44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1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Reserves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3506510" cy="3990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035" y="1676400"/>
            <a:ext cx="451540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25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ARUC’s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800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2400" dirty="0" smtClean="0">
              <a:latin typeface="Constantia" panose="02030602050306030303" pitchFamily="18" charset="0"/>
            </a:endParaRPr>
          </a:p>
          <a:p>
            <a:pPr>
              <a:defRPr/>
            </a:pPr>
            <a:endParaRPr lang="en-US" sz="2400" dirty="0">
              <a:latin typeface="Constantia" panose="02030602050306030303" pitchFamily="18" charset="0"/>
            </a:endParaRPr>
          </a:p>
          <a:p>
            <a:pPr>
              <a:defRPr/>
            </a:pPr>
            <a:r>
              <a:rPr lang="en-US" sz="2400" dirty="0" smtClean="0">
                <a:latin typeface="Constantia" panose="02030602050306030303" pitchFamily="18" charset="0"/>
              </a:rPr>
              <a:t>Empower communities in rural Alaska to sustainably provide safe water and sanitation services</a:t>
            </a:r>
            <a:br>
              <a:rPr lang="en-US" sz="2400" dirty="0" smtClean="0">
                <a:latin typeface="Constantia" panose="02030602050306030303" pitchFamily="18" charset="0"/>
              </a:rPr>
            </a:br>
            <a:endParaRPr lang="en-US" sz="2400" dirty="0">
              <a:latin typeface="Constantia" panose="02030602050306030303" pitchFamily="18" charset="0"/>
            </a:endParaRPr>
          </a:p>
          <a:p>
            <a:pPr>
              <a:defRPr/>
            </a:pPr>
            <a:r>
              <a:rPr lang="en-US" sz="2400" dirty="0">
                <a:latin typeface="Constantia" panose="02030602050306030303" pitchFamily="18" charset="0"/>
              </a:rPr>
              <a:t>Ensure </a:t>
            </a:r>
            <a:r>
              <a:rPr lang="en-US" sz="2400" dirty="0" smtClean="0">
                <a:latin typeface="Constantia" panose="02030602050306030303" pitchFamily="18" charset="0"/>
              </a:rPr>
              <a:t>our communities never </a:t>
            </a:r>
            <a:r>
              <a:rPr lang="en-US" sz="2400" dirty="0">
                <a:latin typeface="Constantia" panose="02030602050306030303" pitchFamily="18" charset="0"/>
              </a:rPr>
              <a:t>go back to </a:t>
            </a:r>
            <a:br>
              <a:rPr lang="en-US" sz="2400" dirty="0">
                <a:latin typeface="Constantia" panose="02030602050306030303" pitchFamily="18" charset="0"/>
              </a:rPr>
            </a:br>
            <a:r>
              <a:rPr lang="en-US" sz="2400" dirty="0" smtClean="0">
                <a:latin typeface="Constantia" panose="02030602050306030303" pitchFamily="18" charset="0"/>
              </a:rPr>
              <a:t>honey buckets</a:t>
            </a:r>
            <a:br>
              <a:rPr lang="en-US" sz="2400" dirty="0" smtClean="0">
                <a:latin typeface="Constantia" panose="02030602050306030303" pitchFamily="18" charset="0"/>
              </a:rPr>
            </a:br>
            <a:endParaRPr lang="en-US" sz="2400" dirty="0" smtClean="0">
              <a:latin typeface="Constantia" panose="02030602050306030303" pitchFamily="18" charset="0"/>
            </a:endParaRPr>
          </a:p>
          <a:p>
            <a:pPr>
              <a:defRPr/>
            </a:pPr>
            <a:r>
              <a:rPr lang="en-US" sz="2400" dirty="0">
                <a:latin typeface="Constantia" panose="02030602050306030303" pitchFamily="18" charset="0"/>
                <a:hlinkClick r:id="rId2"/>
              </a:rPr>
              <a:t>https://</a:t>
            </a:r>
            <a:r>
              <a:rPr lang="en-US" sz="2400" dirty="0" smtClean="0">
                <a:latin typeface="Constantia" panose="02030602050306030303" pitchFamily="18" charset="0"/>
                <a:hlinkClick r:id="rId2"/>
              </a:rPr>
              <a:t>www.youtube.com/watch?v=eHlcEm8uHVM</a:t>
            </a:r>
            <a:endParaRPr lang="en-US" sz="2400" dirty="0" smtClean="0">
              <a:latin typeface="Constantia" panose="02030602050306030303" pitchFamily="18" charset="0"/>
            </a:endParaRPr>
          </a:p>
          <a:p>
            <a:pPr marL="114300" indent="0">
              <a:buNone/>
              <a:defRPr/>
            </a:pPr>
            <a:endParaRPr lang="en-US" dirty="0"/>
          </a:p>
        </p:txBody>
      </p:sp>
      <p:pic>
        <p:nvPicPr>
          <p:cNvPr id="6146" name="Picture 2" descr="\\deh02\Users\mmlabelle\Photos\honeybuck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2930474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03589205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16445</TotalTime>
  <Words>478</Words>
  <Application>Microsoft Macintosh PowerPoint</Application>
  <PresentationFormat>On-screen Show (4:3)</PresentationFormat>
  <Paragraphs>151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Century Schoolbook</vt:lpstr>
      <vt:lpstr>Constantia</vt:lpstr>
      <vt:lpstr>Corbel</vt:lpstr>
      <vt:lpstr>Franklin Gothic Book</vt:lpstr>
      <vt:lpstr>Feathered</vt:lpstr>
      <vt:lpstr>Alaska Rural Utility Collaborative       Francine Moreno Sr. Program Manager</vt:lpstr>
      <vt:lpstr>ARUC Background and Purpose</vt:lpstr>
      <vt:lpstr>Why?</vt:lpstr>
      <vt:lpstr>Capacity Building</vt:lpstr>
      <vt:lpstr>ARUC Structure</vt:lpstr>
      <vt:lpstr>Communities in the ARUC</vt:lpstr>
      <vt:lpstr>ARUC Water/Wastewater Rates</vt:lpstr>
      <vt:lpstr>Reserves </vt:lpstr>
      <vt:lpstr>ARUC’s Purpose</vt:lpstr>
      <vt:lpstr>Community Utility Assistance Program (CUAP)</vt:lpstr>
      <vt:lpstr>CUAP Results</vt:lpstr>
      <vt:lpstr>What can other regions do?</vt:lpstr>
      <vt:lpstr>Questions?</vt:lpstr>
      <vt:lpstr>PowerPoint Presentation</vt:lpstr>
      <vt:lpstr>PowerPoint Presentation</vt:lpstr>
    </vt:vector>
  </TitlesOfParts>
  <Company>ANTHC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Alaska Rural Utility Collaborative</dc:title>
  <dc:creator>Windows User</dc:creator>
  <cp:lastModifiedBy>Christie Haupert</cp:lastModifiedBy>
  <cp:revision>60</cp:revision>
  <dcterms:created xsi:type="dcterms:W3CDTF">2014-10-30T16:07:20Z</dcterms:created>
  <dcterms:modified xsi:type="dcterms:W3CDTF">2020-02-03T23:04:20Z</dcterms:modified>
</cp:coreProperties>
</file>