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2" r:id="rId3"/>
    <p:sldId id="294" r:id="rId4"/>
    <p:sldId id="260" r:id="rId5"/>
    <p:sldId id="296" r:id="rId6"/>
    <p:sldId id="261" r:id="rId7"/>
    <p:sldId id="263" r:id="rId8"/>
    <p:sldId id="293" r:id="rId9"/>
    <p:sldId id="266" r:id="rId10"/>
    <p:sldId id="282" r:id="rId11"/>
    <p:sldId id="299" r:id="rId12"/>
    <p:sldId id="284" r:id="rId13"/>
    <p:sldId id="285" r:id="rId14"/>
    <p:sldId id="286" r:id="rId15"/>
    <p:sldId id="288" r:id="rId16"/>
    <p:sldId id="290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71" autoAdjust="0"/>
  </p:normalViewPr>
  <p:slideViewPr>
    <p:cSldViewPr>
      <p:cViewPr varScale="1">
        <p:scale>
          <a:sx n="84" d="100"/>
          <a:sy n="84" d="100"/>
        </p:scale>
        <p:origin x="145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0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2A5C4-89DF-43F2-AEE8-5271406D86DF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3856A-C520-47D9-A14F-5EED1523F1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9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856A-C520-47D9-A14F-5EED1523F1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3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1CAE56-3693-4D10-A4FC-01427C89BB5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D2C1AA-28D7-4344-BD1A-38EC897B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1600199"/>
          </a:xfrm>
        </p:spPr>
        <p:txBody>
          <a:bodyPr/>
          <a:lstStyle/>
          <a:p>
            <a:r>
              <a:rPr lang="en-US" dirty="0" smtClean="0"/>
              <a:t>Asset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276600"/>
            <a:ext cx="53340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   For Water and Wastewater Infrastructure</a:t>
            </a:r>
          </a:p>
          <a:p>
            <a:pPr algn="ctr"/>
            <a:r>
              <a:rPr lang="en-US" dirty="0" smtClean="0"/>
              <a:t>Presented by:</a:t>
            </a:r>
          </a:p>
          <a:p>
            <a:pPr algn="ctr"/>
            <a:r>
              <a:rPr lang="en-US" dirty="0" err="1" smtClean="0"/>
              <a:t>Shilo</a:t>
            </a:r>
            <a:r>
              <a:rPr lang="en-US" dirty="0" smtClean="0"/>
              <a:t> Williams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Asset Management Implementation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Assemble a TEAM! </a:t>
            </a:r>
          </a:p>
          <a:p>
            <a:r>
              <a:rPr lang="en-US" dirty="0" smtClean="0"/>
              <a:t>Asset Management is not a one-person job.</a:t>
            </a:r>
          </a:p>
          <a:p>
            <a:r>
              <a:rPr lang="en-US" dirty="0" smtClean="0"/>
              <a:t>Tap into all of your resources.</a:t>
            </a:r>
          </a:p>
          <a:p>
            <a:endParaRPr lang="en-US" dirty="0" smtClean="0"/>
          </a:p>
          <a:p>
            <a:r>
              <a:rPr lang="en-US" dirty="0" smtClean="0"/>
              <a:t>Who should be on your team?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14600"/>
            <a:ext cx="3581400" cy="259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Craig</a:t>
            </a:r>
          </a:p>
          <a:p>
            <a:r>
              <a:rPr lang="en-US" dirty="0" err="1" smtClean="0"/>
              <a:t>Klawock</a:t>
            </a:r>
            <a:endParaRPr lang="en-US" dirty="0" smtClean="0"/>
          </a:p>
          <a:p>
            <a:r>
              <a:rPr lang="en-US" dirty="0" err="1" smtClean="0"/>
              <a:t>Kassaan</a:t>
            </a:r>
            <a:endParaRPr lang="en-US" dirty="0" smtClean="0"/>
          </a:p>
          <a:p>
            <a:r>
              <a:rPr lang="en-US" dirty="0" err="1" smtClean="0"/>
              <a:t>Saxman</a:t>
            </a:r>
            <a:endParaRPr lang="en-US" dirty="0" smtClean="0"/>
          </a:p>
          <a:p>
            <a:r>
              <a:rPr lang="en-US" dirty="0" err="1" smtClean="0"/>
              <a:t>Metlakatla</a:t>
            </a:r>
            <a:endParaRPr lang="en-US" dirty="0" smtClean="0"/>
          </a:p>
          <a:p>
            <a:r>
              <a:rPr lang="en-US" dirty="0" smtClean="0"/>
              <a:t>Angoon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Wrangell</a:t>
            </a:r>
          </a:p>
          <a:p>
            <a:r>
              <a:rPr lang="en-US" dirty="0" smtClean="0"/>
              <a:t>Hoonah</a:t>
            </a:r>
          </a:p>
          <a:p>
            <a:r>
              <a:rPr lang="en-US" dirty="0" smtClean="0"/>
              <a:t>Skagway</a:t>
            </a:r>
          </a:p>
          <a:p>
            <a:r>
              <a:rPr lang="en-US" dirty="0" smtClean="0"/>
              <a:t>Haines</a:t>
            </a:r>
          </a:p>
          <a:p>
            <a:r>
              <a:rPr lang="en-US" dirty="0" err="1" smtClean="0"/>
              <a:t>Klukwan</a:t>
            </a:r>
            <a:endParaRPr lang="en-US" dirty="0" smtClean="0"/>
          </a:p>
          <a:p>
            <a:r>
              <a:rPr lang="en-US" dirty="0" smtClean="0"/>
              <a:t>Yakutat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an asset management template or program that will work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Many to choose from</a:t>
            </a:r>
          </a:p>
          <a:p>
            <a:r>
              <a:rPr lang="en-US" dirty="0" smtClean="0"/>
              <a:t>Depends on what “bells and whistles” you want/need</a:t>
            </a:r>
          </a:p>
          <a:p>
            <a:r>
              <a:rPr lang="en-US" dirty="0" smtClean="0"/>
              <a:t>Cost is usually a factor</a:t>
            </a:r>
            <a:endParaRPr lang="en-US" dirty="0"/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981200"/>
            <a:ext cx="3810000" cy="3225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up program for small systems	(CUPSS)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EPA-Based</a:t>
            </a:r>
          </a:p>
          <a:p>
            <a:r>
              <a:rPr lang="en-US" dirty="0" smtClean="0"/>
              <a:t>Free!</a:t>
            </a:r>
          </a:p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Does not require internet connection</a:t>
            </a:r>
          </a:p>
          <a:p>
            <a:r>
              <a:rPr lang="en-US" dirty="0" smtClean="0"/>
              <a:t>On-line and self-paced training</a:t>
            </a:r>
          </a:p>
          <a:p>
            <a:r>
              <a:rPr lang="en-US" dirty="0" smtClean="0"/>
              <a:t>Can prepare a full asset management plan in 10 steps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</a:t>
            </a:r>
            <a:r>
              <a:rPr lang="en-US" dirty="0" err="1" smtClean="0"/>
              <a:t>cupss</a:t>
            </a:r>
            <a:r>
              <a:rPr lang="en-US" dirty="0" smtClean="0"/>
              <a:t>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 Your:</a:t>
            </a:r>
          </a:p>
          <a:p>
            <a:r>
              <a:rPr lang="en-US" dirty="0" smtClean="0"/>
              <a:t>Inventory</a:t>
            </a:r>
          </a:p>
          <a:p>
            <a:r>
              <a:rPr lang="en-US" smtClean="0"/>
              <a:t>Tasks- O&amp;M</a:t>
            </a:r>
            <a:endParaRPr lang="en-US" dirty="0" smtClean="0"/>
          </a:p>
          <a:p>
            <a:r>
              <a:rPr lang="en-US" dirty="0" smtClean="0"/>
              <a:t>Finances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process will help develop a personalized asset management plan.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when starting asset management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not happen overnight</a:t>
            </a:r>
          </a:p>
          <a:p>
            <a:r>
              <a:rPr lang="en-US" dirty="0" smtClean="0"/>
              <a:t>Start-up </a:t>
            </a:r>
            <a:r>
              <a:rPr lang="en-US" dirty="0" smtClean="0"/>
              <a:t>will likely require </a:t>
            </a:r>
            <a:r>
              <a:rPr lang="en-US" dirty="0" smtClean="0"/>
              <a:t>$$</a:t>
            </a:r>
          </a:p>
          <a:p>
            <a:r>
              <a:rPr lang="en-US" dirty="0" smtClean="0"/>
              <a:t>Gain community support- Let them know what you are up to</a:t>
            </a:r>
          </a:p>
          <a:p>
            <a:r>
              <a:rPr lang="en-US" dirty="0" smtClean="0"/>
              <a:t>Living document. Requires continual input.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result!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AM can help identify the full costs of operating your utility</a:t>
            </a:r>
          </a:p>
          <a:p>
            <a:r>
              <a:rPr lang="en-US" dirty="0" smtClean="0"/>
              <a:t>Address high-priority asset needs that are critical to your utility’s performance</a:t>
            </a:r>
          </a:p>
          <a:p>
            <a:r>
              <a:rPr lang="en-US" dirty="0" smtClean="0"/>
              <a:t>Better decision making</a:t>
            </a:r>
          </a:p>
          <a:p>
            <a:r>
              <a:rPr lang="en-US" dirty="0" smtClean="0"/>
              <a:t>Better pricing and asset valuation</a:t>
            </a:r>
          </a:p>
          <a:p>
            <a:r>
              <a:rPr lang="en-US" dirty="0" smtClean="0"/>
              <a:t>Improve your TMF capacity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Shilo</a:t>
            </a:r>
            <a:r>
              <a:rPr lang="en-US" dirty="0" smtClean="0"/>
              <a:t> Williams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100 Lincoln St</a:t>
            </a:r>
          </a:p>
          <a:p>
            <a:pPr>
              <a:buNone/>
            </a:pPr>
            <a:r>
              <a:rPr lang="en-US" sz="2400" dirty="0" smtClean="0"/>
              <a:t>	Sitka, AK 99835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907-747-4071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1600" dirty="0" smtClean="0"/>
              <a:t>shilo.Williams@cityofsitka.org</a:t>
            </a:r>
            <a:endParaRPr lang="en-US" sz="1600" dirty="0"/>
          </a:p>
        </p:txBody>
      </p:sp>
      <p:pic>
        <p:nvPicPr>
          <p:cNvPr id="6" name="Picture 7" descr="Picture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8300" y="2819400"/>
            <a:ext cx="3521075" cy="3047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Asset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250" dirty="0" smtClean="0"/>
              <a:t>A process for maintaining a desired level of service for what you want your assets to provide at the lowest life-cycle cost.</a:t>
            </a:r>
          </a:p>
          <a:p>
            <a:endParaRPr lang="en-US" sz="2250" dirty="0" smtClean="0"/>
          </a:p>
          <a:p>
            <a:r>
              <a:rPr lang="en-US" sz="2250" dirty="0" smtClean="0"/>
              <a:t>Lowest life-cycle cost refers to the best appropriate cost for rehabbing, repairing, or replacing an asset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286000"/>
            <a:ext cx="3657599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high-performing asset management program incorporates asset inventories, O&amp;M tasks, and long-range financial planning to build system capacity, and it puts systems on the road to sustainability.</a:t>
            </a:r>
          </a:p>
          <a:p>
            <a:endParaRPr lang="en-US" dirty="0"/>
          </a:p>
          <a:p>
            <a:r>
              <a:rPr lang="en-US" dirty="0" smtClean="0"/>
              <a:t>Basically- it’s a way to effectively and affordably manage your infrastructure.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Asset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Prolonged asset life and aiding in rehabilitation and replacement decisions through efficient and focused O&amp;M</a:t>
            </a:r>
          </a:p>
          <a:p>
            <a:r>
              <a:rPr lang="en-US" dirty="0" smtClean="0"/>
              <a:t>Meet customer demands </a:t>
            </a:r>
          </a:p>
          <a:p>
            <a:r>
              <a:rPr lang="en-US" dirty="0" smtClean="0"/>
              <a:t>Set rates based on sound operational and financial planning</a:t>
            </a:r>
          </a:p>
          <a:p>
            <a:r>
              <a:rPr lang="en-US" dirty="0" smtClean="0"/>
              <a:t>Budgeting focused on activities critical to sustained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Asset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service expectations and regulatory requirements</a:t>
            </a:r>
          </a:p>
          <a:p>
            <a:r>
              <a:rPr lang="en-US" dirty="0" smtClean="0"/>
              <a:t>Improve responses to emergencies</a:t>
            </a:r>
          </a:p>
          <a:p>
            <a:r>
              <a:rPr lang="en-US" dirty="0" smtClean="0"/>
              <a:t>Improve the safety and security of assets</a:t>
            </a:r>
          </a:p>
          <a:p>
            <a:r>
              <a:rPr lang="en-US" dirty="0" smtClean="0"/>
              <a:t>Reduce overall costs for both operations and capital expenditures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What Are Assets?</a:t>
            </a:r>
            <a:endParaRPr lang="en-US" sz="3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Tangibles that are used in the operation of a drinking water or wastewater utility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Buildings</a:t>
            </a:r>
          </a:p>
          <a:p>
            <a:r>
              <a:rPr lang="en-US" dirty="0" smtClean="0"/>
              <a:t>Tools</a:t>
            </a:r>
          </a:p>
          <a:p>
            <a:r>
              <a:rPr lang="en-US" dirty="0" smtClean="0"/>
              <a:t>Equipment</a:t>
            </a:r>
          </a:p>
          <a:p>
            <a:r>
              <a:rPr lang="en-US" dirty="0" smtClean="0"/>
              <a:t>Pipes</a:t>
            </a:r>
          </a:p>
          <a:p>
            <a:r>
              <a:rPr lang="en-US" dirty="0" smtClean="0"/>
              <a:t>Machinery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Operator</a:t>
            </a:r>
            <a:r>
              <a:rPr lang="en-US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Care About Managing Your Assets?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assets will help your utility be more efficient and financially self sufficient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ULIMATE GOAL: Protection of public health and efficient, sustainable utilities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 has gained recognition all across the world, and across all infrastructure heavy sectors due to its effectiveness in maximizing the value of capital as well as O&amp;M expenditures.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5 Core Questions of Asset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Current State of Assets</a:t>
            </a:r>
          </a:p>
          <a:p>
            <a:r>
              <a:rPr lang="en-US" dirty="0" smtClean="0"/>
              <a:t>2. Level of Service</a:t>
            </a:r>
          </a:p>
          <a:p>
            <a:r>
              <a:rPr lang="en-US" dirty="0" smtClean="0"/>
              <a:t>3. Critical Assets</a:t>
            </a:r>
          </a:p>
          <a:p>
            <a:r>
              <a:rPr lang="en-US" dirty="0" smtClean="0"/>
              <a:t>4. Minimum Life Cycle Costs</a:t>
            </a:r>
          </a:p>
          <a:p>
            <a:r>
              <a:rPr lang="en-US" dirty="0" smtClean="0"/>
              <a:t>5. Long-term Funding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3025</TotalTime>
  <Words>498</Words>
  <Application>Microsoft Office PowerPoint</Application>
  <PresentationFormat>On-screen Show (4:3)</PresentationFormat>
  <Paragraphs>102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Trebuchet MS</vt:lpstr>
      <vt:lpstr>Wingdings</vt:lpstr>
      <vt:lpstr>Wingdings 2</vt:lpstr>
      <vt:lpstr>Opulent</vt:lpstr>
      <vt:lpstr>Asset Management</vt:lpstr>
      <vt:lpstr>Definition of Asset Management</vt:lpstr>
      <vt:lpstr>Asset Management</vt:lpstr>
      <vt:lpstr>Benefits of Asset Management</vt:lpstr>
      <vt:lpstr>Benefits of Asset Management</vt:lpstr>
      <vt:lpstr>What Are Assets?</vt:lpstr>
      <vt:lpstr>Why Care About Managing Your Assets?</vt:lpstr>
      <vt:lpstr>recognition</vt:lpstr>
      <vt:lpstr>The 5 Core Questions of Asset Management</vt:lpstr>
      <vt:lpstr>Effective Asset Management Implementation </vt:lpstr>
      <vt:lpstr>SE Communities</vt:lpstr>
      <vt:lpstr>Find an asset management template or program that will work for you</vt:lpstr>
      <vt:lpstr>Check up program for small systems (CUPSS)</vt:lpstr>
      <vt:lpstr>What can cupss do?</vt:lpstr>
      <vt:lpstr>Considerations when starting asset management  </vt:lpstr>
      <vt:lpstr>The end result!</vt:lpstr>
      <vt:lpstr>QUESTIONS?</vt:lpstr>
    </vt:vector>
  </TitlesOfParts>
  <Company>SEARHC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Asset Management</dc:title>
  <dc:creator>shilow</dc:creator>
  <cp:lastModifiedBy>Shilo Williams</cp:lastModifiedBy>
  <cp:revision>249</cp:revision>
  <dcterms:created xsi:type="dcterms:W3CDTF">2013-10-15T16:31:20Z</dcterms:created>
  <dcterms:modified xsi:type="dcterms:W3CDTF">2020-01-24T16:06:37Z</dcterms:modified>
</cp:coreProperties>
</file>