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57" r:id="rId3"/>
    <p:sldId id="261" r:id="rId4"/>
    <p:sldId id="262" r:id="rId5"/>
    <p:sldId id="271" r:id="rId6"/>
    <p:sldId id="263" r:id="rId7"/>
    <p:sldId id="260" r:id="rId8"/>
    <p:sldId id="264" r:id="rId9"/>
    <p:sldId id="265" r:id="rId10"/>
    <p:sldId id="258"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979" autoAdjust="0"/>
  </p:normalViewPr>
  <p:slideViewPr>
    <p:cSldViewPr snapToGrid="0">
      <p:cViewPr>
        <p:scale>
          <a:sx n="65" d="100"/>
          <a:sy n="65" d="100"/>
        </p:scale>
        <p:origin x="684" y="48"/>
      </p:cViewPr>
      <p:guideLst/>
    </p:cSldViewPr>
  </p:slideViewPr>
  <p:outlineViewPr>
    <p:cViewPr>
      <p:scale>
        <a:sx n="33" d="100"/>
        <a:sy n="33" d="100"/>
      </p:scale>
      <p:origin x="0" y="-4636"/>
    </p:cViewPr>
  </p:outlineViewPr>
  <p:notesTextViewPr>
    <p:cViewPr>
      <p:scale>
        <a:sx n="1" d="1"/>
        <a:sy n="1" d="1"/>
      </p:scale>
      <p:origin x="0" y="0"/>
    </p:cViewPr>
  </p:notesTextViewPr>
  <p:sorterViewPr>
    <p:cViewPr>
      <p:scale>
        <a:sx n="100" d="100"/>
        <a:sy n="100" d="100"/>
      </p:scale>
      <p:origin x="0" y="-1256"/>
    </p:cViewPr>
  </p:sorter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F4AEC-465C-4931-8ECB-342288823545}" type="datetimeFigureOut">
              <a:rPr lang="en-US" smtClean="0"/>
              <a:t>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14B72E-DDBD-491B-8B5E-98B3A5C14D4E}" type="slidenum">
              <a:rPr lang="en-US" smtClean="0"/>
              <a:t>‹#›</a:t>
            </a:fld>
            <a:endParaRPr lang="en-US"/>
          </a:p>
        </p:txBody>
      </p:sp>
    </p:spTree>
    <p:extLst>
      <p:ext uri="{BB962C8B-B14F-4D97-AF65-F5344CB8AC3E}">
        <p14:creationId xmlns:p14="http://schemas.microsoft.com/office/powerpoint/2010/main" val="319937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was to compliment other metrics, another</a:t>
            </a:r>
            <a:r>
              <a:rPr lang="en-US" baseline="0" dirty="0" smtClean="0"/>
              <a:t> tool</a:t>
            </a:r>
            <a:endParaRPr lang="en-US" dirty="0"/>
          </a:p>
        </p:txBody>
      </p:sp>
      <p:sp>
        <p:nvSpPr>
          <p:cNvPr id="4" name="Slide Number Placeholder 3"/>
          <p:cNvSpPr>
            <a:spLocks noGrp="1"/>
          </p:cNvSpPr>
          <p:nvPr>
            <p:ph type="sldNum" sz="quarter" idx="10"/>
          </p:nvPr>
        </p:nvSpPr>
        <p:spPr/>
        <p:txBody>
          <a:bodyPr/>
          <a:lstStyle/>
          <a:p>
            <a:fld id="{3214B72E-DDBD-491B-8B5E-98B3A5C14D4E}" type="slidenum">
              <a:rPr lang="en-US" smtClean="0"/>
              <a:t>5</a:t>
            </a:fld>
            <a:endParaRPr lang="en-US"/>
          </a:p>
        </p:txBody>
      </p:sp>
    </p:spTree>
    <p:extLst>
      <p:ext uri="{BB962C8B-B14F-4D97-AF65-F5344CB8AC3E}">
        <p14:creationId xmlns:p14="http://schemas.microsoft.com/office/powerpoint/2010/main" val="105830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graph that I circulated. Active case data based upon local EOC data from Juneau PH. This data is for the full community and is not broken down by location into “</a:t>
            </a:r>
            <a:r>
              <a:rPr lang="en-US" baseline="0" dirty="0" err="1" smtClean="0"/>
              <a:t>sewersheds</a:t>
            </a:r>
            <a:r>
              <a:rPr lang="en-US" baseline="0" dirty="0" smtClean="0"/>
              <a:t>”. We discussed trying to work with public health to get more data on the location of the cases, but PH was already overloaded and there were some privacy concerns. Anecdotally, we know that one of our first clusters was related to a wedding and bars located downtown, notice the large hit we got at our JD plant. Second, we weren’t seeing any detections at AB until mid-October, a few weeks later there was a cluster at UAS. With only getting Ct values, really couldn’t do much quantitatively to try to flow weight the data. Also wasn’t getting any QC with the results, which made me nervous spending public funds. So started looking for a lab that could provide results in GC/100 mL</a:t>
            </a:r>
            <a:endParaRPr lang="en-US" dirty="0"/>
          </a:p>
        </p:txBody>
      </p:sp>
      <p:sp>
        <p:nvSpPr>
          <p:cNvPr id="4" name="Slide Number Placeholder 3"/>
          <p:cNvSpPr>
            <a:spLocks noGrp="1"/>
          </p:cNvSpPr>
          <p:nvPr>
            <p:ph type="sldNum" sz="quarter" idx="10"/>
          </p:nvPr>
        </p:nvSpPr>
        <p:spPr/>
        <p:txBody>
          <a:bodyPr/>
          <a:lstStyle/>
          <a:p>
            <a:fld id="{3214B72E-DDBD-491B-8B5E-98B3A5C14D4E}" type="slidenum">
              <a:rPr lang="en-US" smtClean="0"/>
              <a:t>8</a:t>
            </a:fld>
            <a:endParaRPr lang="en-US"/>
          </a:p>
        </p:txBody>
      </p:sp>
    </p:spTree>
    <p:extLst>
      <p:ext uri="{BB962C8B-B14F-4D97-AF65-F5344CB8AC3E}">
        <p14:creationId xmlns:p14="http://schemas.microsoft.com/office/powerpoint/2010/main" val="82081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Continued collected data, in early November we made the decision to switch labs. This was risky, but the</a:t>
            </a:r>
            <a:r>
              <a:rPr lang="en-US" baseline="0" dirty="0" smtClean="0"/>
              <a:t> next lab could give results in both Ct value and GC/100mL, and included QC in their reports. Started getting a lot of non-detects or comparably low detections – was it the different method? Were case numbers dropping? </a:t>
            </a:r>
            <a:endParaRPr lang="en-US" dirty="0"/>
          </a:p>
        </p:txBody>
      </p:sp>
      <p:sp>
        <p:nvSpPr>
          <p:cNvPr id="4" name="Slide Number Placeholder 3"/>
          <p:cNvSpPr>
            <a:spLocks noGrp="1"/>
          </p:cNvSpPr>
          <p:nvPr>
            <p:ph type="sldNum" sz="quarter" idx="10"/>
          </p:nvPr>
        </p:nvSpPr>
        <p:spPr/>
        <p:txBody>
          <a:bodyPr/>
          <a:lstStyle/>
          <a:p>
            <a:fld id="{3214B72E-DDBD-491B-8B5E-98B3A5C14D4E}" type="slidenum">
              <a:rPr lang="en-US" smtClean="0"/>
              <a:t>9</a:t>
            </a:fld>
            <a:endParaRPr lang="en-US"/>
          </a:p>
        </p:txBody>
      </p:sp>
    </p:spTree>
    <p:extLst>
      <p:ext uri="{BB962C8B-B14F-4D97-AF65-F5344CB8AC3E}">
        <p14:creationId xmlns:p14="http://schemas.microsoft.com/office/powerpoint/2010/main" val="3954799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Significant wet weather – always soggy in SE in the Fall, but this year brought 5” of rain in</a:t>
            </a:r>
            <a:r>
              <a:rPr lang="en-US" baseline="0" dirty="0" smtClean="0"/>
              <a:t> a day, lots of flooding, landslides, significant damage across SE. Particularly affecting our friends in Haines. This led to record flows at our TPs. Ideally, </a:t>
            </a:r>
            <a:r>
              <a:rPr lang="en-US" baseline="0" dirty="0" err="1" smtClean="0"/>
              <a:t>stormwater</a:t>
            </a:r>
            <a:r>
              <a:rPr lang="en-US" baseline="0" dirty="0" smtClean="0"/>
              <a:t> would not make its way into our sewer system but it always does to some extent. Double or triple the average flows at our plants. Dilution.</a:t>
            </a:r>
            <a:endParaRPr lang="en-US" dirty="0"/>
          </a:p>
        </p:txBody>
      </p:sp>
      <p:sp>
        <p:nvSpPr>
          <p:cNvPr id="4" name="Slide Number Placeholder 3"/>
          <p:cNvSpPr>
            <a:spLocks noGrp="1"/>
          </p:cNvSpPr>
          <p:nvPr>
            <p:ph type="sldNum" sz="quarter" idx="10"/>
          </p:nvPr>
        </p:nvSpPr>
        <p:spPr/>
        <p:txBody>
          <a:bodyPr/>
          <a:lstStyle/>
          <a:p>
            <a:fld id="{3214B72E-DDBD-491B-8B5E-98B3A5C14D4E}" type="slidenum">
              <a:rPr lang="en-US" smtClean="0"/>
              <a:t>10</a:t>
            </a:fld>
            <a:endParaRPr lang="en-US"/>
          </a:p>
        </p:txBody>
      </p:sp>
    </p:spTree>
    <p:extLst>
      <p:ext uri="{BB962C8B-B14F-4D97-AF65-F5344CB8AC3E}">
        <p14:creationId xmlns:p14="http://schemas.microsoft.com/office/powerpoint/2010/main" val="132078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data generates from the new lab, I did get a few detections and was able to start building this community viral load metric that was flow based, but clearly we have a pretty limited data set at this point.</a:t>
            </a:r>
            <a:endParaRPr lang="en-US" dirty="0"/>
          </a:p>
        </p:txBody>
      </p:sp>
      <p:sp>
        <p:nvSpPr>
          <p:cNvPr id="4" name="Slide Number Placeholder 3"/>
          <p:cNvSpPr>
            <a:spLocks noGrp="1"/>
          </p:cNvSpPr>
          <p:nvPr>
            <p:ph type="sldNum" sz="quarter" idx="10"/>
          </p:nvPr>
        </p:nvSpPr>
        <p:spPr/>
        <p:txBody>
          <a:bodyPr/>
          <a:lstStyle/>
          <a:p>
            <a:fld id="{3214B72E-DDBD-491B-8B5E-98B3A5C14D4E}" type="slidenum">
              <a:rPr lang="en-US" smtClean="0"/>
              <a:t>11</a:t>
            </a:fld>
            <a:endParaRPr lang="en-US"/>
          </a:p>
        </p:txBody>
      </p:sp>
    </p:spTree>
    <p:extLst>
      <p:ext uri="{BB962C8B-B14F-4D97-AF65-F5344CB8AC3E}">
        <p14:creationId xmlns:p14="http://schemas.microsoft.com/office/powerpoint/2010/main" val="324218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 send one week’s worth of samples to both labs for comparison,</a:t>
            </a:r>
            <a:r>
              <a:rPr lang="en-US" baseline="0" dirty="0" smtClean="0"/>
              <a:t> see what kind of agreement we would get between the two. We did see agreement in terms of presence or absence of the virus between labs, but the Ct values were different and didn’t agree in terms of how they compared to each other.</a:t>
            </a:r>
            <a:endParaRPr lang="en-US" dirty="0"/>
          </a:p>
        </p:txBody>
      </p:sp>
      <p:sp>
        <p:nvSpPr>
          <p:cNvPr id="4" name="Slide Number Placeholder 3"/>
          <p:cNvSpPr>
            <a:spLocks noGrp="1"/>
          </p:cNvSpPr>
          <p:nvPr>
            <p:ph type="sldNum" sz="quarter" idx="10"/>
          </p:nvPr>
        </p:nvSpPr>
        <p:spPr/>
        <p:txBody>
          <a:bodyPr/>
          <a:lstStyle/>
          <a:p>
            <a:fld id="{3214B72E-DDBD-491B-8B5E-98B3A5C14D4E}" type="slidenum">
              <a:rPr lang="en-US" smtClean="0"/>
              <a:t>12</a:t>
            </a:fld>
            <a:endParaRPr lang="en-US"/>
          </a:p>
        </p:txBody>
      </p:sp>
    </p:spTree>
    <p:extLst>
      <p:ext uri="{BB962C8B-B14F-4D97-AF65-F5344CB8AC3E}">
        <p14:creationId xmlns:p14="http://schemas.microsoft.com/office/powerpoint/2010/main" val="2304846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Appreciate Dan </a:t>
            </a:r>
            <a:r>
              <a:rPr lang="en-US" dirty="0" err="1" smtClean="0"/>
              <a:t>Gerrity’s</a:t>
            </a:r>
            <a:r>
              <a:rPr lang="en-US" dirty="0" smtClean="0"/>
              <a:t> discussion about scale</a:t>
            </a:r>
            <a:r>
              <a:rPr lang="en-US" baseline="0" dirty="0" smtClean="0"/>
              <a:t> of work and how actionable the information is</a:t>
            </a:r>
            <a:r>
              <a:rPr lang="en-US" dirty="0" smtClean="0"/>
              <a:t> </a:t>
            </a:r>
            <a:endParaRPr lang="en-US" dirty="0"/>
          </a:p>
        </p:txBody>
      </p:sp>
      <p:sp>
        <p:nvSpPr>
          <p:cNvPr id="4" name="Slide Number Placeholder 3"/>
          <p:cNvSpPr>
            <a:spLocks noGrp="1"/>
          </p:cNvSpPr>
          <p:nvPr>
            <p:ph type="sldNum" sz="quarter" idx="10"/>
          </p:nvPr>
        </p:nvSpPr>
        <p:spPr/>
        <p:txBody>
          <a:bodyPr/>
          <a:lstStyle/>
          <a:p>
            <a:fld id="{3214B72E-DDBD-491B-8B5E-98B3A5C14D4E}" type="slidenum">
              <a:rPr lang="en-US" smtClean="0"/>
              <a:t>14</a:t>
            </a:fld>
            <a:endParaRPr lang="en-US"/>
          </a:p>
        </p:txBody>
      </p:sp>
    </p:spTree>
    <p:extLst>
      <p:ext uri="{BB962C8B-B14F-4D97-AF65-F5344CB8AC3E}">
        <p14:creationId xmlns:p14="http://schemas.microsoft.com/office/powerpoint/2010/main" val="2811056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2/2/2021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2/2/2021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2/2/2021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2/2/2021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9260892" cy="3329581"/>
          </a:xfrm>
        </p:spPr>
        <p:txBody>
          <a:bodyPr/>
          <a:lstStyle/>
          <a:p>
            <a:r>
              <a:rPr lang="en-US" sz="4800" dirty="0" smtClean="0"/>
              <a:t>“Small” Community Sampling: </a:t>
            </a:r>
            <a:br>
              <a:rPr lang="en-US" sz="4800" dirty="0" smtClean="0"/>
            </a:br>
            <a:r>
              <a:rPr lang="en-US" sz="4000" dirty="0" smtClean="0"/>
              <a:t>Tracking SARS-CoV-2 in Municipal Wastewater in Juneau, Alaska</a:t>
            </a:r>
            <a:endParaRPr lang="en-US" sz="4000" dirty="0"/>
          </a:p>
        </p:txBody>
      </p:sp>
      <p:sp>
        <p:nvSpPr>
          <p:cNvPr id="3" name="Subtitle 2"/>
          <p:cNvSpPr>
            <a:spLocks noGrp="1"/>
          </p:cNvSpPr>
          <p:nvPr>
            <p:ph type="subTitle" idx="1"/>
          </p:nvPr>
        </p:nvSpPr>
        <p:spPr/>
        <p:txBody>
          <a:bodyPr/>
          <a:lstStyle/>
          <a:p>
            <a:r>
              <a:rPr lang="en-US" dirty="0" smtClean="0"/>
              <a:t>Lori </a:t>
            </a:r>
            <a:r>
              <a:rPr lang="en-US" dirty="0" smtClean="0"/>
              <a:t>Sowa, PE</a:t>
            </a:r>
          </a:p>
          <a:p>
            <a:r>
              <a:rPr lang="en-US" dirty="0" smtClean="0"/>
              <a:t>CBJ Utilities </a:t>
            </a:r>
            <a:r>
              <a:rPr lang="en-US" dirty="0" smtClean="0"/>
              <a:t>Engineer</a:t>
            </a:r>
            <a:endParaRPr lang="en-US" dirty="0"/>
          </a:p>
        </p:txBody>
      </p:sp>
    </p:spTree>
    <p:extLst>
      <p:ext uri="{BB962C8B-B14F-4D97-AF65-F5344CB8AC3E}">
        <p14:creationId xmlns:p14="http://schemas.microsoft.com/office/powerpoint/2010/main" val="2417299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6700" y="110572"/>
            <a:ext cx="4881859" cy="6509145"/>
          </a:xfrm>
          <a:prstGeom prst="rect">
            <a:avLst/>
          </a:prstGeom>
          <a:ln w="38100">
            <a:solidFill>
              <a:schemeClr val="bg1"/>
            </a:solidFill>
          </a:ln>
        </p:spPr>
      </p:pic>
      <p:pic>
        <p:nvPicPr>
          <p:cNvPr id="7" name="Picture 6"/>
          <p:cNvPicPr>
            <a:picLocks noChangeAspect="1"/>
          </p:cNvPicPr>
          <p:nvPr/>
        </p:nvPicPr>
        <p:blipFill>
          <a:blip r:embed="rId4"/>
          <a:stretch>
            <a:fillRect/>
          </a:stretch>
        </p:blipFill>
        <p:spPr>
          <a:xfrm>
            <a:off x="5339771" y="2893389"/>
            <a:ext cx="5071524" cy="3803643"/>
          </a:xfrm>
          <a:prstGeom prst="rect">
            <a:avLst/>
          </a:prstGeom>
          <a:noFill/>
          <a:ln w="38100">
            <a:solidFill>
              <a:schemeClr val="bg1"/>
            </a:solidFill>
          </a:ln>
        </p:spPr>
      </p:pic>
      <p:pic>
        <p:nvPicPr>
          <p:cNvPr id="5" name="Picture 4"/>
          <p:cNvPicPr>
            <a:picLocks noChangeAspect="1"/>
          </p:cNvPicPr>
          <p:nvPr/>
        </p:nvPicPr>
        <p:blipFill>
          <a:blip r:embed="rId5"/>
          <a:stretch>
            <a:fillRect/>
          </a:stretch>
        </p:blipFill>
        <p:spPr>
          <a:xfrm>
            <a:off x="7338777" y="0"/>
            <a:ext cx="4853223" cy="3041353"/>
          </a:xfrm>
          <a:prstGeom prst="rect">
            <a:avLst/>
          </a:prstGeom>
          <a:ln w="38100">
            <a:solidFill>
              <a:schemeClr val="bg1"/>
            </a:solidFill>
          </a:ln>
        </p:spPr>
      </p:pic>
    </p:spTree>
    <p:extLst>
      <p:ext uri="{BB962C8B-B14F-4D97-AF65-F5344CB8AC3E}">
        <p14:creationId xmlns:p14="http://schemas.microsoft.com/office/powerpoint/2010/main" val="3788866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3336" y="154719"/>
            <a:ext cx="8116766" cy="6515020"/>
          </a:xfrm>
          <a:prstGeom prst="rect">
            <a:avLst/>
          </a:prstGeom>
        </p:spPr>
      </p:pic>
      <p:sp>
        <p:nvSpPr>
          <p:cNvPr id="4" name="TextBox 3"/>
          <p:cNvSpPr txBox="1"/>
          <p:nvPr/>
        </p:nvSpPr>
        <p:spPr>
          <a:xfrm>
            <a:off x="8566015" y="1648829"/>
            <a:ext cx="3313232" cy="646331"/>
          </a:xfrm>
          <a:prstGeom prst="rect">
            <a:avLst/>
          </a:prstGeom>
          <a:noFill/>
        </p:spPr>
        <p:txBody>
          <a:bodyPr wrap="square" rtlCol="0">
            <a:spAutoFit/>
          </a:bodyPr>
          <a:lstStyle/>
          <a:p>
            <a:pPr algn="ctr"/>
            <a:r>
              <a:rPr lang="en-US" dirty="0" smtClean="0">
                <a:latin typeface="Calibri" panose="020F0502020204030204" pitchFamily="34" charset="0"/>
              </a:rPr>
              <a:t>Total </a:t>
            </a:r>
            <a:r>
              <a:rPr lang="en-US" dirty="0">
                <a:latin typeface="Calibri" panose="020F0502020204030204" pitchFamily="34" charset="0"/>
              </a:rPr>
              <a:t>Community Viral Load = </a:t>
            </a:r>
            <a:endParaRPr lang="en-US" dirty="0" smtClean="0">
              <a:latin typeface="Calibri" panose="020F0502020204030204" pitchFamily="34" charset="0"/>
            </a:endParaRPr>
          </a:p>
          <a:p>
            <a:pPr algn="ctr"/>
            <a:r>
              <a:rPr lang="en-US" dirty="0" smtClean="0">
                <a:latin typeface="Calibri" panose="020F0502020204030204" pitchFamily="34" charset="0"/>
              </a:rPr>
              <a:t>C</a:t>
            </a:r>
            <a:r>
              <a:rPr lang="en-US" baseline="-25000" dirty="0" smtClean="0">
                <a:latin typeface="Calibri" panose="020F0502020204030204" pitchFamily="34" charset="0"/>
              </a:rPr>
              <a:t>M</a:t>
            </a:r>
            <a:r>
              <a:rPr lang="en-US" dirty="0" smtClean="0">
                <a:latin typeface="Calibri" panose="020F0502020204030204" pitchFamily="34" charset="0"/>
              </a:rPr>
              <a:t>*Q</a:t>
            </a:r>
            <a:r>
              <a:rPr lang="en-US" baseline="-25000" dirty="0" smtClean="0">
                <a:latin typeface="Calibri" panose="020F0502020204030204" pitchFamily="34" charset="0"/>
              </a:rPr>
              <a:t>M</a:t>
            </a:r>
            <a:r>
              <a:rPr lang="en-US" dirty="0" smtClean="0">
                <a:latin typeface="Calibri" panose="020F0502020204030204" pitchFamily="34" charset="0"/>
              </a:rPr>
              <a:t> </a:t>
            </a:r>
            <a:r>
              <a:rPr lang="en-US" dirty="0">
                <a:latin typeface="Calibri" panose="020F0502020204030204" pitchFamily="34" charset="0"/>
              </a:rPr>
              <a:t>+ </a:t>
            </a:r>
            <a:r>
              <a:rPr lang="en-US" dirty="0" smtClean="0">
                <a:latin typeface="Calibri" panose="020F0502020204030204" pitchFamily="34" charset="0"/>
              </a:rPr>
              <a:t>C</a:t>
            </a:r>
            <a:r>
              <a:rPr lang="en-US" baseline="-25000" dirty="0" smtClean="0">
                <a:latin typeface="Calibri" panose="020F0502020204030204" pitchFamily="34" charset="0"/>
              </a:rPr>
              <a:t>JD</a:t>
            </a:r>
            <a:r>
              <a:rPr lang="en-US" dirty="0" smtClean="0">
                <a:latin typeface="Calibri" panose="020F0502020204030204" pitchFamily="34" charset="0"/>
              </a:rPr>
              <a:t>*Q</a:t>
            </a:r>
            <a:r>
              <a:rPr lang="en-US" baseline="-25000" dirty="0" smtClean="0">
                <a:latin typeface="Calibri" panose="020F0502020204030204" pitchFamily="34" charset="0"/>
              </a:rPr>
              <a:t>JD</a:t>
            </a:r>
            <a:r>
              <a:rPr lang="en-US" dirty="0" smtClean="0">
                <a:latin typeface="Calibri" panose="020F0502020204030204" pitchFamily="34" charset="0"/>
              </a:rPr>
              <a:t> </a:t>
            </a:r>
            <a:r>
              <a:rPr lang="en-US" dirty="0">
                <a:latin typeface="Calibri" panose="020F0502020204030204" pitchFamily="34" charset="0"/>
              </a:rPr>
              <a:t>+ </a:t>
            </a:r>
            <a:r>
              <a:rPr lang="en-US" dirty="0" smtClean="0">
                <a:latin typeface="Calibri" panose="020F0502020204030204" pitchFamily="34" charset="0"/>
              </a:rPr>
              <a:t>C</a:t>
            </a:r>
            <a:r>
              <a:rPr lang="en-US" baseline="-25000" dirty="0" smtClean="0">
                <a:latin typeface="Calibri" panose="020F0502020204030204" pitchFamily="34" charset="0"/>
              </a:rPr>
              <a:t>AB</a:t>
            </a:r>
            <a:r>
              <a:rPr lang="en-US" dirty="0" smtClean="0">
                <a:latin typeface="Calibri" panose="020F0502020204030204" pitchFamily="34" charset="0"/>
              </a:rPr>
              <a:t>*Q</a:t>
            </a:r>
            <a:r>
              <a:rPr lang="en-US" baseline="-25000" dirty="0" smtClean="0">
                <a:latin typeface="Calibri" panose="020F0502020204030204" pitchFamily="34" charset="0"/>
              </a:rPr>
              <a:t>AB</a:t>
            </a:r>
            <a:r>
              <a:rPr lang="en-US" dirty="0" smtClean="0"/>
              <a:t> </a:t>
            </a:r>
            <a:endParaRPr lang="en-US" dirty="0"/>
          </a:p>
        </p:txBody>
      </p:sp>
    </p:spTree>
    <p:extLst>
      <p:ext uri="{BB962C8B-B14F-4D97-AF65-F5344CB8AC3E}">
        <p14:creationId xmlns:p14="http://schemas.microsoft.com/office/powerpoint/2010/main" val="647084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066604"/>
              </p:ext>
            </p:extLst>
          </p:nvPr>
        </p:nvGraphicFramePr>
        <p:xfrm>
          <a:off x="2408734" y="1999733"/>
          <a:ext cx="5535729" cy="3083544"/>
        </p:xfrm>
        <a:graphic>
          <a:graphicData uri="http://schemas.openxmlformats.org/drawingml/2006/table">
            <a:tbl>
              <a:tblPr>
                <a:tableStyleId>{5C22544A-7EE6-4342-B048-85BDC9FD1C3A}</a:tableStyleId>
              </a:tblPr>
              <a:tblGrid>
                <a:gridCol w="1610746">
                  <a:extLst>
                    <a:ext uri="{9D8B030D-6E8A-4147-A177-3AD203B41FA5}">
                      <a16:colId xmlns:a16="http://schemas.microsoft.com/office/drawing/2014/main" val="1881826807"/>
                    </a:ext>
                  </a:extLst>
                </a:gridCol>
                <a:gridCol w="1149840">
                  <a:extLst>
                    <a:ext uri="{9D8B030D-6E8A-4147-A177-3AD203B41FA5}">
                      <a16:colId xmlns:a16="http://schemas.microsoft.com/office/drawing/2014/main" val="2942896754"/>
                    </a:ext>
                  </a:extLst>
                </a:gridCol>
                <a:gridCol w="1377869">
                  <a:extLst>
                    <a:ext uri="{9D8B030D-6E8A-4147-A177-3AD203B41FA5}">
                      <a16:colId xmlns:a16="http://schemas.microsoft.com/office/drawing/2014/main" val="1362835078"/>
                    </a:ext>
                  </a:extLst>
                </a:gridCol>
                <a:gridCol w="1397274">
                  <a:extLst>
                    <a:ext uri="{9D8B030D-6E8A-4147-A177-3AD203B41FA5}">
                      <a16:colId xmlns:a16="http://schemas.microsoft.com/office/drawing/2014/main" val="3946672711"/>
                    </a:ext>
                  </a:extLst>
                </a:gridCol>
              </a:tblGrid>
              <a:tr h="385443">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Lab 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Lab 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91715464"/>
                  </a:ext>
                </a:extLst>
              </a:tr>
              <a:tr h="385443">
                <a:tc>
                  <a:txBody>
                    <a:bodyPr/>
                    <a:lstStyle/>
                    <a:p>
                      <a:pPr algn="ctr" fontAlgn="b"/>
                      <a:r>
                        <a:rPr lang="en-US" sz="1100" u="none" strike="noStrike">
                          <a:effectLst/>
                        </a:rPr>
                        <a:t>Date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Location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Ct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Ct</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33122896"/>
                  </a:ext>
                </a:extLst>
              </a:tr>
              <a:tr h="385443">
                <a:tc>
                  <a:txBody>
                    <a:bodyPr/>
                    <a:lstStyle/>
                    <a:p>
                      <a:pPr algn="ctr" fontAlgn="b"/>
                      <a:r>
                        <a:rPr lang="en-US" sz="1100" u="none" strike="noStrike">
                          <a:effectLst/>
                        </a:rPr>
                        <a:t>12/18/2020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MTP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33.89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39.01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31956891"/>
                  </a:ext>
                </a:extLst>
              </a:tr>
              <a:tr h="385443">
                <a:tc>
                  <a:txBody>
                    <a:bodyPr/>
                    <a:lstStyle/>
                    <a:p>
                      <a:pPr algn="ctr" fontAlgn="b"/>
                      <a:r>
                        <a:rPr lang="en-US" sz="1100" u="none" strike="noStrike" dirty="0">
                          <a:effectLst/>
                        </a:rPr>
                        <a:t>12/22/2020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MTP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35.36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38.08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69779538"/>
                  </a:ext>
                </a:extLst>
              </a:tr>
              <a:tr h="385443">
                <a:tc>
                  <a:txBody>
                    <a:bodyPr/>
                    <a:lstStyle/>
                    <a:p>
                      <a:pPr algn="ctr" fontAlgn="b"/>
                      <a:r>
                        <a:rPr lang="en-US" sz="1100" u="none" strike="noStrike">
                          <a:effectLst/>
                        </a:rPr>
                        <a:t>12/18/2020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JDTP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ND</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68872332"/>
                  </a:ext>
                </a:extLst>
              </a:tr>
              <a:tr h="385443">
                <a:tc>
                  <a:txBody>
                    <a:bodyPr/>
                    <a:lstStyle/>
                    <a:p>
                      <a:pPr algn="ctr" fontAlgn="b"/>
                      <a:r>
                        <a:rPr lang="en-US" sz="1100" u="none" strike="noStrike">
                          <a:effectLst/>
                        </a:rPr>
                        <a:t>12/22/2020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JDTP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ND</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26353259"/>
                  </a:ext>
                </a:extLst>
              </a:tr>
              <a:tr h="385443">
                <a:tc>
                  <a:txBody>
                    <a:bodyPr/>
                    <a:lstStyle/>
                    <a:p>
                      <a:pPr algn="ctr" fontAlgn="b"/>
                      <a:r>
                        <a:rPr lang="en-US" sz="1100" u="none" strike="noStrike">
                          <a:effectLst/>
                        </a:rPr>
                        <a:t>12/18/2020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ABTP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ND</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94384013"/>
                  </a:ext>
                </a:extLst>
              </a:tr>
              <a:tr h="385443">
                <a:tc>
                  <a:txBody>
                    <a:bodyPr/>
                    <a:lstStyle/>
                    <a:p>
                      <a:pPr algn="ctr" fontAlgn="b"/>
                      <a:r>
                        <a:rPr lang="en-US" sz="1100" u="none" strike="noStrike">
                          <a:effectLst/>
                        </a:rPr>
                        <a:t>12/22/2020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ABTP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ND</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9498398"/>
                  </a:ext>
                </a:extLst>
              </a:tr>
            </a:tbl>
          </a:graphicData>
        </a:graphic>
      </p:graphicFrame>
      <p:sp>
        <p:nvSpPr>
          <p:cNvPr id="2" name="TextBox 1"/>
          <p:cNvSpPr txBox="1"/>
          <p:nvPr/>
        </p:nvSpPr>
        <p:spPr>
          <a:xfrm>
            <a:off x="2580881" y="1071717"/>
            <a:ext cx="5191433" cy="830997"/>
          </a:xfrm>
          <a:prstGeom prst="rect">
            <a:avLst/>
          </a:prstGeom>
          <a:noFill/>
        </p:spPr>
        <p:txBody>
          <a:bodyPr wrap="square" rtlCol="0">
            <a:spAutoFit/>
          </a:bodyPr>
          <a:lstStyle/>
          <a:p>
            <a:pPr algn="ctr"/>
            <a:r>
              <a:rPr lang="en-US" sz="2400" b="1" dirty="0" smtClean="0"/>
              <a:t>Comparison of results from split samples analyzed by both labs</a:t>
            </a:r>
            <a:endParaRPr lang="en-US" sz="2400" b="1" dirty="0"/>
          </a:p>
        </p:txBody>
      </p:sp>
    </p:spTree>
    <p:extLst>
      <p:ext uri="{BB962C8B-B14F-4D97-AF65-F5344CB8AC3E}">
        <p14:creationId xmlns:p14="http://schemas.microsoft.com/office/powerpoint/2010/main" val="3044785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788678" y="1473648"/>
            <a:ext cx="10370933" cy="4705926"/>
          </a:xfrm>
        </p:spPr>
        <p:txBody>
          <a:bodyPr/>
          <a:lstStyle/>
          <a:p>
            <a:r>
              <a:rPr lang="en-US" dirty="0" smtClean="0"/>
              <a:t>Significant w</a:t>
            </a:r>
            <a:r>
              <a:rPr lang="en-US" dirty="0" smtClean="0"/>
              <a:t>et </a:t>
            </a:r>
            <a:r>
              <a:rPr lang="en-US" dirty="0" smtClean="0"/>
              <a:t>weather </a:t>
            </a:r>
            <a:r>
              <a:rPr lang="en-US" dirty="0" smtClean="0"/>
              <a:t>events led to highly variable flows</a:t>
            </a:r>
            <a:endParaRPr lang="en-US" dirty="0" smtClean="0"/>
          </a:p>
          <a:p>
            <a:r>
              <a:rPr lang="en-US" dirty="0" smtClean="0"/>
              <a:t>Using BOD as an indicator of strength doesn’t work due to industrial inputs</a:t>
            </a:r>
          </a:p>
          <a:p>
            <a:r>
              <a:rPr lang="en-US" dirty="0" smtClean="0"/>
              <a:t>Relatively low </a:t>
            </a:r>
            <a:r>
              <a:rPr lang="en-US" dirty="0" smtClean="0"/>
              <a:t>incidence of disease </a:t>
            </a:r>
            <a:r>
              <a:rPr lang="en-US" dirty="0" smtClean="0"/>
              <a:t>in the community (this </a:t>
            </a:r>
            <a:r>
              <a:rPr lang="en-US" dirty="0" smtClean="0"/>
              <a:t>is a GOOD thing</a:t>
            </a:r>
            <a:r>
              <a:rPr lang="en-US" dirty="0" smtClean="0"/>
              <a:t>!)</a:t>
            </a:r>
          </a:p>
          <a:p>
            <a:r>
              <a:rPr lang="en-US" dirty="0" smtClean="0"/>
              <a:t>Presenting data to the public in a meaningful way</a:t>
            </a:r>
          </a:p>
          <a:p>
            <a:r>
              <a:rPr lang="en-US" dirty="0" smtClean="0"/>
              <a:t>Navigating the different analytical methods, no standard method</a:t>
            </a:r>
          </a:p>
          <a:p>
            <a:r>
              <a:rPr lang="en-US" dirty="0" smtClean="0"/>
              <a:t>Lag between sample collection and results</a:t>
            </a:r>
            <a:endParaRPr lang="en-US" dirty="0" smtClean="0"/>
          </a:p>
          <a:p>
            <a:endParaRPr lang="en-US" dirty="0"/>
          </a:p>
          <a:p>
            <a:endParaRPr lang="en-US" dirty="0" smtClean="0"/>
          </a:p>
        </p:txBody>
      </p:sp>
    </p:spTree>
    <p:extLst>
      <p:ext uri="{BB962C8B-B14F-4D97-AF65-F5344CB8AC3E}">
        <p14:creationId xmlns:p14="http://schemas.microsoft.com/office/powerpoint/2010/main" val="2165231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a:t>
            </a:r>
            <a:endParaRPr lang="en-US" dirty="0"/>
          </a:p>
        </p:txBody>
      </p:sp>
      <p:sp>
        <p:nvSpPr>
          <p:cNvPr id="3" name="Content Placeholder 2"/>
          <p:cNvSpPr>
            <a:spLocks noGrp="1"/>
          </p:cNvSpPr>
          <p:nvPr>
            <p:ph idx="1"/>
          </p:nvPr>
        </p:nvSpPr>
        <p:spPr>
          <a:xfrm>
            <a:off x="1103312" y="1588656"/>
            <a:ext cx="9756472" cy="4659744"/>
          </a:xfrm>
        </p:spPr>
        <p:txBody>
          <a:bodyPr/>
          <a:lstStyle/>
          <a:p>
            <a:r>
              <a:rPr lang="en-US" dirty="0" smtClean="0"/>
              <a:t>Decision made to “pause” testing due to funding needs and lack of actionable data</a:t>
            </a:r>
          </a:p>
          <a:p>
            <a:r>
              <a:rPr lang="en-US" dirty="0" smtClean="0"/>
              <a:t>Clinical testing availability is good, turnaround time improving</a:t>
            </a:r>
          </a:p>
          <a:p>
            <a:r>
              <a:rPr lang="en-US" dirty="0" smtClean="0"/>
              <a:t>May consider starting testing again prior to tourism, monitor for re-emergence in the community</a:t>
            </a:r>
          </a:p>
          <a:p>
            <a:endParaRPr lang="en-US" dirty="0"/>
          </a:p>
          <a:p>
            <a:endParaRPr lang="en-US" dirty="0" smtClean="0"/>
          </a:p>
          <a:p>
            <a:r>
              <a:rPr lang="en-US" dirty="0" smtClean="0"/>
              <a:t>We are all glad that we </a:t>
            </a:r>
            <a:r>
              <a:rPr lang="en-US" dirty="0" smtClean="0"/>
              <a:t>did this work, </a:t>
            </a:r>
            <a:r>
              <a:rPr lang="en-US" dirty="0" smtClean="0"/>
              <a:t>but </a:t>
            </a:r>
            <a:r>
              <a:rPr lang="en-US" dirty="0" smtClean="0"/>
              <a:t>the results </a:t>
            </a:r>
            <a:r>
              <a:rPr lang="en-US" dirty="0" smtClean="0"/>
              <a:t>weren’t as actionable as hoped</a:t>
            </a:r>
            <a:endParaRPr lang="en-US" dirty="0"/>
          </a:p>
        </p:txBody>
      </p:sp>
    </p:spTree>
    <p:extLst>
      <p:ext uri="{BB962C8B-B14F-4D97-AF65-F5344CB8AC3E}">
        <p14:creationId xmlns:p14="http://schemas.microsoft.com/office/powerpoint/2010/main" val="40072691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527" y="0"/>
            <a:ext cx="9144000" cy="6858000"/>
          </a:xfrm>
          <a:prstGeom prst="rect">
            <a:avLst/>
          </a:prstGeom>
        </p:spPr>
      </p:pic>
      <p:sp>
        <p:nvSpPr>
          <p:cNvPr id="3" name="TextBox 2"/>
          <p:cNvSpPr txBox="1"/>
          <p:nvPr/>
        </p:nvSpPr>
        <p:spPr>
          <a:xfrm>
            <a:off x="110835" y="1043709"/>
            <a:ext cx="2918691" cy="2677656"/>
          </a:xfrm>
          <a:prstGeom prst="rect">
            <a:avLst/>
          </a:prstGeom>
          <a:noFill/>
        </p:spPr>
        <p:txBody>
          <a:bodyPr wrap="square" rtlCol="0">
            <a:spAutoFit/>
          </a:bodyPr>
          <a:lstStyle/>
          <a:p>
            <a:r>
              <a:rPr lang="en-US" sz="2400" b="1" dirty="0" smtClean="0"/>
              <a:t>Thank you!</a:t>
            </a:r>
          </a:p>
          <a:p>
            <a:endParaRPr lang="en-US" dirty="0"/>
          </a:p>
          <a:p>
            <a:r>
              <a:rPr lang="en-US" dirty="0" smtClean="0"/>
              <a:t>Aaron Dotson, UAA</a:t>
            </a:r>
          </a:p>
          <a:p>
            <a:r>
              <a:rPr lang="en-US" dirty="0" smtClean="0"/>
              <a:t>Eric </a:t>
            </a:r>
            <a:r>
              <a:rPr lang="en-US" dirty="0" err="1" smtClean="0"/>
              <a:t>Bortz</a:t>
            </a:r>
            <a:r>
              <a:rPr lang="en-US" dirty="0" smtClean="0"/>
              <a:t>, UAA</a:t>
            </a:r>
          </a:p>
          <a:p>
            <a:r>
              <a:rPr lang="en-US" dirty="0" smtClean="0"/>
              <a:t>John Albert, WRF</a:t>
            </a:r>
          </a:p>
          <a:p>
            <a:r>
              <a:rPr lang="en-US" dirty="0" smtClean="0"/>
              <a:t>Nathan </a:t>
            </a:r>
            <a:r>
              <a:rPr lang="en-US" dirty="0" err="1" smtClean="0"/>
              <a:t>LaCross</a:t>
            </a:r>
            <a:r>
              <a:rPr lang="en-US" dirty="0" smtClean="0"/>
              <a:t>, </a:t>
            </a:r>
            <a:r>
              <a:rPr lang="en-US" dirty="0" err="1" smtClean="0"/>
              <a:t>UtahDH</a:t>
            </a:r>
            <a:endParaRPr lang="en-US" dirty="0" smtClean="0"/>
          </a:p>
          <a:p>
            <a:r>
              <a:rPr lang="en-US" dirty="0" smtClean="0"/>
              <a:t>Jeff </a:t>
            </a:r>
            <a:r>
              <a:rPr lang="en-US" dirty="0" err="1" smtClean="0"/>
              <a:t>Ostermiller</a:t>
            </a:r>
            <a:r>
              <a:rPr lang="en-US" dirty="0" smtClean="0"/>
              <a:t>, </a:t>
            </a:r>
            <a:r>
              <a:rPr lang="en-US" dirty="0" err="1" smtClean="0"/>
              <a:t>UtahNR</a:t>
            </a:r>
            <a:endParaRPr lang="en-US" dirty="0" smtClean="0"/>
          </a:p>
          <a:p>
            <a:r>
              <a:rPr lang="en-US" dirty="0" smtClean="0"/>
              <a:t>Erica Gaddis, </a:t>
            </a:r>
            <a:r>
              <a:rPr lang="en-US" dirty="0" err="1" smtClean="0"/>
              <a:t>UtahWQ</a:t>
            </a:r>
            <a:endParaRPr lang="en-US" dirty="0" smtClean="0"/>
          </a:p>
          <a:p>
            <a:endParaRPr lang="en-US" dirty="0"/>
          </a:p>
        </p:txBody>
      </p:sp>
    </p:spTree>
    <p:extLst>
      <p:ext uri="{BB962C8B-B14F-4D97-AF65-F5344CB8AC3E}">
        <p14:creationId xmlns:p14="http://schemas.microsoft.com/office/powerpoint/2010/main" val="2176461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258"/>
          <a:stretch/>
        </p:blipFill>
        <p:spPr>
          <a:xfrm>
            <a:off x="0" y="-437536"/>
            <a:ext cx="12192000" cy="7295536"/>
          </a:xfrm>
          <a:prstGeom prst="rect">
            <a:avLst/>
          </a:prstGeom>
        </p:spPr>
      </p:pic>
      <p:sp>
        <p:nvSpPr>
          <p:cNvPr id="2" name="Rectangle 1"/>
          <p:cNvSpPr/>
          <p:nvPr/>
        </p:nvSpPr>
        <p:spPr>
          <a:xfrm>
            <a:off x="5604388" y="5390053"/>
            <a:ext cx="6341806" cy="1015663"/>
          </a:xfrm>
          <a:prstGeom prst="rect">
            <a:avLst/>
          </a:prstGeom>
          <a:solidFill>
            <a:schemeClr val="bg1">
              <a:alpha val="40000"/>
            </a:schemeClr>
          </a:solidFill>
        </p:spPr>
        <p:txBody>
          <a:bodyPr wrap="square">
            <a:spAutoFit/>
          </a:bodyPr>
          <a:lstStyle/>
          <a:p>
            <a:r>
              <a:rPr lang="en-US" sz="2400" b="1" dirty="0"/>
              <a:t>“Small” </a:t>
            </a:r>
            <a:r>
              <a:rPr lang="en-US" sz="2400" b="1" dirty="0" smtClean="0"/>
              <a:t>Community Sampling:</a:t>
            </a:r>
          </a:p>
          <a:p>
            <a:r>
              <a:rPr lang="en-US" dirty="0" smtClean="0"/>
              <a:t>Tracking </a:t>
            </a:r>
            <a:r>
              <a:rPr lang="en-US" dirty="0"/>
              <a:t>SARS-CoV-2 in </a:t>
            </a:r>
            <a:r>
              <a:rPr lang="en-US" dirty="0" smtClean="0"/>
              <a:t>Wastewater </a:t>
            </a:r>
            <a:r>
              <a:rPr lang="en-US" dirty="0"/>
              <a:t>in Juneau, </a:t>
            </a:r>
            <a:r>
              <a:rPr lang="en-US" dirty="0" smtClean="0"/>
              <a:t>Alaska</a:t>
            </a:r>
          </a:p>
          <a:p>
            <a:r>
              <a:rPr lang="en-US" dirty="0" smtClean="0"/>
              <a:t>Lori Sowa, PE</a:t>
            </a:r>
            <a:endParaRPr lang="en-US" dirty="0"/>
          </a:p>
        </p:txBody>
      </p:sp>
    </p:spTree>
    <p:extLst>
      <p:ext uri="{BB962C8B-B14F-4D97-AF65-F5344CB8AC3E}">
        <p14:creationId xmlns:p14="http://schemas.microsoft.com/office/powerpoint/2010/main" val="3929942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289" y="178889"/>
            <a:ext cx="9404723" cy="1400530"/>
          </a:xfrm>
        </p:spPr>
        <p:txBody>
          <a:bodyPr/>
          <a:lstStyle/>
          <a:p>
            <a:r>
              <a:rPr lang="en-US" dirty="0" smtClean="0"/>
              <a:t>How did we get started?</a:t>
            </a:r>
            <a:endParaRPr lang="en-US" dirty="0"/>
          </a:p>
        </p:txBody>
      </p:sp>
      <p:sp>
        <p:nvSpPr>
          <p:cNvPr id="3" name="Content Placeholder 2"/>
          <p:cNvSpPr>
            <a:spLocks noGrp="1"/>
          </p:cNvSpPr>
          <p:nvPr>
            <p:ph idx="1"/>
          </p:nvPr>
        </p:nvSpPr>
        <p:spPr>
          <a:xfrm>
            <a:off x="434626" y="972266"/>
            <a:ext cx="9548959" cy="2568958"/>
          </a:xfrm>
        </p:spPr>
        <p:txBody>
          <a:bodyPr>
            <a:normAutofit/>
          </a:bodyPr>
          <a:lstStyle/>
          <a:p>
            <a:r>
              <a:rPr lang="en-US" dirty="0" smtClean="0"/>
              <a:t>Phone call </a:t>
            </a:r>
            <a:r>
              <a:rPr lang="en-US" dirty="0" smtClean="0"/>
              <a:t>from ADEC asking </a:t>
            </a:r>
            <a:r>
              <a:rPr lang="en-US" dirty="0" smtClean="0"/>
              <a:t>about sampling equipment</a:t>
            </a:r>
            <a:r>
              <a:rPr lang="en-US" dirty="0" smtClean="0"/>
              <a:t>, interest</a:t>
            </a:r>
          </a:p>
          <a:p>
            <a:r>
              <a:rPr lang="en-US" dirty="0" smtClean="0"/>
              <a:t>Followed </a:t>
            </a:r>
            <a:r>
              <a:rPr lang="en-US" dirty="0" smtClean="0"/>
              <a:t>news reports, </a:t>
            </a:r>
            <a:r>
              <a:rPr lang="en-US" dirty="0" smtClean="0"/>
              <a:t>articles on WW testing</a:t>
            </a:r>
          </a:p>
          <a:p>
            <a:r>
              <a:rPr lang="en-US" dirty="0" smtClean="0"/>
              <a:t>Watched </a:t>
            </a:r>
            <a:r>
              <a:rPr lang="en-US" dirty="0" smtClean="0"/>
              <a:t>CDC webinar (July 2019), started doing some independent research (The Water Research Foundation, UAA contacts)</a:t>
            </a:r>
          </a:p>
          <a:p>
            <a:r>
              <a:rPr lang="en-US" dirty="0" smtClean="0"/>
              <a:t>Started discussions with City Manager, Emergency Ops folks</a:t>
            </a:r>
          </a:p>
          <a:p>
            <a:r>
              <a:rPr lang="en-US" dirty="0" smtClean="0"/>
              <a:t>Interest from the public</a:t>
            </a:r>
          </a:p>
        </p:txBody>
      </p:sp>
      <p:sp>
        <p:nvSpPr>
          <p:cNvPr id="4" name="Flowchart: Decision 3"/>
          <p:cNvSpPr/>
          <p:nvPr/>
        </p:nvSpPr>
        <p:spPr>
          <a:xfrm>
            <a:off x="872836" y="3640976"/>
            <a:ext cx="5461462" cy="2269375"/>
          </a:xfrm>
          <a:prstGeom prst="flowChartDecisi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Decision </a:t>
            </a:r>
            <a:r>
              <a:rPr lang="en-US" dirty="0" smtClean="0"/>
              <a:t>point: </a:t>
            </a:r>
          </a:p>
          <a:p>
            <a:pPr algn="ctr"/>
            <a:r>
              <a:rPr lang="en-US" dirty="0" smtClean="0"/>
              <a:t>Are </a:t>
            </a:r>
            <a:r>
              <a:rPr lang="en-US" dirty="0"/>
              <a:t>we going to get useful information out of </a:t>
            </a:r>
            <a:r>
              <a:rPr lang="en-US" dirty="0" smtClean="0"/>
              <a:t>this effort</a:t>
            </a:r>
            <a:r>
              <a:rPr lang="en-US" dirty="0" smtClean="0"/>
              <a:t>? </a:t>
            </a:r>
            <a:endParaRPr lang="en-US" dirty="0"/>
          </a:p>
        </p:txBody>
      </p:sp>
      <p:sp>
        <p:nvSpPr>
          <p:cNvPr id="5" name="TextBox 4"/>
          <p:cNvSpPr txBox="1"/>
          <p:nvPr/>
        </p:nvSpPr>
        <p:spPr>
          <a:xfrm>
            <a:off x="5494713" y="5789507"/>
            <a:ext cx="4588626" cy="646331"/>
          </a:xfrm>
          <a:prstGeom prst="rect">
            <a:avLst/>
          </a:prstGeom>
          <a:noFill/>
        </p:spPr>
        <p:txBody>
          <a:bodyPr wrap="square" rtlCol="0">
            <a:spAutoFit/>
          </a:bodyPr>
          <a:lstStyle/>
          <a:p>
            <a:r>
              <a:rPr lang="en-US" dirty="0" smtClean="0"/>
              <a:t>CBJ Assembly </a:t>
            </a:r>
            <a:r>
              <a:rPr lang="en-US" dirty="0"/>
              <a:t>allocates $75k in funding through CARES Act for testing</a:t>
            </a:r>
          </a:p>
        </p:txBody>
      </p:sp>
    </p:spTree>
    <p:extLst>
      <p:ext uri="{BB962C8B-B14F-4D97-AF65-F5344CB8AC3E}">
        <p14:creationId xmlns:p14="http://schemas.microsoft.com/office/powerpoint/2010/main" val="401992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49382"/>
            <a:ext cx="9404723" cy="1121892"/>
          </a:xfrm>
        </p:spPr>
        <p:txBody>
          <a:bodyPr/>
          <a:lstStyle/>
          <a:p>
            <a:r>
              <a:rPr lang="en-US" dirty="0" smtClean="0"/>
              <a:t>Program Development	</a:t>
            </a:r>
            <a:endParaRPr lang="en-US" dirty="0"/>
          </a:p>
        </p:txBody>
      </p:sp>
      <p:sp>
        <p:nvSpPr>
          <p:cNvPr id="3" name="Content Placeholder 2"/>
          <p:cNvSpPr>
            <a:spLocks noGrp="1"/>
          </p:cNvSpPr>
          <p:nvPr>
            <p:ph idx="1"/>
          </p:nvPr>
        </p:nvSpPr>
        <p:spPr>
          <a:xfrm>
            <a:off x="875201" y="1371274"/>
            <a:ext cx="9557272" cy="5079402"/>
          </a:xfrm>
        </p:spPr>
        <p:txBody>
          <a:bodyPr>
            <a:normAutofit fontScale="85000" lnSpcReduction="20000"/>
          </a:bodyPr>
          <a:lstStyle/>
          <a:p>
            <a:r>
              <a:rPr lang="en-US" dirty="0" smtClean="0"/>
              <a:t>Site specific sampling? Goal: Presence of virus in wastewater identify outbreaks in high risk settings</a:t>
            </a:r>
          </a:p>
          <a:p>
            <a:pPr lvl="1"/>
            <a:r>
              <a:rPr lang="en-US" dirty="0" smtClean="0"/>
              <a:t>Identified sites of interest (Pioneer home, LCCC, schools)</a:t>
            </a:r>
          </a:p>
          <a:p>
            <a:pPr lvl="1"/>
            <a:r>
              <a:rPr lang="en-US" dirty="0" smtClean="0"/>
              <a:t>Looked for sampling locations – access, staffing</a:t>
            </a:r>
          </a:p>
          <a:p>
            <a:pPr lvl="1"/>
            <a:r>
              <a:rPr lang="en-US" dirty="0" smtClean="0"/>
              <a:t>Grab samples?</a:t>
            </a:r>
          </a:p>
          <a:p>
            <a:pPr marL="457200" lvl="1" indent="0">
              <a:buNone/>
            </a:pPr>
            <a:endParaRPr lang="en-US" dirty="0" smtClean="0"/>
          </a:p>
          <a:p>
            <a:r>
              <a:rPr lang="en-US" dirty="0" smtClean="0"/>
              <a:t>Whole community surveillance? Goal: Collect trend information to help inform community risk level and public health recommendations</a:t>
            </a:r>
          </a:p>
          <a:p>
            <a:pPr lvl="1"/>
            <a:r>
              <a:rPr lang="en-US" dirty="0" smtClean="0"/>
              <a:t>Influent composite samplers at 2/3 plants, need to install one more</a:t>
            </a:r>
          </a:p>
          <a:p>
            <a:pPr lvl="1"/>
            <a:r>
              <a:rPr lang="en-US" dirty="0" smtClean="0"/>
              <a:t>Coordinate sample collection with staff availability</a:t>
            </a:r>
          </a:p>
          <a:p>
            <a:pPr marL="457200" lvl="1" indent="0">
              <a:buNone/>
            </a:pPr>
            <a:endParaRPr lang="en-US" dirty="0" smtClean="0"/>
          </a:p>
          <a:p>
            <a:r>
              <a:rPr lang="en-US" dirty="0" smtClean="0"/>
              <a:t>Where can we get the samples analyzed? How soon can we get results?</a:t>
            </a:r>
          </a:p>
          <a:p>
            <a:pPr lvl="1"/>
            <a:r>
              <a:rPr lang="en-US" dirty="0" smtClean="0"/>
              <a:t>Commercial lab identified, week turnaround for results, need to ship early in week</a:t>
            </a:r>
          </a:p>
          <a:p>
            <a:pPr marL="457200" lvl="1" indent="0">
              <a:buNone/>
            </a:pPr>
            <a:endParaRPr lang="en-US" dirty="0" smtClean="0"/>
          </a:p>
          <a:p>
            <a:r>
              <a:rPr lang="en-US" dirty="0" smtClean="0"/>
              <a:t>How will we use this data and share it with the public?</a:t>
            </a:r>
          </a:p>
          <a:p>
            <a:pPr lvl="1"/>
            <a:r>
              <a:rPr lang="en-US" dirty="0" smtClean="0"/>
              <a:t>Another metric in the Risk Mitigation Matrix</a:t>
            </a:r>
          </a:p>
        </p:txBody>
      </p:sp>
    </p:spTree>
    <p:extLst>
      <p:ext uri="{BB962C8B-B14F-4D97-AF65-F5344CB8AC3E}">
        <p14:creationId xmlns:p14="http://schemas.microsoft.com/office/powerpoint/2010/main" val="33436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5" t="10468" r="1131" b="5235"/>
          <a:stretch/>
        </p:blipFill>
        <p:spPr>
          <a:xfrm>
            <a:off x="68826" y="501444"/>
            <a:ext cx="12024852" cy="5781369"/>
          </a:xfrm>
          <a:prstGeom prst="rect">
            <a:avLst/>
          </a:prstGeom>
        </p:spPr>
      </p:pic>
    </p:spTree>
    <p:extLst>
      <p:ext uri="{BB962C8B-B14F-4D97-AF65-F5344CB8AC3E}">
        <p14:creationId xmlns:p14="http://schemas.microsoft.com/office/powerpoint/2010/main" val="3791709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669" y="278151"/>
            <a:ext cx="9687355" cy="885631"/>
          </a:xfrm>
        </p:spPr>
        <p:txBody>
          <a:bodyPr/>
          <a:lstStyle/>
          <a:p>
            <a:r>
              <a:rPr lang="en-US" sz="4000" dirty="0"/>
              <a:t>CBJ Sewage Surveillance </a:t>
            </a:r>
            <a:r>
              <a:rPr lang="en-US" sz="4000" dirty="0" smtClean="0"/>
              <a:t>Program</a:t>
            </a:r>
            <a:endParaRPr lang="en-US" sz="4000" dirty="0"/>
          </a:p>
        </p:txBody>
      </p:sp>
      <p:sp>
        <p:nvSpPr>
          <p:cNvPr id="3" name="Content Placeholder 2"/>
          <p:cNvSpPr>
            <a:spLocks noGrp="1"/>
          </p:cNvSpPr>
          <p:nvPr>
            <p:ph idx="1"/>
          </p:nvPr>
        </p:nvSpPr>
        <p:spPr>
          <a:xfrm>
            <a:off x="355166" y="1479463"/>
            <a:ext cx="5829503" cy="5034741"/>
          </a:xfrm>
        </p:spPr>
        <p:txBody>
          <a:bodyPr>
            <a:normAutofit/>
          </a:bodyPr>
          <a:lstStyle/>
          <a:p>
            <a:r>
              <a:rPr lang="en-US" dirty="0"/>
              <a:t>Samples collected from each of the three WWTPs 2x per week, sent to lab for analysis. </a:t>
            </a:r>
          </a:p>
          <a:p>
            <a:endParaRPr lang="en-US" dirty="0"/>
          </a:p>
          <a:p>
            <a:r>
              <a:rPr lang="en-US" dirty="0"/>
              <a:t>Why sewage surveillance? </a:t>
            </a:r>
          </a:p>
          <a:p>
            <a:pPr lvl="1"/>
            <a:r>
              <a:rPr lang="en-US" dirty="0"/>
              <a:t>Can be an indicator of relative prevalence of the virus in the community, and help with public health decision making. </a:t>
            </a:r>
          </a:p>
          <a:p>
            <a:pPr lvl="1"/>
            <a:r>
              <a:rPr lang="en-US" dirty="0"/>
              <a:t>Can detect virus present in the community independent of testing behavior, including asymptomatic cases. </a:t>
            </a:r>
          </a:p>
          <a:p>
            <a:pPr lvl="1"/>
            <a:endParaRPr lang="en-US" dirty="0"/>
          </a:p>
          <a:p>
            <a:r>
              <a:rPr lang="en-US" dirty="0" smtClean="0"/>
              <a:t>Challenge: many variables!</a:t>
            </a:r>
            <a:endParaRPr lang="en-US" dirty="0"/>
          </a:p>
          <a:p>
            <a:endParaRPr lang="en-US" dirty="0"/>
          </a:p>
        </p:txBody>
      </p:sp>
      <p:pic>
        <p:nvPicPr>
          <p:cNvPr id="4" name="Picture 3"/>
          <p:cNvPicPr>
            <a:picLocks noChangeAspect="1"/>
          </p:cNvPicPr>
          <p:nvPr/>
        </p:nvPicPr>
        <p:blipFill>
          <a:blip r:embed="rId2"/>
          <a:stretch>
            <a:fillRect/>
          </a:stretch>
        </p:blipFill>
        <p:spPr>
          <a:xfrm>
            <a:off x="6231339" y="1479462"/>
            <a:ext cx="5554669" cy="5034741"/>
          </a:xfrm>
          <a:prstGeom prst="rect">
            <a:avLst/>
          </a:prstGeom>
        </p:spPr>
      </p:pic>
    </p:spTree>
    <p:extLst>
      <p:ext uri="{BB962C8B-B14F-4D97-AF65-F5344CB8AC3E}">
        <p14:creationId xmlns:p14="http://schemas.microsoft.com/office/powerpoint/2010/main" val="3402180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3525" y="324107"/>
            <a:ext cx="8129848" cy="369332"/>
          </a:xfrm>
          <a:prstGeom prst="rect">
            <a:avLst/>
          </a:prstGeom>
          <a:noFill/>
        </p:spPr>
        <p:txBody>
          <a:bodyPr wrap="square" rtlCol="0">
            <a:spAutoFit/>
          </a:bodyPr>
          <a:lstStyle/>
          <a:p>
            <a:r>
              <a:rPr lang="en-US" dirty="0" smtClean="0"/>
              <a:t>~80% of homes/businesses connected to municipal sewer system</a:t>
            </a:r>
            <a:endParaRPr lang="en-US" dirty="0"/>
          </a:p>
        </p:txBody>
      </p:sp>
      <p:pic>
        <p:nvPicPr>
          <p:cNvPr id="3" name="Picture 2"/>
          <p:cNvPicPr>
            <a:picLocks noChangeAspect="1"/>
          </p:cNvPicPr>
          <p:nvPr/>
        </p:nvPicPr>
        <p:blipFill>
          <a:blip r:embed="rId2"/>
          <a:stretch>
            <a:fillRect/>
          </a:stretch>
        </p:blipFill>
        <p:spPr>
          <a:xfrm>
            <a:off x="640773" y="1405456"/>
            <a:ext cx="2514600" cy="1819275"/>
          </a:xfrm>
          <a:prstGeom prst="rect">
            <a:avLst/>
          </a:prstGeom>
        </p:spPr>
      </p:pic>
      <p:sp>
        <p:nvSpPr>
          <p:cNvPr id="4" name="Rectangle 3"/>
          <p:cNvSpPr/>
          <p:nvPr/>
        </p:nvSpPr>
        <p:spPr>
          <a:xfrm>
            <a:off x="573578" y="1346662"/>
            <a:ext cx="2643447" cy="1936865"/>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1802" y="3342321"/>
            <a:ext cx="2643447" cy="2308324"/>
          </a:xfrm>
          <a:prstGeom prst="rect">
            <a:avLst/>
          </a:prstGeom>
          <a:noFill/>
        </p:spPr>
        <p:txBody>
          <a:bodyPr wrap="square" rtlCol="0">
            <a:spAutoFit/>
          </a:bodyPr>
          <a:lstStyle/>
          <a:p>
            <a:pPr algn="ctr"/>
            <a:r>
              <a:rPr lang="en-US" b="1" dirty="0" smtClean="0">
                <a:solidFill>
                  <a:schemeClr val="accent1">
                    <a:lumMod val="60000"/>
                    <a:lumOff val="40000"/>
                  </a:schemeClr>
                </a:solidFill>
              </a:rPr>
              <a:t>Mendenhall Treatment Plant (MTP)</a:t>
            </a:r>
          </a:p>
          <a:p>
            <a:pPr algn="ctr"/>
            <a:endParaRPr lang="en-US" b="1" dirty="0">
              <a:solidFill>
                <a:schemeClr val="accent1">
                  <a:lumMod val="60000"/>
                  <a:lumOff val="40000"/>
                </a:schemeClr>
              </a:solidFill>
            </a:endParaRPr>
          </a:p>
          <a:p>
            <a:pPr algn="ctr"/>
            <a:r>
              <a:rPr lang="en-US" b="1" dirty="0" err="1" smtClean="0">
                <a:solidFill>
                  <a:schemeClr val="accent1">
                    <a:lumMod val="60000"/>
                    <a:lumOff val="40000"/>
                  </a:schemeClr>
                </a:solidFill>
              </a:rPr>
              <a:t>Avg</a:t>
            </a:r>
            <a:r>
              <a:rPr lang="en-US" b="1" dirty="0" smtClean="0">
                <a:solidFill>
                  <a:schemeClr val="accent1">
                    <a:lumMod val="60000"/>
                    <a:lumOff val="40000"/>
                  </a:schemeClr>
                </a:solidFill>
              </a:rPr>
              <a:t> Flow 2 MGD</a:t>
            </a:r>
          </a:p>
          <a:p>
            <a:pPr algn="ctr"/>
            <a:endParaRPr lang="en-US" b="1" dirty="0" smtClean="0">
              <a:solidFill>
                <a:schemeClr val="accent1">
                  <a:lumMod val="60000"/>
                  <a:lumOff val="40000"/>
                </a:schemeClr>
              </a:solidFill>
            </a:endParaRPr>
          </a:p>
          <a:p>
            <a:pPr algn="ctr"/>
            <a:r>
              <a:rPr lang="en-US" b="1" dirty="0" smtClean="0">
                <a:solidFill>
                  <a:schemeClr val="accent1">
                    <a:lumMod val="60000"/>
                    <a:lumOff val="40000"/>
                  </a:schemeClr>
                </a:solidFill>
              </a:rPr>
              <a:t>Landfill Leachate</a:t>
            </a:r>
          </a:p>
          <a:p>
            <a:pPr algn="ctr"/>
            <a:r>
              <a:rPr lang="en-US" b="1" dirty="0" smtClean="0">
                <a:solidFill>
                  <a:schemeClr val="accent1">
                    <a:lumMod val="60000"/>
                    <a:lumOff val="40000"/>
                  </a:schemeClr>
                </a:solidFill>
              </a:rPr>
              <a:t>Brewery Waste</a:t>
            </a:r>
          </a:p>
          <a:p>
            <a:pPr algn="ctr"/>
            <a:r>
              <a:rPr lang="en-US" b="1" dirty="0" smtClean="0">
                <a:solidFill>
                  <a:schemeClr val="accent1">
                    <a:lumMod val="60000"/>
                    <a:lumOff val="40000"/>
                  </a:schemeClr>
                </a:solidFill>
              </a:rPr>
              <a:t>Fish processing</a:t>
            </a:r>
          </a:p>
        </p:txBody>
      </p:sp>
      <p:sp>
        <p:nvSpPr>
          <p:cNvPr id="6" name="Rectangle 5"/>
          <p:cNvSpPr/>
          <p:nvPr/>
        </p:nvSpPr>
        <p:spPr>
          <a:xfrm>
            <a:off x="4217323" y="1346660"/>
            <a:ext cx="2643447" cy="1936865"/>
          </a:xfrm>
          <a:prstGeom prst="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211434" y="3411594"/>
            <a:ext cx="2643447" cy="2031325"/>
          </a:xfrm>
          <a:prstGeom prst="rect">
            <a:avLst/>
          </a:prstGeom>
          <a:noFill/>
        </p:spPr>
        <p:txBody>
          <a:bodyPr wrap="square" rtlCol="0">
            <a:spAutoFit/>
          </a:bodyPr>
          <a:lstStyle/>
          <a:p>
            <a:pPr algn="ctr"/>
            <a:r>
              <a:rPr lang="en-US" b="1" dirty="0" smtClean="0">
                <a:solidFill>
                  <a:schemeClr val="accent6">
                    <a:lumMod val="60000"/>
                    <a:lumOff val="40000"/>
                  </a:schemeClr>
                </a:solidFill>
              </a:rPr>
              <a:t>Juneau Douglas Treatment Plant (JDTP)</a:t>
            </a:r>
          </a:p>
          <a:p>
            <a:pPr algn="ctr"/>
            <a:endParaRPr lang="en-US" b="1" dirty="0">
              <a:solidFill>
                <a:schemeClr val="accent6">
                  <a:lumMod val="60000"/>
                  <a:lumOff val="40000"/>
                </a:schemeClr>
              </a:solidFill>
            </a:endParaRPr>
          </a:p>
          <a:p>
            <a:pPr algn="ctr"/>
            <a:r>
              <a:rPr lang="en-US" b="1" dirty="0" err="1" smtClean="0">
                <a:solidFill>
                  <a:schemeClr val="accent6">
                    <a:lumMod val="60000"/>
                    <a:lumOff val="40000"/>
                  </a:schemeClr>
                </a:solidFill>
              </a:rPr>
              <a:t>Avg</a:t>
            </a:r>
            <a:r>
              <a:rPr lang="en-US" b="1" dirty="0" smtClean="0">
                <a:solidFill>
                  <a:schemeClr val="accent6">
                    <a:lumMod val="60000"/>
                    <a:lumOff val="40000"/>
                  </a:schemeClr>
                </a:solidFill>
              </a:rPr>
              <a:t> Flow 1 MGD</a:t>
            </a:r>
          </a:p>
          <a:p>
            <a:pPr algn="ctr"/>
            <a:endParaRPr lang="en-US" b="1" dirty="0" smtClean="0">
              <a:solidFill>
                <a:schemeClr val="accent6">
                  <a:lumMod val="60000"/>
                  <a:lumOff val="40000"/>
                </a:schemeClr>
              </a:solidFill>
            </a:endParaRPr>
          </a:p>
          <a:p>
            <a:pPr algn="ctr"/>
            <a:r>
              <a:rPr lang="en-US" b="1" dirty="0" smtClean="0">
                <a:solidFill>
                  <a:schemeClr val="accent6">
                    <a:lumMod val="60000"/>
                    <a:lumOff val="40000"/>
                  </a:schemeClr>
                </a:solidFill>
              </a:rPr>
              <a:t>Cruise ship WW</a:t>
            </a:r>
          </a:p>
          <a:p>
            <a:pPr algn="ctr"/>
            <a:r>
              <a:rPr lang="en-US" b="1" dirty="0" smtClean="0">
                <a:solidFill>
                  <a:schemeClr val="accent6">
                    <a:lumMod val="60000"/>
                    <a:lumOff val="40000"/>
                  </a:schemeClr>
                </a:solidFill>
              </a:rPr>
              <a:t>Downtown</a:t>
            </a:r>
          </a:p>
        </p:txBody>
      </p:sp>
      <p:sp>
        <p:nvSpPr>
          <p:cNvPr id="8" name="Rectangle 7"/>
          <p:cNvSpPr/>
          <p:nvPr/>
        </p:nvSpPr>
        <p:spPr>
          <a:xfrm>
            <a:off x="7861068" y="1346660"/>
            <a:ext cx="2643447" cy="1936865"/>
          </a:xfrm>
          <a:prstGeom prst="rect">
            <a:avLst/>
          </a:prstGeom>
          <a:no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61067" y="3489180"/>
            <a:ext cx="2643447" cy="2031325"/>
          </a:xfrm>
          <a:prstGeom prst="rect">
            <a:avLst/>
          </a:prstGeom>
          <a:noFill/>
        </p:spPr>
        <p:txBody>
          <a:bodyPr wrap="square" rtlCol="0">
            <a:spAutoFit/>
          </a:bodyPr>
          <a:lstStyle/>
          <a:p>
            <a:pPr algn="ctr"/>
            <a:r>
              <a:rPr lang="en-US" b="1" dirty="0" smtClean="0">
                <a:solidFill>
                  <a:schemeClr val="accent3">
                    <a:lumMod val="60000"/>
                    <a:lumOff val="40000"/>
                  </a:schemeClr>
                </a:solidFill>
              </a:rPr>
              <a:t>Auke Bay Treatment Plant (ABTP)</a:t>
            </a:r>
          </a:p>
          <a:p>
            <a:pPr algn="ctr"/>
            <a:endParaRPr lang="en-US" b="1" dirty="0">
              <a:solidFill>
                <a:schemeClr val="accent3">
                  <a:lumMod val="60000"/>
                  <a:lumOff val="40000"/>
                </a:schemeClr>
              </a:solidFill>
            </a:endParaRPr>
          </a:p>
          <a:p>
            <a:pPr algn="ctr"/>
            <a:r>
              <a:rPr lang="en-US" b="1" dirty="0" err="1" smtClean="0">
                <a:solidFill>
                  <a:schemeClr val="accent3">
                    <a:lumMod val="60000"/>
                    <a:lumOff val="40000"/>
                  </a:schemeClr>
                </a:solidFill>
              </a:rPr>
              <a:t>Avg</a:t>
            </a:r>
            <a:r>
              <a:rPr lang="en-US" b="1" dirty="0" smtClean="0">
                <a:solidFill>
                  <a:schemeClr val="accent3">
                    <a:lumMod val="60000"/>
                    <a:lumOff val="40000"/>
                  </a:schemeClr>
                </a:solidFill>
              </a:rPr>
              <a:t> Flow 0.05 MGD</a:t>
            </a:r>
          </a:p>
          <a:p>
            <a:pPr algn="ctr"/>
            <a:endParaRPr lang="en-US" b="1" dirty="0" smtClean="0">
              <a:solidFill>
                <a:schemeClr val="accent3">
                  <a:lumMod val="60000"/>
                  <a:lumOff val="40000"/>
                </a:schemeClr>
              </a:solidFill>
            </a:endParaRPr>
          </a:p>
          <a:p>
            <a:pPr algn="ctr"/>
            <a:r>
              <a:rPr lang="en-US" b="1" dirty="0" smtClean="0">
                <a:solidFill>
                  <a:schemeClr val="accent3">
                    <a:lumMod val="60000"/>
                    <a:lumOff val="40000"/>
                  </a:schemeClr>
                </a:solidFill>
              </a:rPr>
              <a:t>University of AK Southeast</a:t>
            </a:r>
          </a:p>
        </p:txBody>
      </p:sp>
      <p:pic>
        <p:nvPicPr>
          <p:cNvPr id="12" name="Picture 11"/>
          <p:cNvPicPr>
            <a:picLocks noChangeAspect="1"/>
          </p:cNvPicPr>
          <p:nvPr/>
        </p:nvPicPr>
        <p:blipFill rotWithShape="1">
          <a:blip r:embed="rId3"/>
          <a:srcRect b="45418"/>
          <a:stretch/>
        </p:blipFill>
        <p:spPr>
          <a:xfrm>
            <a:off x="4288369" y="1405456"/>
            <a:ext cx="2477803" cy="1803257"/>
          </a:xfrm>
          <a:prstGeom prst="rect">
            <a:avLst/>
          </a:prstGeom>
        </p:spPr>
      </p:pic>
      <p:pic>
        <p:nvPicPr>
          <p:cNvPr id="13" name="Picture 12"/>
          <p:cNvPicPr>
            <a:picLocks noChangeAspect="1"/>
          </p:cNvPicPr>
          <p:nvPr/>
        </p:nvPicPr>
        <p:blipFill>
          <a:blip r:embed="rId4"/>
          <a:stretch>
            <a:fillRect/>
          </a:stretch>
        </p:blipFill>
        <p:spPr>
          <a:xfrm>
            <a:off x="7935885" y="1478637"/>
            <a:ext cx="2493641" cy="1655262"/>
          </a:xfrm>
          <a:prstGeom prst="rect">
            <a:avLst/>
          </a:prstGeom>
        </p:spPr>
      </p:pic>
    </p:spTree>
    <p:extLst>
      <p:ext uri="{BB962C8B-B14F-4D97-AF65-F5344CB8AC3E}">
        <p14:creationId xmlns:p14="http://schemas.microsoft.com/office/powerpoint/2010/main" val="3457493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4459" y="243587"/>
            <a:ext cx="9676945" cy="6498934"/>
          </a:xfrm>
          <a:prstGeom prst="rect">
            <a:avLst/>
          </a:prstGeom>
        </p:spPr>
      </p:pic>
    </p:spTree>
    <p:extLst>
      <p:ext uri="{BB962C8B-B14F-4D97-AF65-F5344CB8AC3E}">
        <p14:creationId xmlns:p14="http://schemas.microsoft.com/office/powerpoint/2010/main" val="4241821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6981" y="127820"/>
            <a:ext cx="8449485" cy="6607277"/>
            <a:chOff x="328773" y="237086"/>
            <a:chExt cx="7825252" cy="6310247"/>
          </a:xfrm>
        </p:grpSpPr>
        <p:grpSp>
          <p:nvGrpSpPr>
            <p:cNvPr id="6" name="Group 5"/>
            <p:cNvGrpSpPr/>
            <p:nvPr/>
          </p:nvGrpSpPr>
          <p:grpSpPr>
            <a:xfrm>
              <a:off x="328773" y="237086"/>
              <a:ext cx="7825252" cy="6310247"/>
              <a:chOff x="400692" y="309005"/>
              <a:chExt cx="7825252" cy="6310247"/>
            </a:xfrm>
          </p:grpSpPr>
          <p:pic>
            <p:nvPicPr>
              <p:cNvPr id="2" name="Picture 1"/>
              <p:cNvPicPr>
                <a:picLocks noChangeAspect="1"/>
              </p:cNvPicPr>
              <p:nvPr/>
            </p:nvPicPr>
            <p:blipFill>
              <a:blip r:embed="rId3"/>
              <a:stretch>
                <a:fillRect/>
              </a:stretch>
            </p:blipFill>
            <p:spPr>
              <a:xfrm>
                <a:off x="400692" y="309005"/>
                <a:ext cx="7825252" cy="6310247"/>
              </a:xfrm>
              <a:prstGeom prst="rect">
                <a:avLst/>
              </a:prstGeom>
            </p:spPr>
          </p:pic>
          <p:cxnSp>
            <p:nvCxnSpPr>
              <p:cNvPr id="4" name="Straight Connector 3"/>
              <p:cNvCxnSpPr/>
              <p:nvPr/>
            </p:nvCxnSpPr>
            <p:spPr>
              <a:xfrm>
                <a:off x="4849402" y="4654193"/>
                <a:ext cx="0" cy="893852"/>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4592549" y="4320664"/>
              <a:ext cx="1952089" cy="261610"/>
            </a:xfrm>
            <a:prstGeom prst="rect">
              <a:avLst/>
            </a:prstGeom>
            <a:noFill/>
          </p:spPr>
          <p:txBody>
            <a:bodyPr wrap="square" rtlCol="0">
              <a:spAutoFit/>
            </a:bodyPr>
            <a:lstStyle/>
            <a:p>
              <a:r>
                <a:rPr lang="en-US" sz="1100" dirty="0" smtClean="0">
                  <a:solidFill>
                    <a:srgbClr val="FF0000"/>
                  </a:solidFill>
                </a:rPr>
                <a:t>Switch to new lab</a:t>
              </a:r>
              <a:endParaRPr lang="en-US" sz="1100" dirty="0">
                <a:solidFill>
                  <a:srgbClr val="FF0000"/>
                </a:solidFill>
              </a:endParaRPr>
            </a:p>
          </p:txBody>
        </p:sp>
      </p:grpSp>
    </p:spTree>
    <p:extLst>
      <p:ext uri="{BB962C8B-B14F-4D97-AF65-F5344CB8AC3E}">
        <p14:creationId xmlns:p14="http://schemas.microsoft.com/office/powerpoint/2010/main" val="36658389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1">
      <a:dk1>
        <a:sysClr val="windowText" lastClr="000000"/>
      </a:dk1>
      <a:lt1>
        <a:sysClr val="window" lastClr="FFFFFF"/>
      </a:lt1>
      <a:dk2>
        <a:srgbClr val="0E5580"/>
      </a:dk2>
      <a:lt2>
        <a:srgbClr val="EBEBEB"/>
      </a:lt2>
      <a:accent1>
        <a:srgbClr val="EFD984"/>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1318</TotalTime>
  <Words>1036</Words>
  <Application>Microsoft Office PowerPoint</Application>
  <PresentationFormat>Widescreen</PresentationFormat>
  <Paragraphs>127</Paragraphs>
  <Slides>15</Slides>
  <Notes>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Wingdings 3</vt:lpstr>
      <vt:lpstr>Ion</vt:lpstr>
      <vt:lpstr>“Small” Community Sampling:  Tracking SARS-CoV-2 in Municipal Wastewater in Juneau, Alaska</vt:lpstr>
      <vt:lpstr>PowerPoint Presentation</vt:lpstr>
      <vt:lpstr>How did we get started?</vt:lpstr>
      <vt:lpstr>Program Development </vt:lpstr>
      <vt:lpstr>PowerPoint Presentation</vt:lpstr>
      <vt:lpstr>CBJ Sewage Surveillance Program</vt:lpstr>
      <vt:lpstr>PowerPoint Presentation</vt:lpstr>
      <vt:lpstr>PowerPoint Presentation</vt:lpstr>
      <vt:lpstr>PowerPoint Presentation</vt:lpstr>
      <vt:lpstr>PowerPoint Presentation</vt:lpstr>
      <vt:lpstr>PowerPoint Presentation</vt:lpstr>
      <vt:lpstr>PowerPoint Presentation</vt:lpstr>
      <vt:lpstr>Challenges</vt:lpstr>
      <vt:lpstr>Current status</vt:lpstr>
      <vt:lpstr>PowerPoint Presentation</vt:lpstr>
    </vt:vector>
  </TitlesOfParts>
  <Company>City and Borough of Juneau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Community Sampling:  Tracking SARS-CoV2 in Municipal Wastewater in Juneau, Alaska</dc:title>
  <dc:creator>Lori Sowa</dc:creator>
  <cp:lastModifiedBy>Lori Sowa</cp:lastModifiedBy>
  <cp:revision>32</cp:revision>
  <dcterms:created xsi:type="dcterms:W3CDTF">2021-02-01T23:32:53Z</dcterms:created>
  <dcterms:modified xsi:type="dcterms:W3CDTF">2021-02-03T16:05:21Z</dcterms:modified>
</cp:coreProperties>
</file>