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  <p:sldMasterId id="2147483688" r:id="rId2"/>
  </p:sldMasterIdLst>
  <p:notesMasterIdLst>
    <p:notesMasterId r:id="rId10"/>
  </p:notesMasterIdLst>
  <p:handoutMasterIdLst>
    <p:handoutMasterId r:id="rId11"/>
  </p:handoutMasterIdLst>
  <p:sldIdLst>
    <p:sldId id="279" r:id="rId3"/>
    <p:sldId id="464" r:id="rId4"/>
    <p:sldId id="465" r:id="rId5"/>
    <p:sldId id="470" r:id="rId6"/>
    <p:sldId id="471" r:id="rId7"/>
    <p:sldId id="466" r:id="rId8"/>
    <p:sldId id="468" r:id="rId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744" autoAdjust="0"/>
  </p:normalViewPr>
  <p:slideViewPr>
    <p:cSldViewPr showGuides="1">
      <p:cViewPr varScale="1">
        <p:scale>
          <a:sx n="184" d="100"/>
          <a:sy n="184" d="100"/>
        </p:scale>
        <p:origin x="19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aka-file1\share\users\dondelacy\Agencies\US%20Arctic%20Research%20Commission\AK%20AREA%20SFC%20FUNDING%202000-2010%20REVISED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/aka-file1\share\users\dondelacy\Agencies\US%20Arctic%20Research%20Commission\AK%20AREA%20SFC%20FUNDING%202000-2010%20REVISE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/aka-file1\share\users\dondelacy\Agencies\US%20Arctic%20Research%20Commission\AK%20AREA%20SFC%20FUNDING%202000-2010%20REVISED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136879948829937"/>
          <c:y val="2.1873821327889582E-2"/>
          <c:w val="0.53395516185476777"/>
          <c:h val="0.7982250656167978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IHS-EPA SDS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21200000</c:v>
                </c:pt>
                <c:pt idx="1">
                  <c:v>21600000</c:v>
                </c:pt>
                <c:pt idx="2">
                  <c:v>22300000</c:v>
                </c:pt>
                <c:pt idx="3">
                  <c:v>23700000</c:v>
                </c:pt>
                <c:pt idx="4">
                  <c:v>19600000</c:v>
                </c:pt>
                <c:pt idx="5">
                  <c:v>17400000</c:v>
                </c:pt>
                <c:pt idx="6">
                  <c:v>16900000</c:v>
                </c:pt>
                <c:pt idx="7">
                  <c:v>19500000</c:v>
                </c:pt>
                <c:pt idx="8">
                  <c:v>17700000</c:v>
                </c:pt>
                <c:pt idx="9">
                  <c:v>16800000</c:v>
                </c:pt>
                <c:pt idx="10">
                  <c:v>32000000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42-5C45-81E9-FF05187FC09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IHS HOUSING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6300000</c:v>
                </c:pt>
                <c:pt idx="1">
                  <c:v>6300000</c:v>
                </c:pt>
                <c:pt idx="2">
                  <c:v>6100000</c:v>
                </c:pt>
                <c:pt idx="3">
                  <c:v>6000000</c:v>
                </c:pt>
                <c:pt idx="4">
                  <c:v>6000000</c:v>
                </c:pt>
                <c:pt idx="5">
                  <c:v>5900000</c:v>
                </c:pt>
                <c:pt idx="6">
                  <c:v>6000000</c:v>
                </c:pt>
                <c:pt idx="7">
                  <c:v>6100000</c:v>
                </c:pt>
                <c:pt idx="8">
                  <c:v>6100000</c:v>
                </c:pt>
                <c:pt idx="9">
                  <c:v>6200000</c:v>
                </c:pt>
                <c:pt idx="10">
                  <c:v>6100000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42-5C45-81E9-FF05187FC097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VSW, EPA IG, RD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68600000</c:v>
                </c:pt>
                <c:pt idx="1">
                  <c:v>61600000</c:v>
                </c:pt>
                <c:pt idx="2">
                  <c:v>68000000</c:v>
                </c:pt>
                <c:pt idx="3">
                  <c:v>79500000</c:v>
                </c:pt>
                <c:pt idx="4">
                  <c:v>85000000</c:v>
                </c:pt>
                <c:pt idx="5">
                  <c:v>80000000</c:v>
                </c:pt>
                <c:pt idx="6">
                  <c:v>85500000</c:v>
                </c:pt>
                <c:pt idx="7">
                  <c:v>74000000</c:v>
                </c:pt>
                <c:pt idx="8">
                  <c:v>72000000</c:v>
                </c:pt>
                <c:pt idx="9">
                  <c:v>55000000</c:v>
                </c:pt>
                <c:pt idx="10">
                  <c:v>48300000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42-5C45-81E9-FF05187FC097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DENALI COMM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3500000</c:v>
                </c:pt>
                <c:pt idx="3">
                  <c:v>415000</c:v>
                </c:pt>
                <c:pt idx="4">
                  <c:v>1320000</c:v>
                </c:pt>
                <c:pt idx="5">
                  <c:v>700000</c:v>
                </c:pt>
                <c:pt idx="6">
                  <c:v>742000</c:v>
                </c:pt>
                <c:pt idx="7">
                  <c:v>1100000</c:v>
                </c:pt>
                <c:pt idx="8">
                  <c:v>810000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42-5C45-81E9-FF05187FC097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TOTAL FUNDING</c:v>
                </c:pt>
              </c:strCache>
            </c:strRef>
          </c:tx>
          <c:spPr>
            <a:ln>
              <a:bevel/>
            </a:ln>
          </c:spPr>
          <c:marker>
            <c:spPr>
              <a:ln w="6350" cap="sq">
                <a:bevel/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96100000</c:v>
                </c:pt>
                <c:pt idx="1">
                  <c:v>89500000</c:v>
                </c:pt>
                <c:pt idx="2">
                  <c:v>99900000</c:v>
                </c:pt>
                <c:pt idx="3">
                  <c:v>109615000</c:v>
                </c:pt>
                <c:pt idx="4">
                  <c:v>111920000</c:v>
                </c:pt>
                <c:pt idx="5">
                  <c:v>104000000</c:v>
                </c:pt>
                <c:pt idx="6">
                  <c:v>109142000</c:v>
                </c:pt>
                <c:pt idx="7">
                  <c:v>100700000</c:v>
                </c:pt>
                <c:pt idx="8">
                  <c:v>96610000</c:v>
                </c:pt>
                <c:pt idx="9">
                  <c:v>78000000</c:v>
                </c:pt>
                <c:pt idx="10">
                  <c:v>86400000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42-5C45-81E9-FF05187FC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46272"/>
        <c:axId val="66523904"/>
      </c:lineChart>
      <c:dateAx>
        <c:axId val="65846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6523904"/>
        <c:crosses val="autoZero"/>
        <c:auto val="0"/>
        <c:lblOffset val="100"/>
        <c:baseTimeUnit val="days"/>
      </c:dateAx>
      <c:valAx>
        <c:axId val="66523904"/>
        <c:scaling>
          <c:orientation val="minMax"/>
          <c:max val="1300000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/>
                  <a:t>COST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5846272"/>
        <c:crosses val="autoZero"/>
        <c:crossBetween val="between"/>
        <c:majorUnit val="20000000"/>
        <c:minorUnit val="10000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cked"/>
        <c:varyColors val="0"/>
        <c:ser>
          <c:idx val="1"/>
          <c:order val="0"/>
          <c:marker>
            <c:symbol val="none"/>
          </c:marker>
          <c:cat>
            <c:numRef>
              <c:f>Sheet2!$A$2:$A$12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Sheet2!$B$2:$B$12</c:f>
              <c:numCache>
                <c:formatCode>General</c:formatCode>
                <c:ptCount val="11"/>
                <c:pt idx="0">
                  <c:v>2.0099999999999998</c:v>
                </c:pt>
                <c:pt idx="1">
                  <c:v>2.14</c:v>
                </c:pt>
                <c:pt idx="2">
                  <c:v>2.0299999999999998</c:v>
                </c:pt>
                <c:pt idx="3">
                  <c:v>2.64</c:v>
                </c:pt>
                <c:pt idx="4">
                  <c:v>3.07</c:v>
                </c:pt>
                <c:pt idx="5">
                  <c:v>3.15</c:v>
                </c:pt>
                <c:pt idx="6">
                  <c:v>3.09</c:v>
                </c:pt>
                <c:pt idx="7">
                  <c:v>3.15</c:v>
                </c:pt>
                <c:pt idx="8">
                  <c:v>3.9499999999999997</c:v>
                </c:pt>
                <c:pt idx="9">
                  <c:v>4.1199999999999992</c:v>
                </c:pt>
                <c:pt idx="10">
                  <c:v>4.7699999999999996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0D-A541-9DAD-7B10838AE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664640"/>
        <c:axId val="77666560"/>
      </c:lineChart>
      <c:catAx>
        <c:axId val="77664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666560"/>
        <c:crosses val="autoZero"/>
        <c:auto val="1"/>
        <c:lblAlgn val="ctr"/>
        <c:lblOffset val="100"/>
        <c:noMultiLvlLbl val="0"/>
      </c:catAx>
      <c:valAx>
        <c:axId val="776665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/>
                  <a:t>AVERAGE PROJECT</a:t>
                </a:r>
                <a:r>
                  <a:rPr lang="en-US" sz="1200" baseline="0" dirty="0"/>
                  <a:t> </a:t>
                </a:r>
                <a:r>
                  <a:rPr lang="en-US" sz="1200" dirty="0"/>
                  <a:t>DURATION (YRS)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7664640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v>NEED</c:v>
          </c:tx>
          <c:cat>
            <c:numRef>
              <c:f>Sheet3!$A$2:$A$6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Sheet3!$B$2:$B$6</c:f>
              <c:numCache>
                <c:formatCode>General</c:formatCode>
                <c:ptCount val="5"/>
                <c:pt idx="0">
                  <c:v>450000000</c:v>
                </c:pt>
                <c:pt idx="1">
                  <c:v>580000000</c:v>
                </c:pt>
                <c:pt idx="2">
                  <c:v>599000000</c:v>
                </c:pt>
                <c:pt idx="3">
                  <c:v>600000000</c:v>
                </c:pt>
                <c:pt idx="4">
                  <c:v>710000000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EC-6B4A-BD1B-BCE008116F28}"/>
            </c:ext>
          </c:extLst>
        </c:ser>
        <c:ser>
          <c:idx val="2"/>
          <c:order val="1"/>
          <c:tx>
            <c:v>FUNDING</c:v>
          </c:tx>
          <c:cat>
            <c:numRef>
              <c:f>Sheet3!$A$2:$A$6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Sheet3!$C$2:$C$6</c:f>
              <c:numCache>
                <c:formatCode>General</c:formatCode>
                <c:ptCount val="5"/>
                <c:pt idx="0">
                  <c:v>100000000</c:v>
                </c:pt>
                <c:pt idx="1">
                  <c:v>100000000</c:v>
                </c:pt>
                <c:pt idx="2">
                  <c:v>95000000</c:v>
                </c:pt>
                <c:pt idx="3">
                  <c:v>106000000</c:v>
                </c:pt>
                <c:pt idx="4">
                  <c:v>93000000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EC-6B4A-BD1B-BCE008116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38752"/>
        <c:axId val="85353600"/>
      </c:lineChart>
      <c:catAx>
        <c:axId val="85338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5353600"/>
        <c:crosses val="autoZero"/>
        <c:auto val="1"/>
        <c:lblAlgn val="ctr"/>
        <c:lblOffset val="100"/>
        <c:noMultiLvlLbl val="0"/>
      </c:catAx>
      <c:valAx>
        <c:axId val="853536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COST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85338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F2F425F-3BE7-8847-8E72-D7F65C2657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D01D650-5BA1-C540-8DA0-30F4E11AB9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27D62F1A-F4FD-9340-85A5-0F6F229165B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39C31057-7808-3F48-AD05-F85F1D86AB1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4BA36E73-623B-EE42-828F-0754577510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A28A7CE-9255-0A4C-87FF-47C786EC1C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84C7067-C6C7-2C4F-830B-4C29BDC2E8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C4803FDF-109A-3C40-B044-861900E2EBF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690B3B6-E5C7-0846-8674-F17A9AD248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036C550-D6E1-BA46-98B0-41160A4C2C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8E2CE51-5904-1A41-97F3-5055083A8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2EA9BCA0-8FAB-1E4C-AEB5-88C3C184C2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9F3FD25-AA03-554B-8A74-487DE15A2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8079315-587B-4446-BB98-08D2E83E4020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D1E5658-DD0C-9D45-A05E-52578C98FB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AD0C494-189D-664E-8718-9EBA2592D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035014D-E012-8646-A616-3141A2AB046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E28A299-BBA1-E04D-AB59-2FB5A4AB950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DBB4E40-38B6-B849-92BA-3533D728A8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88AFA8-FD4B-D34D-A788-5D2286C2EA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D051CE6-671A-E24C-82B5-9613D4B102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AAE1A4B-E9CB-E24B-8A2C-64BDEBCE55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BB35EFE-284C-4844-BDB1-EBF28AB247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36B46DD-D97E-3B48-8FED-C328FD2421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26E7BC3-4188-4645-BDCA-9404119ADB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3" name="Picture 16" descr="ANTHC logo filter">
            <a:extLst>
              <a:ext uri="{FF2B5EF4-FFF2-40B4-BE49-F238E27FC236}">
                <a16:creationId xmlns:a16="http://schemas.microsoft.com/office/drawing/2014/main" id="{63EEE190-4AA0-3746-9D7D-B25A1F5F85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3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F08C557-9D28-8C46-B655-C50EC535D61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73DAB7B-BC04-A542-868C-52507838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0BFFDC1-352D-7B41-8129-5D147360E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9268A0-D44E-1645-BB5C-32DF159E2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1610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A56326-EADB-EE41-ABC9-E0AB53797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839EA8-2F46-6D4C-9A0F-845E226391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79B6E-A306-8845-B208-4FE5EF371F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0423ABB-80B9-0A4B-9341-EE4232DF42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088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16A1BA-CDAE-124C-874E-7B26B6974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04C6DA-EBDA-E64A-91D4-CD4473F3F9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95A9A-00B8-F544-BE0A-AD59DCA465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7C53240-D676-5D4D-B805-F466C6A09CF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8138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36F64A-1CBD-6F4E-8174-0E94AD1BA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D8E6A52-29E6-D341-8E2C-87725B6611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4AAA2-9256-4F45-BB65-663416C62C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B69DC95-7EB3-2F4E-8632-A0973FD856A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63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ANTHC logo filter">
            <a:extLst>
              <a:ext uri="{FF2B5EF4-FFF2-40B4-BE49-F238E27FC236}">
                <a16:creationId xmlns:a16="http://schemas.microsoft.com/office/drawing/2014/main" id="{718803B3-1F53-744D-B65A-30768CEA0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3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E4E68B-3EB4-324C-ABCC-0294B4B9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453A0D-A3C3-7A4D-9219-00C9A470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600E8B-B1C2-FE4D-B774-D73930A4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BFA97-B7C6-B34A-871B-18A1AA5A7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7015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6C51D-5FA0-FD48-A3D0-BA762999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B618-CDAF-EE41-8DC2-B3F188A3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82096-9F7F-384C-BE17-99A18F8F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1F826-E5B0-C649-A674-A38D76264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7640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0F985-EDA1-7747-AA70-12CEEA5E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58BEB-7B4E-E541-B2EB-47B2397E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D7A92-632D-F344-8C11-A55D784F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E35F5-FDE6-3E4E-88B9-A3DF4CA40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96266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B3B352-31D8-8546-BDF8-61F48048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703B89-9787-E344-A164-B81666D7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0D173A-2E85-7547-8D1A-77C00195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182E0-5852-E54C-ABB2-7F3E33AF3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2980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55C7A5-D1AC-1649-95D2-220F7F8C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5CC2DC-2AC5-F741-9EA6-D8579801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5D198C-CD64-2741-A1FE-41F5BD51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09BA3-9C44-C246-B186-7FC7353BC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3996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44941F-309F-6342-8D05-F47B5F2F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108EA1-B2F7-884A-BF8E-4F44DB59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558AB5-25A0-8B45-9F4E-BEBE100C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8384-7F27-6B49-8242-8147A583F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68786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D1A687-4A7C-8241-B689-9F19C8A4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63C4FD-6ADC-B048-86FC-5DA4FB77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8375CC-50A6-434C-B785-598F521F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7A328-02E0-E447-86B6-E6FE94FFB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5778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245EDE-12F2-A346-BAC8-CC067082B0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BBB0624-AFB1-9F4F-90EB-196B938000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2A5B4-9DD2-ED4F-A5C9-542442A06F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3014825-9278-214B-87DD-55EDDFA3BD6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425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F20735-A51E-2A49-8408-577EAE19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8E5DCD-625C-A54B-9367-6664A81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5852EC-6BFF-D842-BD52-3488F43C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38AF2-7CA7-AF43-939F-6B3D83202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1569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B916EC-B156-AA4E-A87F-C7A7FD98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530F9A-F350-294C-B964-7675843D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2851A3-D71E-0B46-B66B-9CFCA7FB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6D60C-B36D-F040-AAB6-DE717B94B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279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7ABC6-B61B-CA42-B95D-CF20D96C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DC3BE-0ED7-DE41-A6E6-C1FA583B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34BE5-2B5C-5849-901A-76C731CC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32D21-2CA8-E94D-AE3D-555B5C993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951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AC750-9878-DD44-B587-DB48EA02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7E2E8-B448-3948-8D93-5B31066F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F4663-CC37-9F4F-AD95-25037FD6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A1C99-C7A0-974B-8A80-D41DE90F0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1018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665138-95C9-3D44-A5C4-61A977420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0FDCF9-B60C-2049-B7F0-4FF2D200D2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FC4EE-2BA2-5441-9E0F-6A21F86D77D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7C1C583-B36D-3043-890B-C89A40C41CC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71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71F4EF-9CC2-2C4B-AECF-ABE2B37C7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CD3AD2-6775-734E-9C47-D4EE03AD67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94BCA-8185-144A-941B-8E51D74739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E035950-14D3-DF4F-A6F0-34D210E2E19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559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8241C8F-E68A-8D42-8A4F-C0C737E31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0779573-D380-0542-BF35-4AD46A5984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68FF1-B306-1045-8C98-E2599E51F6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7F9D58D-9748-0C48-949B-0D16DD2AF84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49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57AC0-D3AC-A14E-B1D9-0C5EB252E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A5AF6-6911-9C47-B003-B73E155016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438A8-73DD-8549-A452-A4C36C1116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BF51804-274B-BD4A-AD90-CEBBF4B965C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594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4357C0B-C8C8-A145-B856-26E8718ED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399BA49-42D1-3C48-A8FB-DD43C43878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CE68-B4DA-1945-8BAD-0417DA1AC6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86CB275-A2FB-134D-AD68-FCCA39D7F82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12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724F1F-73CD-6247-B173-10DFFE96D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0AA085-7D55-6145-A7D0-9B5CB4573A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329D3-5FF7-E24F-8B68-56A0329749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844FC9C-11E6-0F47-99F8-2D1798ACBA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916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8B12F2-AEF3-2542-B94B-190E2412D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498751-B811-5443-A964-9BE8F31BF2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A1FD1-1E61-104E-83FB-4F36E7EB6D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DD4812D-90E6-2948-A587-27E4D0C1B04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5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E78A652-AA59-0948-9DB1-676CDC4E21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315F8214-C920-5440-8C74-141C422B2A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FB3E603-F00A-9740-B4D8-B22883A9E7A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87A3CAD6-8CE0-8948-B1C5-C2B34E3B3C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B17B79A8-3C78-A843-AEA2-DADD486CE5F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1382" name="Freeform 6">
                <a:extLst>
                  <a:ext uri="{FF2B5EF4-FFF2-40B4-BE49-F238E27FC236}">
                    <a16:creationId xmlns:a16="http://schemas.microsoft.com/office/drawing/2014/main" id="{796463DC-FF25-4F46-A099-47945EF036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1383" name="Freeform 7">
                <a:extLst>
                  <a:ext uri="{FF2B5EF4-FFF2-40B4-BE49-F238E27FC236}">
                    <a16:creationId xmlns:a16="http://schemas.microsoft.com/office/drawing/2014/main" id="{DD2E2DE1-8484-5342-A128-FF6EB200B3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1384" name="Freeform 8">
                <a:extLst>
                  <a:ext uri="{FF2B5EF4-FFF2-40B4-BE49-F238E27FC236}">
                    <a16:creationId xmlns:a16="http://schemas.microsoft.com/office/drawing/2014/main" id="{020936D6-94ED-4E4F-BC39-3F93F70AEA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1385" name="Freeform 9">
                <a:extLst>
                  <a:ext uri="{FF2B5EF4-FFF2-40B4-BE49-F238E27FC236}">
                    <a16:creationId xmlns:a16="http://schemas.microsoft.com/office/drawing/2014/main" id="{A09A53D1-80F0-D247-BCEB-A819C68221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1386" name="Freeform 10">
                <a:extLst>
                  <a:ext uri="{FF2B5EF4-FFF2-40B4-BE49-F238E27FC236}">
                    <a16:creationId xmlns:a16="http://schemas.microsoft.com/office/drawing/2014/main" id="{772C25AE-943B-5B48-B630-B40953ACBB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01387" name="Freeform 11">
              <a:extLst>
                <a:ext uri="{FF2B5EF4-FFF2-40B4-BE49-F238E27FC236}">
                  <a16:creationId xmlns:a16="http://schemas.microsoft.com/office/drawing/2014/main" id="{4F3FBB1A-3161-D744-A758-078DC03641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1388" name="Freeform 12">
              <a:extLst>
                <a:ext uri="{FF2B5EF4-FFF2-40B4-BE49-F238E27FC236}">
                  <a16:creationId xmlns:a16="http://schemas.microsoft.com/office/drawing/2014/main" id="{7A9153F8-B62A-A746-B022-4E432F5D84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1389" name="Rectangle 13">
            <a:extLst>
              <a:ext uri="{FF2B5EF4-FFF2-40B4-BE49-F238E27FC236}">
                <a16:creationId xmlns:a16="http://schemas.microsoft.com/office/drawing/2014/main" id="{A03A06DD-8C92-ED4D-B640-B0112A938E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371600" y="2286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90" name="Rectangle 14">
            <a:extLst>
              <a:ext uri="{FF2B5EF4-FFF2-40B4-BE49-F238E27FC236}">
                <a16:creationId xmlns:a16="http://schemas.microsoft.com/office/drawing/2014/main" id="{546E57F0-1E95-F047-9CB1-362D10DBA7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91" name="Rectangle 15">
            <a:extLst>
              <a:ext uri="{FF2B5EF4-FFF2-40B4-BE49-F238E27FC236}">
                <a16:creationId xmlns:a16="http://schemas.microsoft.com/office/drawing/2014/main" id="{0F972C2D-C14E-4C47-9BF4-7DFA4F1FF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16" descr="ANTHC logo filter">
            <a:extLst>
              <a:ext uri="{FF2B5EF4-FFF2-40B4-BE49-F238E27FC236}">
                <a16:creationId xmlns:a16="http://schemas.microsoft.com/office/drawing/2014/main" id="{66F4C2FA-54B0-514A-A0A7-82E0120E1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3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01" name="Line 25">
            <a:extLst>
              <a:ext uri="{FF2B5EF4-FFF2-40B4-BE49-F238E27FC236}">
                <a16:creationId xmlns:a16="http://schemas.microsoft.com/office/drawing/2014/main" id="{93192B02-16C4-DB47-ACF4-0E1C139B016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371600" y="12954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4B7012F-BA2C-754F-96F0-F8BAE1AB87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5320A1D-E709-DA49-BEE1-7B8E61DB0D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AA607-890F-5F43-89F8-22F8007F6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F9684-7E6E-774A-BAF2-A92301726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2B5A3-E88F-D34D-81B0-EE50C273D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386DA64-2192-DC46-BEEE-12CDE45D835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16" descr="ANTHC logo filter">
            <a:extLst>
              <a:ext uri="{FF2B5EF4-FFF2-40B4-BE49-F238E27FC236}">
                <a16:creationId xmlns:a16="http://schemas.microsoft.com/office/drawing/2014/main" id="{591F105B-EA1F-2249-85F3-4460A8658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3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5">
            <a:extLst>
              <a:ext uri="{FF2B5EF4-FFF2-40B4-BE49-F238E27FC236}">
                <a16:creationId xmlns:a16="http://schemas.microsoft.com/office/drawing/2014/main" id="{07200D38-6552-2D48-91BB-C18DB988FE3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371600" y="12954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86A6031-C3FE-6847-B174-7B67F640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50292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263F723A-4C43-B44F-AE7C-B8C5595FB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"/>
            <a:ext cx="4191000" cy="744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</a:rPr>
              <a:t>WATER AND SANITATION INOVATIONS FOR THE ARCTIC</a:t>
            </a:r>
          </a:p>
          <a:p>
            <a:pPr>
              <a:spcBef>
                <a:spcPct val="50000"/>
              </a:spcBef>
            </a:pPr>
            <a:endParaRPr lang="en-US" altLang="en-US" sz="200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i="1">
                <a:latin typeface="Verdana" panose="020B0604030504040204" pitchFamily="34" charset="0"/>
              </a:rPr>
              <a:t>Denman Ondelacy, PE</a:t>
            </a:r>
          </a:p>
          <a:p>
            <a:pPr>
              <a:spcBef>
                <a:spcPct val="50000"/>
              </a:spcBef>
            </a:pPr>
            <a:r>
              <a:rPr lang="en-US" altLang="en-US" sz="2000" i="1">
                <a:latin typeface="Verdana" panose="020B0604030504040204" pitchFamily="34" charset="0"/>
              </a:rPr>
              <a:t>Director, Office of Environmental Health &amp; Engineering</a:t>
            </a:r>
          </a:p>
          <a:p>
            <a:pPr>
              <a:spcBef>
                <a:spcPct val="50000"/>
              </a:spcBef>
            </a:pPr>
            <a:endParaRPr lang="en-US" altLang="en-US" sz="200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Verdana" panose="020B0604030504040204" pitchFamily="34" charset="0"/>
              </a:rPr>
              <a:t>Alaska Area Native Health Service – Indian Health Service</a:t>
            </a:r>
          </a:p>
          <a:p>
            <a:pPr>
              <a:spcBef>
                <a:spcPct val="50000"/>
              </a:spcBef>
            </a:pPr>
            <a:r>
              <a:rPr lang="en-US" altLang="en-US" sz="2000" i="1">
                <a:latin typeface="Verdana" panose="020B0604030504040204" pitchFamily="34" charset="0"/>
              </a:rPr>
              <a:t>January 2011</a:t>
            </a:r>
          </a:p>
          <a:p>
            <a:pPr>
              <a:spcBef>
                <a:spcPct val="50000"/>
              </a:spcBef>
            </a:pPr>
            <a:endParaRPr lang="en-US" altLang="en-US" sz="200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600" b="1" i="1">
              <a:latin typeface="Verdana" panose="020B0604030504040204" pitchFamily="34" charset="0"/>
            </a:endParaRPr>
          </a:p>
        </p:txBody>
      </p:sp>
      <p:sp>
        <p:nvSpPr>
          <p:cNvPr id="5124" name="Line 5">
            <a:extLst>
              <a:ext uri="{FF2B5EF4-FFF2-40B4-BE49-F238E27FC236}">
                <a16:creationId xmlns:a16="http://schemas.microsoft.com/office/drawing/2014/main" id="{DE4E3096-0398-2C40-A023-77DE6C653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" name="Picture 9" descr="Logo_anti_alias">
            <a:extLst>
              <a:ext uri="{FF2B5EF4-FFF2-40B4-BE49-F238E27FC236}">
                <a16:creationId xmlns:a16="http://schemas.microsoft.com/office/drawing/2014/main" id="{AF492743-3714-2447-B229-91CB3311B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Kongiganak Boardwalk2">
            <a:extLst>
              <a:ext uri="{FF2B5EF4-FFF2-40B4-BE49-F238E27FC236}">
                <a16:creationId xmlns:a16="http://schemas.microsoft.com/office/drawing/2014/main" id="{31DCF136-E82F-DC46-BC7D-4EF78468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7244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98BE-AEFE-0C48-BB57-A779342F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CEDE2A79-B233-5B4E-9045-D8440B50587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82687" y="-877887"/>
            <a:ext cx="6550025" cy="861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4669B62-4E56-6E4B-AFF4-F6407071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ALASKA SANITATION FACILITIES FUNDING REPORTED TO IHS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CAFB43-63C8-8D46-A470-D98A9EB540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EEF76EB-B4A6-CE4B-A54A-92C59D69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A2DD0821-B2C8-FC4D-8405-08C5561FA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409700" y="-876300"/>
            <a:ext cx="6477000" cy="8534400"/>
          </a:xfr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A214683-AF4D-CE49-9CC7-C073E018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F13E8A0C-BB77-B948-B5FA-39B740D5594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8763000" cy="6172200"/>
          </a:xfr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BDB954F-E896-314A-ABD1-A52F2E8F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AVERAGE ALASKA SANITATION PROJECT DURATIONS REPORTED TO IHS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4EDBAC-5CB1-7A4E-A029-CD768DF24D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D40F-6C5D-0041-82C2-01368551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b="1" dirty="0"/>
              <a:t>ALASKA SANITATION FACILITIES FUNDING VERSUS NEED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44FDB1-D6A3-E24A-8A32-F6E7C19B5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10607</TotalTime>
  <Words>64</Words>
  <Application>Microsoft Macintosh PowerPoint</Application>
  <PresentationFormat>On-screen Show (4:3)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Garamond</vt:lpstr>
      <vt:lpstr>Arial</vt:lpstr>
      <vt:lpstr>Wingdings</vt:lpstr>
      <vt:lpstr>Calibri</vt:lpstr>
      <vt:lpstr>Verdana</vt:lpstr>
      <vt:lpstr>Stream</vt:lpstr>
      <vt:lpstr>Office Theme</vt:lpstr>
      <vt:lpstr>PowerPoint Presentation</vt:lpstr>
      <vt:lpstr>PowerPoint Presentation</vt:lpstr>
      <vt:lpstr>ALASKA SANITATION FACILITIES FUNDING REPORTED TO IHS </vt:lpstr>
      <vt:lpstr>PowerPoint Presentation</vt:lpstr>
      <vt:lpstr>PowerPoint Presentation</vt:lpstr>
      <vt:lpstr>AVERAGE ALASKA SANITATION PROJECT DURATIONS REPORTED TO IHS</vt:lpstr>
      <vt:lpstr>ALASKA SANITATION FACILITIES FUNDING VERSUS NEED </vt:lpstr>
    </vt:vector>
  </TitlesOfParts>
  <Company>ANTHC, DEHE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Morrison</dc:creator>
  <cp:lastModifiedBy>Johanna</cp:lastModifiedBy>
  <cp:revision>128</cp:revision>
  <dcterms:created xsi:type="dcterms:W3CDTF">2005-03-15T19:31:10Z</dcterms:created>
  <dcterms:modified xsi:type="dcterms:W3CDTF">2020-10-26T22:15:17Z</dcterms:modified>
</cp:coreProperties>
</file>