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05" r:id="rId2"/>
    <p:sldId id="314" r:id="rId3"/>
    <p:sldId id="332" r:id="rId4"/>
    <p:sldId id="320" r:id="rId5"/>
    <p:sldId id="333" r:id="rId6"/>
    <p:sldId id="341" r:id="rId7"/>
    <p:sldId id="334" r:id="rId8"/>
    <p:sldId id="335" r:id="rId9"/>
    <p:sldId id="339" r:id="rId10"/>
    <p:sldId id="342" r:id="rId11"/>
    <p:sldId id="336" r:id="rId12"/>
    <p:sldId id="340" r:id="rId13"/>
    <p:sldId id="337" r:id="rId14"/>
    <p:sldId id="338" r:id="rId15"/>
    <p:sldId id="343" r:id="rId16"/>
    <p:sldId id="319" r:id="rId17"/>
  </p:sldIdLst>
  <p:sldSz cx="9144000" cy="6858000" type="screen4x3"/>
  <p:notesSz cx="6831013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6" autoAdjust="0"/>
    <p:restoredTop sz="94677"/>
  </p:normalViewPr>
  <p:slideViewPr>
    <p:cSldViewPr showGuides="1">
      <p:cViewPr varScale="1">
        <p:scale>
          <a:sx n="208" d="100"/>
          <a:sy n="208" d="100"/>
        </p:scale>
        <p:origin x="200" y="232"/>
      </p:cViewPr>
      <p:guideLst>
        <p:guide orient="horz" pos="144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4.xml"/><Relationship Id="rId3" Type="http://schemas.openxmlformats.org/officeDocument/2006/relationships/slide" Target="slides/slide4.xml"/><Relationship Id="rId7" Type="http://schemas.openxmlformats.org/officeDocument/2006/relationships/slide" Target="slides/slide8.xml"/><Relationship Id="rId12" Type="http://schemas.openxmlformats.org/officeDocument/2006/relationships/slide" Target="slides/slide13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11" Type="http://schemas.openxmlformats.org/officeDocument/2006/relationships/slide" Target="slides/slide12.xml"/><Relationship Id="rId5" Type="http://schemas.openxmlformats.org/officeDocument/2006/relationships/slide" Target="slides/slide6.xml"/><Relationship Id="rId15" Type="http://schemas.openxmlformats.org/officeDocument/2006/relationships/slide" Target="slides/slide16.xml"/><Relationship Id="rId10" Type="http://schemas.openxmlformats.org/officeDocument/2006/relationships/slide" Target="slides/slide11.xml"/><Relationship Id="rId4" Type="http://schemas.openxmlformats.org/officeDocument/2006/relationships/slide" Target="slides/slide5.xml"/><Relationship Id="rId9" Type="http://schemas.openxmlformats.org/officeDocument/2006/relationships/slide" Target="slides/slide10.xml"/><Relationship Id="rId14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F521FFCE-B788-A546-A0FE-9473DD4DEA1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06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35" tIns="45367" rIns="90735" bIns="45367" numCol="1" anchor="t" anchorCtr="0" compatLnSpc="1">
            <a:prstTxWarp prst="textNoShape">
              <a:avLst/>
            </a:prstTxWarp>
          </a:bodyPr>
          <a:lstStyle>
            <a:lvl1pPr algn="l" defTabSz="904875">
              <a:defRPr sz="1200" b="1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85DEF482-B0F7-4A48-8283-D73D92F3A49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0325" y="0"/>
            <a:ext cx="29606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35" tIns="45367" rIns="90735" bIns="45367" numCol="1" anchor="t" anchorCtr="0" compatLnSpc="1">
            <a:prstTxWarp prst="textNoShape">
              <a:avLst/>
            </a:prstTxWarp>
          </a:bodyPr>
          <a:lstStyle>
            <a:lvl1pPr algn="r" defTabSz="904875">
              <a:defRPr sz="1200" b="1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3070C942-1E03-E145-BFCA-85E1028F545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78863"/>
            <a:ext cx="2960688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35" tIns="45367" rIns="90735" bIns="45367" numCol="1" anchor="b" anchorCtr="0" compatLnSpc="1">
            <a:prstTxWarp prst="textNoShape">
              <a:avLst/>
            </a:prstTxWarp>
          </a:bodyPr>
          <a:lstStyle>
            <a:lvl1pPr algn="l" defTabSz="904875">
              <a:defRPr sz="1200" b="1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CFB46A54-61C7-1E40-B889-5F1AF037B1F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0325" y="8678863"/>
            <a:ext cx="2960688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35" tIns="45367" rIns="90735" bIns="45367" numCol="1" anchor="b" anchorCtr="0" compatLnSpc="1">
            <a:prstTxWarp prst="textNoShape">
              <a:avLst/>
            </a:prstTxWarp>
          </a:bodyPr>
          <a:lstStyle>
            <a:lvl1pPr algn="r" defTabSz="904875">
              <a:defRPr sz="1200" b="1">
                <a:solidFill>
                  <a:schemeClr val="tx1"/>
                </a:solidFill>
              </a:defRPr>
            </a:lvl1pPr>
          </a:lstStyle>
          <a:p>
            <a:fld id="{7A7C227A-8251-704A-994B-4297053A923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86E8D585-7365-C44D-848C-A87087ADA48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2ECAB8D3-DD4F-0E4F-8623-82D8B0F69EC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68738" y="0"/>
            <a:ext cx="2960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96260" name="Rectangle 4">
            <a:extLst>
              <a:ext uri="{FF2B5EF4-FFF2-40B4-BE49-F238E27FC236}">
                <a16:creationId xmlns:a16="http://schemas.microsoft.com/office/drawing/2014/main" id="{5F669FC9-66A6-674B-81E3-3EEF6135F532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30300" y="685800"/>
            <a:ext cx="4570413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6261" name="Rectangle 5">
            <a:extLst>
              <a:ext uri="{FF2B5EF4-FFF2-40B4-BE49-F238E27FC236}">
                <a16:creationId xmlns:a16="http://schemas.microsoft.com/office/drawing/2014/main" id="{41A9E8E8-A533-A048-9EE8-43F82BE745E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2625" y="4343400"/>
            <a:ext cx="54657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6262" name="Rectangle 6">
            <a:extLst>
              <a:ext uri="{FF2B5EF4-FFF2-40B4-BE49-F238E27FC236}">
                <a16:creationId xmlns:a16="http://schemas.microsoft.com/office/drawing/2014/main" id="{78186DA4-7595-6542-992A-08A05B9E4DC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6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96263" name="Rectangle 7">
            <a:extLst>
              <a:ext uri="{FF2B5EF4-FFF2-40B4-BE49-F238E27FC236}">
                <a16:creationId xmlns:a16="http://schemas.microsoft.com/office/drawing/2014/main" id="{1204687A-C150-7D4E-A0F3-D226A55141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8738" y="8685213"/>
            <a:ext cx="2960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AF39482-DF8A-184F-BA47-894B28EAE5C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D78859A-29B9-EF45-B914-C05EB611F7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E6BE8E-9AB0-C144-A327-291E04548E8E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F8128B6F-912E-8B48-A74C-74A9DA93806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72A952CA-73A6-274C-B7F5-267A0D4769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7A8B8AD-2D7B-604B-A747-496F2EA4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570B83-6496-A342-BF95-9022EE067C63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244BD60B-A46B-6F40-8F63-CCE9EAA3CFE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5D411846-8531-324D-84AF-4E57426FAD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24BBC99-D931-2A4E-8F96-64FC942CF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25B2E7-B477-B944-8E1B-0F0EA2E4827A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231E6D04-779F-EA43-8BC1-6D2B308EDDB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61DF912C-B30D-A240-83DF-7C835E14D0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0DF4136-EFEB-9B4D-A6C9-D380BC30D2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74B633-86AA-8C43-B0D8-08B92B03D3F5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18B198FE-8BC9-9F49-A2BC-77FFD353BED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5C7AF11C-73E8-6C4C-B642-06FF18DE9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B903EF7-3910-7942-9FA9-AC4CC48A1D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652E6-4771-904C-B20B-75727058A00C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170DB415-77FE-594A-ABD4-C890F7A0ED7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B0C8D984-00BD-024D-ACD1-BC82ED6A66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3FE1BB1-545E-4F47-9B79-BFBEECF6FC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11F647-469F-3F40-A1A4-0BAE6A427C0E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2371BD82-117E-4045-8D66-DB5C24F5685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B89871E3-0929-1A45-A412-6DCCAD0C9E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AD386A1-681A-1C47-8962-77795B4A1F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74DA3B-4352-AF44-9FFA-1EBFA6F52840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61670CF8-5255-E94F-9073-F85A246E213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05F08013-37D5-7346-A17F-8C7B933475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A420852-A046-9047-99DC-D85A5BC09C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5AEFA5-C20C-4D4D-A4C5-C2133169284A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D89C42AF-531F-7348-B7D2-494160BE753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20EDB316-17E8-CB40-9332-8526EAF29D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2C81492-01B7-A34C-9A85-B0AB95C61A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70184F-8898-5E47-A037-6FD7D8879B23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8601A5-4CBF-B545-8E8E-6E70CEE05D8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2EDB58AC-E7DE-D74A-B0B3-0567C6E147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CA26AF-898B-0A44-8157-480D732AB7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F0733B-0E04-E742-A27C-9D30BBFF1E3D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BB49A2E2-3126-D44F-AE6A-1364AC64E59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08BC172C-FC9A-FC44-879F-78410A7F76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C8F1D6-E49E-204F-A367-D3A7E64B28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C184AE-CE2C-3047-BBA6-FBAED48934CC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BB0E3A92-D884-FB42-BFA9-FEE7B62DE5D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13C0514D-9196-E04E-85FF-6F1B3626D9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2D47FE8-7C11-714B-8E93-736B3BF5A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933F96-8A0F-7649-975D-188641AE6725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D7EC2225-EA0B-1244-B01F-59275DBAA2E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38B5DE12-039F-3448-822C-CD6E369572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BA59296-5817-DF4D-8CA9-2E116FEDC0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07021D-9B16-6D4C-9AF8-8CE4914793C9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2E68AB31-1D6E-0949-9E7A-077D085764C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C048382F-A2D2-C844-A6CB-5903F993B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CB7D576-BA9D-ED4B-B60B-5769880FA3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249001-4B9C-B645-95CC-9CB0519FC7A9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0D4BF326-AFA9-F144-AFE8-56209A55CB4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6CAF2693-881C-A44C-A0B7-771DC6D813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C304CFA-17CA-1341-8530-FEB7C32FB8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735BBE-D291-034A-8DB8-22DD001D3701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5A99BB96-2310-D045-A2B3-2AED803F4A3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90898B6D-CBCC-5441-836C-1072ABB07D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B3DD674-1FB4-9844-BBE2-C0E40993CF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81344C-501D-5645-8C62-684B31B513EA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7970234B-CCA0-DC4C-8966-48B261B189E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C27B6823-9F7A-EE46-93B3-ED86911F1F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AB194-88B4-3947-A4C8-B20454B60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64D67-8F1C-CE4B-B516-3A866ED86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E0ABF-6B06-8E4A-A38B-04C574DD4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F7318-7973-344D-AF89-9D9B12FF4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62BA9-18F5-374C-808C-62F7448A1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68CF74-F156-E94B-8677-9D182A5B9F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55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DAD1E-5F89-7E42-BB0B-3007C767C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2BC322-5C00-DC42-84EB-03E14FE1B4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379CE-C1EC-2441-9573-4FFB0039B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CCDFE-6B9E-8040-8F3D-BC1B13BB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B4731-0E1D-814B-8A98-342FB0739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F043F-7993-8F44-83B8-73B0BBA31F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065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BDC412-5575-AC4B-8C70-3808C8AF0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ADDFB8-0F5E-C34B-8A2C-0A37186B4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0AB1A-5358-AC4E-9CE4-1C1CAE0EB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0A897-81B5-B843-94AB-DB91E68DC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082AE-8BE5-D64C-9A84-1F635F042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16EBF-BA68-DF4A-AADD-B6A2CB018E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756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5019E-E68E-A94F-81D4-1D993718A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62553-4A1E-8F48-B414-E813B3D56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7D644-ED12-F848-B990-49168C089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10FEC-D853-8C4B-ADD4-46E0DFD7B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84F65-F3DE-E040-9316-756548CF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2047C-CA18-2643-A61A-58D6FB180E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137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41069-10F9-AB4A-952D-8EE7A2AA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6FDFC-95E7-C942-926A-E12DEE1EF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2F8EE-9626-5F4D-857C-44D8D3A16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47669-3FF9-FC4C-B62F-2153225A8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A6F98-C937-C148-ABAC-B167D6C0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6D6726-FBE9-354E-8924-5782FADF07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614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569C-5FAC-C246-94A7-91BA19E8C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1700F-0153-CA46-83FB-4B679EB7AA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7A3B6-8EBA-064D-8303-BCF2B9F28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10396E-3E12-7E46-BA2A-6427443E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A559D-CEF7-C448-8038-0195634A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C642F-0C9C-5844-800E-63006054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54E196-8138-7A47-B8E6-873AF0FD35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031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BEB3D-8919-C646-842C-7AF1CE73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B3384-E15C-D046-BBBB-E45A9203D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3AEE4-E640-BC45-BDAA-119AAB343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49516-6B1F-3C4D-B89C-B6BBF1D57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A9FDD6-89D1-214E-B3DE-850451D479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3FB09D-F325-E84E-BAD8-C1C61B972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A2E765-204E-1D47-BC19-FBC8950A1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B6EF2C-8909-294B-8EAB-6219A85DC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20C82-6122-9148-8053-ED4D43B6DA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6386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E020C-4107-1449-A2DF-A4DD98BF7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CFB65D-FB4C-664C-AE01-85775AB57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C96EF0-90B5-CA4C-BB2A-3F1FD5443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CC0F17-F2C5-F542-BAFE-79AD6D31D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4D409-59FB-D046-BF9E-7F792702C3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751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EB8D1A-D7EE-9548-B20D-D1575942F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42F2D9-B8CD-5B46-88AB-739FA208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82D4A-7DBA-184A-9A9F-2C51C1774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31B0F0-AE53-E840-AEB3-E18B32154E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7922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51BE0-A8F2-AE4A-B2B0-D779D07F3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33E51-3B55-0E42-8014-1506C3E8D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EFE6A-AF93-164F-9663-38A6B1FF5E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AD0BF-D1EA-5648-BE61-91CCC3350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6D03F-7B81-7C49-835B-3CCFAA773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5FBE1-C6BA-7943-B8E2-8AFB9CD19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5C3E1-ACF8-A346-B307-65908B3AD3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005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C3AA-1F77-384A-94C5-44DB35A88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386AF6-6BFE-264A-8AA8-1A2923FED2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6F6221-74FA-2D4A-9823-A37CF5C9E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2CFC75-CFD0-244F-8C3D-44C1CD2D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168A2-0343-E244-BF00-07B9FC49E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C10B5-FB98-9540-ACF7-A3CE75727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48C11-D975-ED4D-8D2A-13A64AC4C6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844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1E62059-6D8C-0942-B490-14FD304AC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06F51E7-84B8-EB4B-9C78-01F7C2B1AC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FD30DF7-EBE1-5049-89FD-2A378D7441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3E8CB46-96B5-2246-BAAB-348FA5579E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2B60FBD-9CF8-374B-B9EE-F5D19CC12D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73D33702-DDAE-544E-8CFE-77DD4707A85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026">
            <a:extLst>
              <a:ext uri="{FF2B5EF4-FFF2-40B4-BE49-F238E27FC236}">
                <a16:creationId xmlns:a16="http://schemas.microsoft.com/office/drawing/2014/main" id="{61AC0BF1-000C-874F-84B6-DA0661D98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38200"/>
            <a:ext cx="807720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FF00"/>
                </a:solidFill>
              </a:rPr>
              <a:t>Sanitation Engineering in the North</a:t>
            </a:r>
          </a:p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FF00"/>
                </a:solidFill>
              </a:rPr>
              <a:t>Past Solutions and Considerations</a:t>
            </a:r>
          </a:p>
          <a:p>
            <a:pPr>
              <a:spcBef>
                <a:spcPct val="50000"/>
              </a:spcBef>
            </a:pPr>
            <a:endParaRPr lang="en-US" altLang="en-US" sz="1600" b="1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sz="1600" b="1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FFFF00"/>
                </a:solidFill>
              </a:rPr>
              <a:t>John A. Warren, P.E.</a:t>
            </a:r>
          </a:p>
          <a:p>
            <a:pPr>
              <a:spcBef>
                <a:spcPct val="50000"/>
              </a:spcBef>
            </a:pPr>
            <a:endParaRPr lang="en-US" altLang="en-US" sz="1600" b="1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</a:rPr>
              <a:t>Co-sponsored workshop by: 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</a:rPr>
              <a:t>US Arctic Research Commission and Centers for Disease Control and Prevention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A57D3391-366A-1B4B-9C1E-F41A74DA7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143000"/>
            <a:ext cx="5562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4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High Efficiency Heating Systems</a:t>
            </a:r>
          </a:p>
          <a:p>
            <a:pPr>
              <a:lnSpc>
                <a:spcPct val="14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Boiler Controls</a:t>
            </a:r>
          </a:p>
          <a:p>
            <a:pPr>
              <a:lnSpc>
                <a:spcPct val="14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Drives (motor controls)</a:t>
            </a:r>
          </a:p>
          <a:p>
            <a:pPr>
              <a:lnSpc>
                <a:spcPct val="14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Integrating Online Monitoring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E428733C-A5F3-2F46-91C1-3BA3C3BCB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altLang="en-US" sz="3200" b="1">
                <a:solidFill>
                  <a:srgbClr val="FFFF00"/>
                </a:solidFill>
              </a:rPr>
              <a:t>Water Distribution</a:t>
            </a:r>
            <a:r>
              <a:rPr lang="en-US" altLang="en-US" b="1">
                <a:solidFill>
                  <a:srgbClr val="FFFF00"/>
                </a:solidFill>
              </a:rPr>
              <a:t> </a:t>
            </a:r>
          </a:p>
          <a:p>
            <a:endParaRPr lang="en-US" altLang="en-US" sz="1600" b="1">
              <a:solidFill>
                <a:srgbClr val="FFFF00"/>
              </a:solidFill>
            </a:endParaRPr>
          </a:p>
        </p:txBody>
      </p:sp>
      <p:sp>
        <p:nvSpPr>
          <p:cNvPr id="154628" name="Rectangle 4">
            <a:extLst>
              <a:ext uri="{FF2B5EF4-FFF2-40B4-BE49-F238E27FC236}">
                <a16:creationId xmlns:a16="http://schemas.microsoft.com/office/drawing/2014/main" id="{84F03513-FB18-AC41-9087-1CAE4ECD6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600"/>
            <a:ext cx="8324850" cy="1257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4000" b="1">
              <a:solidFill>
                <a:schemeClr val="tx2"/>
              </a:solidFill>
            </a:endParaRPr>
          </a:p>
        </p:txBody>
      </p:sp>
      <p:pic>
        <p:nvPicPr>
          <p:cNvPr id="154632" name="Picture 8" descr="PICT0010">
            <a:extLst>
              <a:ext uri="{FF2B5EF4-FFF2-40B4-BE49-F238E27FC236}">
                <a16:creationId xmlns:a16="http://schemas.microsoft.com/office/drawing/2014/main" id="{3420215A-34EB-6044-B077-FD9EF2D41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2905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33" name="Picture 9" descr="PICT0048">
            <a:extLst>
              <a:ext uri="{FF2B5EF4-FFF2-40B4-BE49-F238E27FC236}">
                <a16:creationId xmlns:a16="http://schemas.microsoft.com/office/drawing/2014/main" id="{EB720D22-898B-024A-B35C-D76F997AB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905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D2A08A59-4161-C549-A4DE-6E71C62EC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600"/>
            <a:ext cx="8324850" cy="1257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4000" b="1">
              <a:solidFill>
                <a:schemeClr val="tx2"/>
              </a:solidFill>
            </a:endParaRPr>
          </a:p>
        </p:txBody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828977BA-BD71-934F-A858-A3B7ECB66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3962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Piped Collection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Gravity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Vacuum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Low Pressure</a:t>
            </a:r>
          </a:p>
        </p:txBody>
      </p:sp>
      <p:sp>
        <p:nvSpPr>
          <p:cNvPr id="142340" name="Rectangle 4">
            <a:extLst>
              <a:ext uri="{FF2B5EF4-FFF2-40B4-BE49-F238E27FC236}">
                <a16:creationId xmlns:a16="http://schemas.microsoft.com/office/drawing/2014/main" id="{A49D099B-B41D-7948-959C-47D5135E0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altLang="en-US" sz="3200" b="1">
                <a:solidFill>
                  <a:srgbClr val="FFFF00"/>
                </a:solidFill>
              </a:rPr>
              <a:t>Wastewater Collection</a:t>
            </a:r>
            <a:r>
              <a:rPr lang="en-US" altLang="en-US" b="1">
                <a:solidFill>
                  <a:srgbClr val="FFFF00"/>
                </a:solidFill>
              </a:rPr>
              <a:t> </a:t>
            </a:r>
          </a:p>
          <a:p>
            <a:endParaRPr lang="en-US" altLang="en-US" sz="1600" b="1">
              <a:solidFill>
                <a:srgbClr val="FFFF00"/>
              </a:solidFill>
            </a:endParaRPr>
          </a:p>
        </p:txBody>
      </p:sp>
      <p:pic>
        <p:nvPicPr>
          <p:cNvPr id="142348" name="Picture 12" descr="1129_005">
            <a:extLst>
              <a:ext uri="{FF2B5EF4-FFF2-40B4-BE49-F238E27FC236}">
                <a16:creationId xmlns:a16="http://schemas.microsoft.com/office/drawing/2014/main" id="{9E7B6771-FACB-C54F-BEFB-347043B5E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50" name="Picture 14" descr="1129_009">
            <a:extLst>
              <a:ext uri="{FF2B5EF4-FFF2-40B4-BE49-F238E27FC236}">
                <a16:creationId xmlns:a16="http://schemas.microsoft.com/office/drawing/2014/main" id="{3666F4D1-D102-784D-AD76-D51756DA1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81150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51" name="Picture 15">
            <a:extLst>
              <a:ext uri="{FF2B5EF4-FFF2-40B4-BE49-F238E27FC236}">
                <a16:creationId xmlns:a16="http://schemas.microsoft.com/office/drawing/2014/main" id="{93D73E34-3EAF-C040-95BC-10AFD8967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44888"/>
            <a:ext cx="4419600" cy="3313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52" name="Picture 16" descr="DSCN0211">
            <a:extLst>
              <a:ext uri="{FF2B5EF4-FFF2-40B4-BE49-F238E27FC236}">
                <a16:creationId xmlns:a16="http://schemas.microsoft.com/office/drawing/2014/main" id="{5833C9F3-ADD5-0F43-B08A-44498CD60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36613"/>
            <a:ext cx="3657600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A0492F10-544D-0D4C-B75D-6BD52D8D3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600"/>
            <a:ext cx="8324850" cy="1257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4000" b="1">
              <a:solidFill>
                <a:schemeClr val="tx2"/>
              </a:solidFill>
            </a:endParaRPr>
          </a:p>
        </p:txBody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7B4827B5-F127-FC40-B259-969C98570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990600"/>
            <a:ext cx="3962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Haul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Individual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Community</a:t>
            </a:r>
          </a:p>
        </p:txBody>
      </p:sp>
      <p:sp>
        <p:nvSpPr>
          <p:cNvPr id="150532" name="Rectangle 4">
            <a:extLst>
              <a:ext uri="{FF2B5EF4-FFF2-40B4-BE49-F238E27FC236}">
                <a16:creationId xmlns:a16="http://schemas.microsoft.com/office/drawing/2014/main" id="{8BC7BD1B-2643-9D4C-915A-70313F412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altLang="en-US" sz="3200" b="1">
                <a:solidFill>
                  <a:srgbClr val="FFFF00"/>
                </a:solidFill>
              </a:rPr>
              <a:t>Wastewater Collection</a:t>
            </a:r>
            <a:r>
              <a:rPr lang="en-US" altLang="en-US" b="1">
                <a:solidFill>
                  <a:srgbClr val="FFFF00"/>
                </a:solidFill>
              </a:rPr>
              <a:t> </a:t>
            </a:r>
          </a:p>
          <a:p>
            <a:endParaRPr lang="en-US" altLang="en-US" sz="1600" b="1">
              <a:solidFill>
                <a:srgbClr val="FFFF00"/>
              </a:solidFill>
            </a:endParaRPr>
          </a:p>
        </p:txBody>
      </p:sp>
      <p:pic>
        <p:nvPicPr>
          <p:cNvPr id="150534" name="Picture 6" descr="0310_031">
            <a:extLst>
              <a:ext uri="{FF2B5EF4-FFF2-40B4-BE49-F238E27FC236}">
                <a16:creationId xmlns:a16="http://schemas.microsoft.com/office/drawing/2014/main" id="{A8B660E7-6E06-5044-93DE-284085FE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2870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6" name="Picture 8" descr="PICT0001 (2)">
            <a:extLst>
              <a:ext uri="{FF2B5EF4-FFF2-40B4-BE49-F238E27FC236}">
                <a16:creationId xmlns:a16="http://schemas.microsoft.com/office/drawing/2014/main" id="{4ACBC5F3-5CDD-3648-BB9F-236E2F0CC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4335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7" name="Picture 9">
            <a:extLst>
              <a:ext uri="{FF2B5EF4-FFF2-40B4-BE49-F238E27FC236}">
                <a16:creationId xmlns:a16="http://schemas.microsoft.com/office/drawing/2014/main" id="{DEBDEE9F-193D-0A4C-8B0A-DBC23C2F8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4650"/>
            <a:ext cx="5257800" cy="3943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97924BBB-F88D-204D-BE8D-9FE41262A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600"/>
            <a:ext cx="8324850" cy="1257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4000" b="1">
              <a:solidFill>
                <a:schemeClr val="tx2"/>
              </a:solidFill>
            </a:endParaRPr>
          </a:p>
        </p:txBody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B2591C24-3701-B144-9B2E-BE6B55132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914400"/>
            <a:ext cx="46482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Natural Systems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Facultative Lagoons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Septic Tanks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Advanced Treatment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Aerated Ponds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Suspended or Attached Growth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Regulatory Requirements</a:t>
            </a:r>
          </a:p>
        </p:txBody>
      </p:sp>
      <p:sp>
        <p:nvSpPr>
          <p:cNvPr id="144388" name="Rectangle 4">
            <a:extLst>
              <a:ext uri="{FF2B5EF4-FFF2-40B4-BE49-F238E27FC236}">
                <a16:creationId xmlns:a16="http://schemas.microsoft.com/office/drawing/2014/main" id="{B4D37DE2-4930-804B-8CBC-2E93609CF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altLang="en-US" sz="3200" b="1">
                <a:solidFill>
                  <a:srgbClr val="FFFF00"/>
                </a:solidFill>
              </a:rPr>
              <a:t>Wastewater Treatment</a:t>
            </a:r>
            <a:r>
              <a:rPr lang="en-US" altLang="en-US" b="1">
                <a:solidFill>
                  <a:srgbClr val="FFFF00"/>
                </a:solidFill>
              </a:rPr>
              <a:t> </a:t>
            </a:r>
          </a:p>
          <a:p>
            <a:endParaRPr lang="en-US" altLang="en-US" sz="1600" b="1">
              <a:solidFill>
                <a:srgbClr val="FFFF00"/>
              </a:solidFill>
            </a:endParaRPr>
          </a:p>
        </p:txBody>
      </p:sp>
      <p:pic>
        <p:nvPicPr>
          <p:cNvPr id="144395" name="Picture 11" descr="9-17-09 tank lined up ">
            <a:extLst>
              <a:ext uri="{FF2B5EF4-FFF2-40B4-BE49-F238E27FC236}">
                <a16:creationId xmlns:a16="http://schemas.microsoft.com/office/drawing/2014/main" id="{DE5A86D5-E872-6844-84BB-01B50CCA2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4191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97" name="Picture 13" descr="PICT00202">
            <a:extLst>
              <a:ext uri="{FF2B5EF4-FFF2-40B4-BE49-F238E27FC236}">
                <a16:creationId xmlns:a16="http://schemas.microsoft.com/office/drawing/2014/main" id="{B06D201A-1069-084E-A39E-A9CACA218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287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91" name="Picture 7" descr="PICT0083">
            <a:extLst>
              <a:ext uri="{FF2B5EF4-FFF2-40B4-BE49-F238E27FC236}">
                <a16:creationId xmlns:a16="http://schemas.microsoft.com/office/drawing/2014/main" id="{60189FDD-E483-7048-85F5-57E00F4AE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3383DEE7-66EA-D04E-9998-E3372346E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600"/>
            <a:ext cx="8324850" cy="1257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4000" b="1">
              <a:solidFill>
                <a:schemeClr val="tx2"/>
              </a:solidFill>
            </a:endParaRPr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03F140F2-C5D3-FC4E-8F25-604E6C6F8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66800"/>
            <a:ext cx="396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Liquids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Percolation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Surface Discharge</a:t>
            </a:r>
          </a:p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Solids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Landfill</a:t>
            </a:r>
          </a:p>
        </p:txBody>
      </p:sp>
      <p:sp>
        <p:nvSpPr>
          <p:cNvPr id="146436" name="Rectangle 4">
            <a:extLst>
              <a:ext uri="{FF2B5EF4-FFF2-40B4-BE49-F238E27FC236}">
                <a16:creationId xmlns:a16="http://schemas.microsoft.com/office/drawing/2014/main" id="{92BCA916-B988-614C-8247-FF616E66F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altLang="en-US" sz="3200" b="1">
                <a:solidFill>
                  <a:srgbClr val="FFFF00"/>
                </a:solidFill>
              </a:rPr>
              <a:t>Wastewater Disposal</a:t>
            </a:r>
            <a:r>
              <a:rPr lang="en-US" altLang="en-US" b="1">
                <a:solidFill>
                  <a:srgbClr val="FFFF00"/>
                </a:solidFill>
              </a:rPr>
              <a:t> </a:t>
            </a:r>
          </a:p>
          <a:p>
            <a:endParaRPr lang="en-US" altLang="en-US" sz="1600" b="1">
              <a:solidFill>
                <a:srgbClr val="FFFF00"/>
              </a:solidFill>
            </a:endParaRPr>
          </a:p>
        </p:txBody>
      </p:sp>
      <p:pic>
        <p:nvPicPr>
          <p:cNvPr id="146441" name="Picture 9" descr="PICT0025">
            <a:extLst>
              <a:ext uri="{FF2B5EF4-FFF2-40B4-BE49-F238E27FC236}">
                <a16:creationId xmlns:a16="http://schemas.microsoft.com/office/drawing/2014/main" id="{976EB045-155B-B54E-80A2-81DDC19C4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2905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42" name="Picture 10" descr="PICT0016">
            <a:extLst>
              <a:ext uri="{FF2B5EF4-FFF2-40B4-BE49-F238E27FC236}">
                <a16:creationId xmlns:a16="http://schemas.microsoft.com/office/drawing/2014/main" id="{32F4B0C5-E36B-5F48-AB44-592C547B7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0045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43" name="Picture 11" descr="PICT0052">
            <a:extLst>
              <a:ext uri="{FF2B5EF4-FFF2-40B4-BE49-F238E27FC236}">
                <a16:creationId xmlns:a16="http://schemas.microsoft.com/office/drawing/2014/main" id="{D4F076B3-58E1-9345-9B8B-69EB2B00D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906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44" name="Picture 12" descr="1129_002">
            <a:extLst>
              <a:ext uri="{FF2B5EF4-FFF2-40B4-BE49-F238E27FC236}">
                <a16:creationId xmlns:a16="http://schemas.microsoft.com/office/drawing/2014/main" id="{9D6B7CC6-AAB8-6A4D-952A-8966CBE1C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38350"/>
            <a:ext cx="20828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3E816F52-9CF9-EF49-BC0C-F9B671A11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600"/>
            <a:ext cx="8324850" cy="1257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4000" b="1">
              <a:solidFill>
                <a:schemeClr val="tx2"/>
              </a:solidFill>
            </a:endParaRPr>
          </a:p>
        </p:txBody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456C9FAE-45C2-F644-B348-3B608C334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90600"/>
            <a:ext cx="4267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Piped Systems</a:t>
            </a:r>
            <a:endParaRPr lang="en-US" altLang="en-US" sz="2000" b="1">
              <a:solidFill>
                <a:srgbClr val="FFFF00"/>
              </a:solidFill>
            </a:endParaRPr>
          </a:p>
          <a:p>
            <a:pPr lvl="1">
              <a:lnSpc>
                <a:spcPct val="12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Well Refined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Expensive to Construct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Lower Operational Cost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Benefit from Economy of Scale</a:t>
            </a:r>
          </a:p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Haul Systems</a:t>
            </a:r>
            <a:endParaRPr lang="en-US" altLang="en-US" sz="2000" b="1">
              <a:solidFill>
                <a:srgbClr val="FFFF00"/>
              </a:solidFill>
            </a:endParaRPr>
          </a:p>
          <a:p>
            <a:pPr lvl="1">
              <a:lnSpc>
                <a:spcPct val="12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Not Well Refined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Inexpensive to Construct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Higher Operational Cost</a:t>
            </a:r>
          </a:p>
        </p:txBody>
      </p:sp>
      <p:sp>
        <p:nvSpPr>
          <p:cNvPr id="156676" name="Rectangle 4">
            <a:extLst>
              <a:ext uri="{FF2B5EF4-FFF2-40B4-BE49-F238E27FC236}">
                <a16:creationId xmlns:a16="http://schemas.microsoft.com/office/drawing/2014/main" id="{550E33A4-4B9C-0E4C-A274-8F5BC4BE9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altLang="en-US" sz="3200" b="1">
                <a:solidFill>
                  <a:srgbClr val="FFFF00"/>
                </a:solidFill>
              </a:rPr>
              <a:t>Opportunities</a:t>
            </a:r>
            <a:r>
              <a:rPr lang="en-US" altLang="en-US" b="1">
                <a:solidFill>
                  <a:srgbClr val="FFFF00"/>
                </a:solidFill>
              </a:rPr>
              <a:t> </a:t>
            </a:r>
          </a:p>
          <a:p>
            <a:endParaRPr lang="en-US" altLang="en-US" sz="1600" b="1">
              <a:solidFill>
                <a:srgbClr val="FFFF00"/>
              </a:solidFill>
            </a:endParaRPr>
          </a:p>
        </p:txBody>
      </p:sp>
      <p:pic>
        <p:nvPicPr>
          <p:cNvPr id="156683" name="Picture 11" descr="four_wheeler_water_haul_1">
            <a:extLst>
              <a:ext uri="{FF2B5EF4-FFF2-40B4-BE49-F238E27FC236}">
                <a16:creationId xmlns:a16="http://schemas.microsoft.com/office/drawing/2014/main" id="{5FF7DCCD-C997-D445-9083-4CDB46FA3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87750"/>
            <a:ext cx="5029200" cy="327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0114DA6A-837C-4041-91EF-7FE42D943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66700"/>
            <a:ext cx="8324850" cy="1104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4400" b="1">
              <a:solidFill>
                <a:schemeClr val="tx2"/>
              </a:solidFill>
            </a:endParaRPr>
          </a:p>
        </p:txBody>
      </p:sp>
      <p:sp>
        <p:nvSpPr>
          <p:cNvPr id="76806" name="Rectangle 6">
            <a:extLst>
              <a:ext uri="{FF2B5EF4-FFF2-40B4-BE49-F238E27FC236}">
                <a16:creationId xmlns:a16="http://schemas.microsoft.com/office/drawing/2014/main" id="{A8C82086-B5C5-4F4F-A0FE-31467E5B0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33400"/>
            <a:ext cx="8382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altLang="en-US" sz="4800" b="1">
                <a:solidFill>
                  <a:srgbClr val="FFFF00"/>
                </a:solidFill>
              </a:rPr>
              <a:t>QUESTIONS? </a:t>
            </a:r>
          </a:p>
          <a:p>
            <a:endParaRPr lang="en-US" altLang="en-US" sz="4800" b="1">
              <a:solidFill>
                <a:srgbClr val="FFFF00"/>
              </a:solidFill>
            </a:endParaRPr>
          </a:p>
        </p:txBody>
      </p:sp>
      <p:pic>
        <p:nvPicPr>
          <p:cNvPr id="76811" name="Picture 11" descr="1119_019">
            <a:extLst>
              <a:ext uri="{FF2B5EF4-FFF2-40B4-BE49-F238E27FC236}">
                <a16:creationId xmlns:a16="http://schemas.microsoft.com/office/drawing/2014/main" id="{93021B31-33A8-EC45-AAC2-0854BD824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3" t="20497" r="23602" b="24844"/>
          <a:stretch>
            <a:fillRect/>
          </a:stretch>
        </p:blipFill>
        <p:spPr bwMode="auto">
          <a:xfrm>
            <a:off x="1676400" y="1295400"/>
            <a:ext cx="58674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>
            <a:extLst>
              <a:ext uri="{FF2B5EF4-FFF2-40B4-BE49-F238E27FC236}">
                <a16:creationId xmlns:a16="http://schemas.microsoft.com/office/drawing/2014/main" id="{13BEEC5A-96D4-964D-891C-4AF02E346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191000"/>
            <a:ext cx="6400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>
              <a:solidFill>
                <a:srgbClr val="FFFF00"/>
              </a:solidFill>
            </a:endParaRPr>
          </a:p>
        </p:txBody>
      </p:sp>
      <p:sp>
        <p:nvSpPr>
          <p:cNvPr id="71686" name="Rectangle 6">
            <a:extLst>
              <a:ext uri="{FF2B5EF4-FFF2-40B4-BE49-F238E27FC236}">
                <a16:creationId xmlns:a16="http://schemas.microsoft.com/office/drawing/2014/main" id="{8992D9D3-67D5-0347-B111-2E7AD0C30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762000"/>
            <a:ext cx="7239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b="1">
                <a:solidFill>
                  <a:srgbClr val="FFFF00"/>
                </a:solidFill>
              </a:rPr>
              <a:t>Sanitation Engineering in the North</a:t>
            </a:r>
          </a:p>
          <a:p>
            <a:pPr algn="ctr">
              <a:spcBef>
                <a:spcPct val="20000"/>
              </a:spcBef>
            </a:pPr>
            <a:r>
              <a:rPr lang="en-US" altLang="en-US" sz="3200" b="1">
                <a:solidFill>
                  <a:srgbClr val="FFFF00"/>
                </a:solidFill>
              </a:rPr>
              <a:t>Presentation Overview</a:t>
            </a:r>
            <a:endParaRPr lang="en-US" altLang="en-US" sz="3600" b="1">
              <a:solidFill>
                <a:srgbClr val="FFFF00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en-US" sz="2800">
                <a:solidFill>
                  <a:srgbClr val="FFFF00"/>
                </a:solidFill>
              </a:rPr>
              <a:t>Water Source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>
                <a:solidFill>
                  <a:srgbClr val="FFFF00"/>
                </a:solidFill>
              </a:rPr>
              <a:t>Groundwater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>
                <a:solidFill>
                  <a:srgbClr val="FFFF00"/>
                </a:solidFill>
              </a:rPr>
              <a:t>Surface Water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>
                <a:solidFill>
                  <a:srgbClr val="FFFF00"/>
                </a:solidFill>
              </a:rPr>
              <a:t>Groundwater Under the Direct Influence of Surface Water (GUDISW)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</a:rPr>
              <a:t>Water Treatment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>
                <a:solidFill>
                  <a:srgbClr val="FFFF00"/>
                </a:solidFill>
              </a:rPr>
              <a:t>Organics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>
                <a:solidFill>
                  <a:srgbClr val="FFFF00"/>
                </a:solidFill>
              </a:rPr>
              <a:t>Inorganics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>
                <a:solidFill>
                  <a:srgbClr val="FFFF00"/>
                </a:solidFill>
              </a:rPr>
              <a:t>Microorganisms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</a:rPr>
              <a:t>Water Distribution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>
                <a:solidFill>
                  <a:srgbClr val="FFFF00"/>
                </a:solidFill>
              </a:rPr>
              <a:t>Piped Systems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>
                <a:solidFill>
                  <a:srgbClr val="FFFF00"/>
                </a:solidFill>
              </a:rPr>
              <a:t>Haul Systems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623D109D-E30F-9E4E-967A-3B95464C4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191000"/>
            <a:ext cx="6400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3200">
              <a:solidFill>
                <a:srgbClr val="FFFF00"/>
              </a:solidFill>
            </a:endParaRP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FB5B0EDD-7814-5242-A1A8-7CEAD3C03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762000"/>
            <a:ext cx="7239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200" b="1">
                <a:solidFill>
                  <a:srgbClr val="FFFF00"/>
                </a:solidFill>
              </a:rPr>
              <a:t>Sanitation Engineering in the North</a:t>
            </a:r>
          </a:p>
          <a:p>
            <a:pPr algn="ctr">
              <a:spcBef>
                <a:spcPct val="20000"/>
              </a:spcBef>
            </a:pPr>
            <a:r>
              <a:rPr lang="en-US" altLang="en-US" sz="3200" b="1">
                <a:solidFill>
                  <a:srgbClr val="FFFF00"/>
                </a:solidFill>
              </a:rPr>
              <a:t>Presentation Overview</a:t>
            </a:r>
            <a:endParaRPr lang="en-US" altLang="en-US" sz="3600" b="1">
              <a:solidFill>
                <a:srgbClr val="FFFF00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en-US" sz="2800">
                <a:solidFill>
                  <a:srgbClr val="FFFF00"/>
                </a:solidFill>
              </a:rPr>
              <a:t>Wastewater Collection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>
                <a:solidFill>
                  <a:srgbClr val="FFFF00"/>
                </a:solidFill>
              </a:rPr>
              <a:t>Gravity Systems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>
                <a:solidFill>
                  <a:srgbClr val="FFFF00"/>
                </a:solidFill>
              </a:rPr>
              <a:t>Vacuum Systems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>
                <a:solidFill>
                  <a:srgbClr val="FFFF00"/>
                </a:solidFill>
              </a:rPr>
              <a:t>Low Pressure Systems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>
                <a:solidFill>
                  <a:srgbClr val="FFFF00"/>
                </a:solidFill>
              </a:rPr>
              <a:t>Haul Systems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</a:rPr>
              <a:t>Wastewater Treatment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>
                <a:solidFill>
                  <a:srgbClr val="FFFF00"/>
                </a:solidFill>
              </a:rPr>
              <a:t>Lagoons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>
                <a:solidFill>
                  <a:srgbClr val="FFFF00"/>
                </a:solidFill>
              </a:rPr>
              <a:t>Septic Tanks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>
                <a:solidFill>
                  <a:srgbClr val="FFFF00"/>
                </a:solidFill>
              </a:rPr>
              <a:t>Advanced Treatment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800">
                <a:solidFill>
                  <a:srgbClr val="FFFF00"/>
                </a:solidFill>
              </a:rPr>
              <a:t>Wastewater Disposal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>
                <a:solidFill>
                  <a:srgbClr val="FFFF00"/>
                </a:solidFill>
              </a:rPr>
              <a:t>Liquids</a:t>
            </a:r>
          </a:p>
          <a:p>
            <a:pPr lvl="1"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>
                <a:solidFill>
                  <a:srgbClr val="FFFF00"/>
                </a:solidFill>
              </a:rPr>
              <a:t>Solids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>
            <a:extLst>
              <a:ext uri="{FF2B5EF4-FFF2-40B4-BE49-F238E27FC236}">
                <a16:creationId xmlns:a16="http://schemas.microsoft.com/office/drawing/2014/main" id="{3D6318E7-453C-294F-96EA-7DD4EADCA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600"/>
            <a:ext cx="8324850" cy="1257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4000" b="1">
              <a:solidFill>
                <a:schemeClr val="tx2"/>
              </a:solidFill>
            </a:endParaRPr>
          </a:p>
        </p:txBody>
      </p:sp>
      <p:sp>
        <p:nvSpPr>
          <p:cNvPr id="77828" name="Rectangle 4">
            <a:extLst>
              <a:ext uri="{FF2B5EF4-FFF2-40B4-BE49-F238E27FC236}">
                <a16:creationId xmlns:a16="http://schemas.microsoft.com/office/drawing/2014/main" id="{B92E39CF-72F6-C540-A457-D402C2A37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838200"/>
            <a:ext cx="3505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Groundwater</a:t>
            </a:r>
          </a:p>
          <a:p>
            <a:pPr lvl="1">
              <a:lnSpc>
                <a:spcPct val="11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Wells</a:t>
            </a:r>
          </a:p>
          <a:p>
            <a:pPr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GUDISW</a:t>
            </a:r>
          </a:p>
          <a:p>
            <a:pPr lvl="1">
              <a:lnSpc>
                <a:spcPct val="11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Wells</a:t>
            </a:r>
          </a:p>
          <a:p>
            <a:pPr lvl="1">
              <a:lnSpc>
                <a:spcPct val="11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Infiltration Galleries</a:t>
            </a:r>
          </a:p>
          <a:p>
            <a:pPr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Surface Water</a:t>
            </a:r>
          </a:p>
          <a:p>
            <a:pPr lvl="1">
              <a:lnSpc>
                <a:spcPct val="11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Impoundments</a:t>
            </a:r>
          </a:p>
          <a:p>
            <a:pPr lvl="1">
              <a:lnSpc>
                <a:spcPct val="11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Diversion Structures</a:t>
            </a:r>
          </a:p>
        </p:txBody>
      </p:sp>
      <p:sp>
        <p:nvSpPr>
          <p:cNvPr id="77830" name="Rectangle 6">
            <a:extLst>
              <a:ext uri="{FF2B5EF4-FFF2-40B4-BE49-F238E27FC236}">
                <a16:creationId xmlns:a16="http://schemas.microsoft.com/office/drawing/2014/main" id="{3828AD64-BA97-9A41-8301-F94AAF2D4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altLang="en-US" sz="3200" b="1">
                <a:solidFill>
                  <a:srgbClr val="FFFF00"/>
                </a:solidFill>
              </a:rPr>
              <a:t>Water Source</a:t>
            </a:r>
            <a:r>
              <a:rPr lang="en-US" altLang="en-US" b="1">
                <a:solidFill>
                  <a:srgbClr val="FFFF00"/>
                </a:solidFill>
              </a:rPr>
              <a:t> </a:t>
            </a:r>
          </a:p>
          <a:p>
            <a:endParaRPr lang="en-US" altLang="en-US" sz="1600" b="1">
              <a:solidFill>
                <a:srgbClr val="FFFF00"/>
              </a:solidFill>
            </a:endParaRPr>
          </a:p>
        </p:txBody>
      </p:sp>
      <p:pic>
        <p:nvPicPr>
          <p:cNvPr id="77835" name="Picture 11" descr="0909_006">
            <a:extLst>
              <a:ext uri="{FF2B5EF4-FFF2-40B4-BE49-F238E27FC236}">
                <a16:creationId xmlns:a16="http://schemas.microsoft.com/office/drawing/2014/main" id="{97EF139F-3179-304B-82F7-587E94274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4850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6" name="Picture 12" descr="PICT0067">
            <a:extLst>
              <a:ext uri="{FF2B5EF4-FFF2-40B4-BE49-F238E27FC236}">
                <a16:creationId xmlns:a16="http://schemas.microsoft.com/office/drawing/2014/main" id="{D121749D-71D7-E843-A8F7-A9E4B616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7" name="Picture 13" descr="PICT0085">
            <a:extLst>
              <a:ext uri="{FF2B5EF4-FFF2-40B4-BE49-F238E27FC236}">
                <a16:creationId xmlns:a16="http://schemas.microsoft.com/office/drawing/2014/main" id="{0002D66A-6FD1-084C-9FAB-4D1318375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811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D3567F50-102A-FC47-88F6-9A6C930E8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600"/>
            <a:ext cx="8324850" cy="1257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4000" b="1">
              <a:solidFill>
                <a:schemeClr val="tx2"/>
              </a:solidFill>
            </a:endParaRPr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BBB362E9-EB11-4A4C-8F78-2F8ADF936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914400"/>
            <a:ext cx="48006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Groundwater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Inorganics &amp; Complexed Organics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GUDISW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Inorganics &amp; Complexed Organics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Microorganisms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Surface Water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Inorganics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Organics &amp; Complexed Organics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Microorganisms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Regulatory Requirements</a:t>
            </a:r>
          </a:p>
        </p:txBody>
      </p:sp>
      <p:sp>
        <p:nvSpPr>
          <p:cNvPr id="136196" name="Rectangle 4">
            <a:extLst>
              <a:ext uri="{FF2B5EF4-FFF2-40B4-BE49-F238E27FC236}">
                <a16:creationId xmlns:a16="http://schemas.microsoft.com/office/drawing/2014/main" id="{7AB851BC-A700-8B46-8FFC-1A8AD1273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altLang="en-US" sz="3200" b="1">
                <a:solidFill>
                  <a:srgbClr val="FFFF00"/>
                </a:solidFill>
              </a:rPr>
              <a:t>Water Treatment</a:t>
            </a:r>
            <a:r>
              <a:rPr lang="en-US" altLang="en-US" b="1">
                <a:solidFill>
                  <a:srgbClr val="FFFF00"/>
                </a:solidFill>
              </a:rPr>
              <a:t> </a:t>
            </a:r>
          </a:p>
          <a:p>
            <a:endParaRPr lang="en-US" altLang="en-US" sz="1600" b="1">
              <a:solidFill>
                <a:srgbClr val="FFFF00"/>
              </a:solidFill>
            </a:endParaRPr>
          </a:p>
        </p:txBody>
      </p:sp>
      <p:pic>
        <p:nvPicPr>
          <p:cNvPr id="136201" name="Picture 9" descr="PICT0039">
            <a:extLst>
              <a:ext uri="{FF2B5EF4-FFF2-40B4-BE49-F238E27FC236}">
                <a16:creationId xmlns:a16="http://schemas.microsoft.com/office/drawing/2014/main" id="{CA3A931E-2065-DD43-BB88-6357241B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4335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02" name="Picture 10" descr="1119_017">
            <a:extLst>
              <a:ext uri="{FF2B5EF4-FFF2-40B4-BE49-F238E27FC236}">
                <a16:creationId xmlns:a16="http://schemas.microsoft.com/office/drawing/2014/main" id="{C26BE5AD-90B2-1146-A080-C6A4DD996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800600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03" name="Picture 11" descr="PICT0047">
            <a:extLst>
              <a:ext uri="{FF2B5EF4-FFF2-40B4-BE49-F238E27FC236}">
                <a16:creationId xmlns:a16="http://schemas.microsoft.com/office/drawing/2014/main" id="{36C94996-9159-D14B-AE33-1F0EC6830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4775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5882348C-7835-7D43-AC74-49B9CC16F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600"/>
            <a:ext cx="8324850" cy="1257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4000" b="1">
              <a:solidFill>
                <a:schemeClr val="tx2"/>
              </a:solidFill>
            </a:endParaRP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5D5F9F62-D0E1-6E46-A2BB-86A86A605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914400"/>
            <a:ext cx="48006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Streaming Current Detectors</a:t>
            </a:r>
            <a:endParaRPr lang="en-US" altLang="en-US" sz="2000" b="1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Online Monitoring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Drives</a:t>
            </a:r>
          </a:p>
        </p:txBody>
      </p:sp>
      <p:sp>
        <p:nvSpPr>
          <p:cNvPr id="152580" name="Rectangle 4">
            <a:extLst>
              <a:ext uri="{FF2B5EF4-FFF2-40B4-BE49-F238E27FC236}">
                <a16:creationId xmlns:a16="http://schemas.microsoft.com/office/drawing/2014/main" id="{FD03C938-ED8D-6C40-81FE-B7CD366D0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altLang="en-US" sz="3200" b="1">
                <a:solidFill>
                  <a:srgbClr val="FFFF00"/>
                </a:solidFill>
              </a:rPr>
              <a:t>Water Treatment</a:t>
            </a:r>
            <a:r>
              <a:rPr lang="en-US" altLang="en-US" b="1">
                <a:solidFill>
                  <a:srgbClr val="FFFF00"/>
                </a:solidFill>
              </a:rPr>
              <a:t> </a:t>
            </a:r>
          </a:p>
          <a:p>
            <a:endParaRPr lang="en-US" altLang="en-US" sz="1600" b="1">
              <a:solidFill>
                <a:srgbClr val="FFFF00"/>
              </a:solidFill>
            </a:endParaRPr>
          </a:p>
        </p:txBody>
      </p:sp>
      <p:pic>
        <p:nvPicPr>
          <p:cNvPr id="152584" name="Picture 8" descr="PICT0001">
            <a:extLst>
              <a:ext uri="{FF2B5EF4-FFF2-40B4-BE49-F238E27FC236}">
                <a16:creationId xmlns:a16="http://schemas.microsoft.com/office/drawing/2014/main" id="{E68540E7-1931-1A46-82A7-EDA852C5D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6050"/>
            <a:ext cx="55626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5" name="Picture 9">
            <a:extLst>
              <a:ext uri="{FF2B5EF4-FFF2-40B4-BE49-F238E27FC236}">
                <a16:creationId xmlns:a16="http://schemas.microsoft.com/office/drawing/2014/main" id="{609BEFE7-0523-6745-AC87-300C73F06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14400"/>
            <a:ext cx="3962400" cy="2971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B295595E-A8D7-AC4E-9C03-871003667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600"/>
            <a:ext cx="8324850" cy="1257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4000" b="1">
              <a:solidFill>
                <a:schemeClr val="tx2"/>
              </a:solidFill>
            </a:endParaRP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D56FAFF3-E5BC-2E4E-BEC6-6EC84ED28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14400"/>
            <a:ext cx="39624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Exterior Insulated Tanks</a:t>
            </a:r>
            <a:endParaRPr lang="en-US" altLang="en-US" sz="2000" b="1">
              <a:solidFill>
                <a:srgbClr val="FFFF00"/>
              </a:solidFill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Interior Tanks in Buildings</a:t>
            </a:r>
            <a:endParaRPr lang="en-US" altLang="en-US" sz="2000" b="1">
              <a:solidFill>
                <a:srgbClr val="FFFF00"/>
              </a:solidFill>
            </a:endParaRPr>
          </a:p>
        </p:txBody>
      </p:sp>
      <p:sp>
        <p:nvSpPr>
          <p:cNvPr id="138244" name="Rectangle 4">
            <a:extLst>
              <a:ext uri="{FF2B5EF4-FFF2-40B4-BE49-F238E27FC236}">
                <a16:creationId xmlns:a16="http://schemas.microsoft.com/office/drawing/2014/main" id="{29B85187-C064-FB42-8746-6CCF22840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altLang="en-US" sz="3200" b="1">
                <a:solidFill>
                  <a:srgbClr val="FFFF00"/>
                </a:solidFill>
              </a:rPr>
              <a:t>Water Storage</a:t>
            </a:r>
            <a:r>
              <a:rPr lang="en-US" altLang="en-US" b="1">
                <a:solidFill>
                  <a:srgbClr val="FFFF00"/>
                </a:solidFill>
              </a:rPr>
              <a:t> </a:t>
            </a:r>
          </a:p>
          <a:p>
            <a:endParaRPr lang="en-US" altLang="en-US" sz="1600" b="1">
              <a:solidFill>
                <a:srgbClr val="FFFF00"/>
              </a:solidFill>
            </a:endParaRPr>
          </a:p>
        </p:txBody>
      </p:sp>
      <p:pic>
        <p:nvPicPr>
          <p:cNvPr id="138248" name="Picture 8" descr="PICT0023">
            <a:extLst>
              <a:ext uri="{FF2B5EF4-FFF2-40B4-BE49-F238E27FC236}">
                <a16:creationId xmlns:a16="http://schemas.microsoft.com/office/drawing/2014/main" id="{D4810757-E97A-144F-A352-2E448D559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668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50" name="Picture 10" descr="PICT0018">
            <a:extLst>
              <a:ext uri="{FF2B5EF4-FFF2-40B4-BE49-F238E27FC236}">
                <a16:creationId xmlns:a16="http://schemas.microsoft.com/office/drawing/2014/main" id="{24255812-A94D-754A-B689-81A4F5796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51" name="Picture 11" descr="PICT0024">
            <a:extLst>
              <a:ext uri="{FF2B5EF4-FFF2-40B4-BE49-F238E27FC236}">
                <a16:creationId xmlns:a16="http://schemas.microsoft.com/office/drawing/2014/main" id="{0BEB327B-6F6F-354A-9639-5E69F7296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>
            <a:fillRect/>
          </a:stretch>
        </p:blipFill>
        <p:spPr bwMode="auto">
          <a:xfrm>
            <a:off x="0" y="3810000"/>
            <a:ext cx="48768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>
            <a:extLst>
              <a:ext uri="{FF2B5EF4-FFF2-40B4-BE49-F238E27FC236}">
                <a16:creationId xmlns:a16="http://schemas.microsoft.com/office/drawing/2014/main" id="{48E30387-B06A-1C43-BEC9-8B039543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14400"/>
            <a:ext cx="3276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4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Piped Distribution</a:t>
            </a:r>
          </a:p>
          <a:p>
            <a:pPr lvl="1">
              <a:lnSpc>
                <a:spcPct val="14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Buried</a:t>
            </a:r>
          </a:p>
          <a:p>
            <a:pPr lvl="1">
              <a:lnSpc>
                <a:spcPct val="14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Above Ground</a:t>
            </a:r>
          </a:p>
          <a:p>
            <a:pPr lvl="1">
              <a:lnSpc>
                <a:spcPct val="14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Utilidor</a:t>
            </a:r>
          </a:p>
        </p:txBody>
      </p:sp>
      <p:sp>
        <p:nvSpPr>
          <p:cNvPr id="140292" name="Rectangle 4">
            <a:extLst>
              <a:ext uri="{FF2B5EF4-FFF2-40B4-BE49-F238E27FC236}">
                <a16:creationId xmlns:a16="http://schemas.microsoft.com/office/drawing/2014/main" id="{C196E78D-7D98-8C4D-8580-728D3D8A4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altLang="en-US" sz="3200" b="1">
                <a:solidFill>
                  <a:srgbClr val="FFFF00"/>
                </a:solidFill>
              </a:rPr>
              <a:t>Water Distribution</a:t>
            </a:r>
            <a:r>
              <a:rPr lang="en-US" altLang="en-US" b="1">
                <a:solidFill>
                  <a:srgbClr val="FFFF00"/>
                </a:solidFill>
              </a:rPr>
              <a:t> </a:t>
            </a:r>
          </a:p>
          <a:p>
            <a:endParaRPr lang="en-US" altLang="en-US" sz="1600" b="1">
              <a:solidFill>
                <a:srgbClr val="FFFF00"/>
              </a:solidFill>
            </a:endParaRPr>
          </a:p>
        </p:txBody>
      </p:sp>
      <p:sp>
        <p:nvSpPr>
          <p:cNvPr id="140297" name="Rectangle 9">
            <a:extLst>
              <a:ext uri="{FF2B5EF4-FFF2-40B4-BE49-F238E27FC236}">
                <a16:creationId xmlns:a16="http://schemas.microsoft.com/office/drawing/2014/main" id="{4657F870-8FF4-024A-8F22-3E0843438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600"/>
            <a:ext cx="8324850" cy="1257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4000" b="1">
              <a:solidFill>
                <a:schemeClr val="tx2"/>
              </a:solidFill>
            </a:endParaRPr>
          </a:p>
        </p:txBody>
      </p:sp>
      <p:pic>
        <p:nvPicPr>
          <p:cNvPr id="140302" name="Picture 14" descr="PICT0036">
            <a:extLst>
              <a:ext uri="{FF2B5EF4-FFF2-40B4-BE49-F238E27FC236}">
                <a16:creationId xmlns:a16="http://schemas.microsoft.com/office/drawing/2014/main" id="{82C77CDD-C97E-E641-84C7-4F8D34634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1475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303" name="Picture 15" descr="PICT0002">
            <a:extLst>
              <a:ext uri="{FF2B5EF4-FFF2-40B4-BE49-F238E27FC236}">
                <a16:creationId xmlns:a16="http://schemas.microsoft.com/office/drawing/2014/main" id="{3F867A9F-1C43-5F4C-8DE2-2FEBEA573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57550"/>
            <a:ext cx="48006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0295" name="Object 7">
            <a:extLst>
              <a:ext uri="{FF2B5EF4-FFF2-40B4-BE49-F238E27FC236}">
                <a16:creationId xmlns:a16="http://schemas.microsoft.com/office/drawing/2014/main" id="{05E7C815-AE2B-A04B-A16E-F8C3B9D569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3400" y="1095375"/>
          <a:ext cx="4800600" cy="288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04" name="Photo Editor Photo" r:id="rId6" imgW="5715000" imgH="3435350" progId="MSPhotoEd.3">
                  <p:embed/>
                </p:oleObj>
              </mc:Choice>
              <mc:Fallback>
                <p:oleObj name="Photo Editor Photo" r:id="rId6" imgW="5715000" imgH="3435350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095375"/>
                        <a:ext cx="4800600" cy="288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0937EFA4-AD0B-944A-8895-513C24DB3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143000"/>
            <a:ext cx="2514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4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</a:rPr>
              <a:t>Haul </a:t>
            </a:r>
          </a:p>
          <a:p>
            <a:pPr lvl="1">
              <a:lnSpc>
                <a:spcPct val="14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Community</a:t>
            </a:r>
          </a:p>
          <a:p>
            <a:pPr lvl="1">
              <a:lnSpc>
                <a:spcPct val="140000"/>
              </a:lnSpc>
              <a:spcBef>
                <a:spcPct val="20000"/>
              </a:spcBef>
              <a:buSzPct val="75000"/>
              <a:buFont typeface="Wingdings" pitchFamily="2" charset="2"/>
              <a:buChar char="Ø"/>
            </a:pPr>
            <a:r>
              <a:rPr lang="en-US" altLang="en-US" sz="2000" b="1">
                <a:solidFill>
                  <a:srgbClr val="FFFF00"/>
                </a:solidFill>
              </a:rPr>
              <a:t>Individual</a:t>
            </a: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61525497-17EA-294F-9581-E44D1F789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altLang="en-US" sz="3200" b="1">
                <a:solidFill>
                  <a:srgbClr val="FFFF00"/>
                </a:solidFill>
              </a:rPr>
              <a:t>Water Distribution</a:t>
            </a:r>
            <a:r>
              <a:rPr lang="en-US" altLang="en-US" b="1">
                <a:solidFill>
                  <a:srgbClr val="FFFF00"/>
                </a:solidFill>
              </a:rPr>
              <a:t> </a:t>
            </a:r>
          </a:p>
          <a:p>
            <a:endParaRPr lang="en-US" altLang="en-US" sz="1600" b="1">
              <a:solidFill>
                <a:srgbClr val="FFFF00"/>
              </a:solidFill>
            </a:endParaRPr>
          </a:p>
        </p:txBody>
      </p:sp>
      <p:sp>
        <p:nvSpPr>
          <p:cNvPr id="148486" name="Rectangle 6">
            <a:extLst>
              <a:ext uri="{FF2B5EF4-FFF2-40B4-BE49-F238E27FC236}">
                <a16:creationId xmlns:a16="http://schemas.microsoft.com/office/drawing/2014/main" id="{74B0AC58-5F00-5349-8E75-A3CDC8758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600"/>
            <a:ext cx="8324850" cy="1257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4000" b="1">
              <a:solidFill>
                <a:schemeClr val="tx2"/>
              </a:solidFill>
            </a:endParaRPr>
          </a:p>
        </p:txBody>
      </p:sp>
      <p:pic>
        <p:nvPicPr>
          <p:cNvPr id="148489" name="Picture 9" descr="0225_002">
            <a:extLst>
              <a:ext uri="{FF2B5EF4-FFF2-40B4-BE49-F238E27FC236}">
                <a16:creationId xmlns:a16="http://schemas.microsoft.com/office/drawing/2014/main" id="{85274940-8876-1345-8E27-D9BBEF8E2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668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91" name="Picture 11" descr="Self Haul">
            <a:extLst>
              <a:ext uri="{FF2B5EF4-FFF2-40B4-BE49-F238E27FC236}">
                <a16:creationId xmlns:a16="http://schemas.microsoft.com/office/drawing/2014/main" id="{65307AC4-39F4-6549-9ADC-51467E3DA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57550"/>
            <a:ext cx="48006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492" name="Picture 12" descr="filling_water_haul_tank_at_water_point_6">
            <a:extLst>
              <a:ext uri="{FF2B5EF4-FFF2-40B4-BE49-F238E27FC236}">
                <a16:creationId xmlns:a16="http://schemas.microsoft.com/office/drawing/2014/main" id="{DE4ED968-5A95-CC44-8807-C630F12EE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51313"/>
            <a:ext cx="4191000" cy="27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35921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35921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2535</TotalTime>
  <Words>262</Words>
  <Application>Microsoft Macintosh PowerPoint</Application>
  <PresentationFormat>On-screen Show (4:3)</PresentationFormat>
  <Paragraphs>126</Paragraphs>
  <Slides>16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Times New Roman</vt:lpstr>
      <vt:lpstr>Wingdings</vt:lpstr>
      <vt:lpstr>Default Design</vt:lpstr>
      <vt:lpstr>Microsoft Photo Editor 3.0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ANMC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jgannon</dc:creator>
  <cp:lastModifiedBy>Johanna</cp:lastModifiedBy>
  <cp:revision>195</cp:revision>
  <cp:lastPrinted>2002-10-29T00:04:32Z</cp:lastPrinted>
  <dcterms:created xsi:type="dcterms:W3CDTF">2002-10-22T19:20:40Z</dcterms:created>
  <dcterms:modified xsi:type="dcterms:W3CDTF">2020-10-26T22:15:27Z</dcterms:modified>
</cp:coreProperties>
</file>