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3"/>
  </p:handoutMasterIdLst>
  <p:sldIdLst>
    <p:sldId id="256" r:id="rId3"/>
    <p:sldId id="257" r:id="rId4"/>
    <p:sldId id="258" r:id="rId5"/>
    <p:sldId id="275" r:id="rId6"/>
    <p:sldId id="277" r:id="rId7"/>
    <p:sldId id="278" r:id="rId8"/>
    <p:sldId id="280" r:id="rId9"/>
    <p:sldId id="263" r:id="rId10"/>
    <p:sldId id="282" r:id="rId11"/>
    <p:sldId id="283" r:id="rId12"/>
    <p:sldId id="284" r:id="rId13"/>
    <p:sldId id="285" r:id="rId14"/>
    <p:sldId id="286" r:id="rId15"/>
    <p:sldId id="288" r:id="rId16"/>
    <p:sldId id="266" r:id="rId17"/>
    <p:sldId id="268" r:id="rId18"/>
    <p:sldId id="270" r:id="rId19"/>
    <p:sldId id="271" r:id="rId20"/>
    <p:sldId id="272" r:id="rId21"/>
    <p:sldId id="273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lltelfer\My%20Documents\Needs%20v%20$%202013%20All%20sources%201-11-1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jn-svrfile\groups\Water\FACILITIES\Fco-Clerical\TELFER\MASTER%20WRKSHTS\Needs,%20MYL%20&amp;%20Budget%20Wrksht%20SFY1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Documents%20and%20Settings\lltelfer\My%20Documents\user%20fee%20survey%20char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jn-svrfile\groups\Water\FACILITIES\Fco-Clerical\TELFER\House%20Counts\2011%20HC%20with%20Matts%20Chngs%201-20-12%20MASTE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jn-svrfile\groups\Water\FACILITIES\Fco-Clerical\TELFER\House%20Counts\2011%20HC%20with%20Matts%20Chngs%201-20-12%20MASTE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jn-svrfile\groups\Water\FACILITIES\Fco-Clerical\TELFER\House%20Counts\2011%20HC%20with%20Matts%20Chngs%201-20-12%20MASTER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jn-svrfile\groups\Water\FACILITIES\Fco-Clerical\TELFER\House%20Counts\2011%20HC%20with%20Matts%20Chngs%201-20-12%20MASTER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ocuments%20and%20Settings\lltelfer\Local%20Settings\Temporary%20Internet%20Files\Content.Outlook\PAT9SILF\San%20Needs%20(2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jn-svrfile\groups\Water\FACILITIES\Fco-Clerical\TELFER\Funding%20history%20line%20grap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ltelfer\My%20Documents\Funding%20chart%20all%20sources%20Approps%2012-18-11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Documents%20and%20Settings\lltelfer\My%20Documents\Needs%20v%20$%202013%20All%20sources%201-11-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plotArea>
      <c:layout/>
      <c:pieChart>
        <c:varyColors val="1"/>
        <c:ser>
          <c:idx val="0"/>
          <c:order val="0"/>
          <c:explosion val="6"/>
          <c:dPt>
            <c:idx val="0"/>
            <c:explosion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explosion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explosion val="2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val>
            <c:numRef>
              <c:f>Sheet1!$J$3:$J$5</c:f>
              <c:numCache>
                <c:formatCode>"$"#,##0</c:formatCode>
                <c:ptCount val="3"/>
                <c:pt idx="0">
                  <c:v>410015442</c:v>
                </c:pt>
                <c:pt idx="1">
                  <c:v>292682161</c:v>
                </c:pt>
                <c:pt idx="2">
                  <c:v>199527908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noFill/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Sheet1!$A$21</c:f>
              <c:strCache>
                <c:ptCount val="1"/>
                <c:pt idx="0">
                  <c:v>Minor Health Threats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Sheet1!$B$20:$D$20</c:f>
              <c:strCache>
                <c:ptCount val="3"/>
                <c:pt idx="0">
                  <c:v>Needs</c:v>
                </c:pt>
                <c:pt idx="1">
                  <c:v>Multi-Year Projects</c:v>
                </c:pt>
                <c:pt idx="2">
                  <c:v>SFY 12 Funding*</c:v>
                </c:pt>
              </c:strCache>
            </c:strRef>
          </c:cat>
          <c:val>
            <c:numRef>
              <c:f>Sheet1!$B$21:$D$21</c:f>
              <c:numCache>
                <c:formatCode>General</c:formatCode>
                <c:ptCount val="3"/>
                <c:pt idx="0" formatCode="&quot;$&quot;#,##0">
                  <c:v>199527908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First Service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9828486204325141E-3"/>
                  <c:y val="2.5469598224107195E-3"/>
                </c:manualLayout>
              </c:layout>
              <c:showVal val="1"/>
            </c:dLbl>
            <c:dLbl>
              <c:idx val="1"/>
              <c:layout>
                <c:manualLayout>
                  <c:x val="-2.9828486204324582E-3"/>
                  <c:y val="1.7828718756875035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Sheet1!$B$20:$D$20</c:f>
              <c:strCache>
                <c:ptCount val="3"/>
                <c:pt idx="0">
                  <c:v>Needs</c:v>
                </c:pt>
                <c:pt idx="1">
                  <c:v>Multi-Year Projects</c:v>
                </c:pt>
                <c:pt idx="2">
                  <c:v>SFY 12 Funding*</c:v>
                </c:pt>
              </c:strCache>
            </c:strRef>
          </c:cat>
          <c:val>
            <c:numRef>
              <c:f>Sheet1!$B$22:$D$22</c:f>
              <c:numCache>
                <c:formatCode>"$"#,##0</c:formatCode>
                <c:ptCount val="3"/>
                <c:pt idx="0">
                  <c:v>292682161</c:v>
                </c:pt>
                <c:pt idx="1">
                  <c:v>179885064</c:v>
                </c:pt>
                <c:pt idx="2">
                  <c:v>37774172</c:v>
                </c:pt>
              </c:numCache>
            </c:numRef>
          </c:val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Substantial Health Threats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5.9655798058799725E-3"/>
                  <c:y val="1.6893162255178503E-2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Substantial Health Threats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4.4667775506091302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Sheet1!$B$20:$D$20</c:f>
              <c:strCache>
                <c:ptCount val="3"/>
                <c:pt idx="0">
                  <c:v>Needs</c:v>
                </c:pt>
                <c:pt idx="1">
                  <c:v>Multi-Year Projects</c:v>
                </c:pt>
                <c:pt idx="2">
                  <c:v>SFY 12 Funding*</c:v>
                </c:pt>
              </c:strCache>
            </c:strRef>
          </c:cat>
          <c:val>
            <c:numRef>
              <c:f>Sheet1!$B$23:$D$23</c:f>
              <c:numCache>
                <c:formatCode>"$"#,##0</c:formatCode>
                <c:ptCount val="3"/>
                <c:pt idx="0">
                  <c:v>410015442</c:v>
                </c:pt>
                <c:pt idx="1">
                  <c:v>101106755</c:v>
                </c:pt>
                <c:pt idx="2">
                  <c:v>27353710</c:v>
                </c:pt>
              </c:numCache>
            </c:numRef>
          </c:val>
        </c:ser>
        <c:dLbls>
          <c:showVal val="1"/>
        </c:dLbls>
        <c:gapWidth val="30"/>
        <c:overlap val="100"/>
        <c:axId val="103131392"/>
        <c:axId val="103622528"/>
      </c:barChart>
      <c:catAx>
        <c:axId val="103131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03622528"/>
        <c:crosses val="autoZero"/>
        <c:auto val="1"/>
        <c:lblAlgn val="ctr"/>
        <c:lblOffset val="100"/>
      </c:catAx>
      <c:valAx>
        <c:axId val="103622528"/>
        <c:scaling>
          <c:orientation val="minMax"/>
        </c:scaling>
        <c:delete val="1"/>
        <c:axPos val="l"/>
        <c:numFmt formatCode="&quot;$&quot;#,##0" sourceLinked="1"/>
        <c:tickLblPos val="none"/>
        <c:crossAx val="1031313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Water</a:t>
            </a:r>
            <a:r>
              <a:rPr lang="en-US" baseline="0"/>
              <a:t> and Sewer User Fees as a Percentage of Median Houshold Income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7.5513588145232E-2"/>
          <c:y val="0.13470561447957807"/>
          <c:w val="0.9244864118547671"/>
          <c:h val="0.76774799837717655"/>
        </c:manualLayout>
      </c:layout>
      <c:barChart>
        <c:barDir val="col"/>
        <c:grouping val="stacked"/>
        <c:ser>
          <c:idx val="0"/>
          <c:order val="0"/>
          <c:cat>
            <c:strRef>
              <c:f>Sheet1!$A$8:$A$18</c:f>
              <c:strCache>
                <c:ptCount val="11"/>
                <c:pt idx="0">
                  <c:v>Lower Kalskag</c:v>
                </c:pt>
                <c:pt idx="1">
                  <c:v>Deering</c:v>
                </c:pt>
                <c:pt idx="2">
                  <c:v>Selawik</c:v>
                </c:pt>
                <c:pt idx="3">
                  <c:v>Brevig Mission</c:v>
                </c:pt>
                <c:pt idx="4">
                  <c:v>Nulato</c:v>
                </c:pt>
                <c:pt idx="5">
                  <c:v>Grayling</c:v>
                </c:pt>
                <c:pt idx="6">
                  <c:v>Goodnews Bay</c:v>
                </c:pt>
                <c:pt idx="7">
                  <c:v>Juneau</c:v>
                </c:pt>
                <c:pt idx="8">
                  <c:v>Anchorage</c:v>
                </c:pt>
                <c:pt idx="9">
                  <c:v>Sitka</c:v>
                </c:pt>
                <c:pt idx="10">
                  <c:v>Palmer</c:v>
                </c:pt>
              </c:strCache>
            </c:strRef>
          </c:cat>
          <c:val>
            <c:numRef>
              <c:f>Sheet1!$B$8:$B$18</c:f>
              <c:numCache>
                <c:formatCode>0.000</c:formatCode>
                <c:ptCount val="11"/>
                <c:pt idx="0">
                  <c:v>7.4926829268292694E-2</c:v>
                </c:pt>
                <c:pt idx="1">
                  <c:v>5.5800558005580057E-2</c:v>
                </c:pt>
                <c:pt idx="2">
                  <c:v>6.0878048780487699E-2</c:v>
                </c:pt>
                <c:pt idx="3">
                  <c:v>6.5828571428571472E-2</c:v>
                </c:pt>
                <c:pt idx="4">
                  <c:v>5.2560324918372356E-2</c:v>
                </c:pt>
                <c:pt idx="5">
                  <c:v>5.4857142857142924E-2</c:v>
                </c:pt>
                <c:pt idx="6">
                  <c:v>6.2769230769230813E-2</c:v>
                </c:pt>
                <c:pt idx="7">
                  <c:v>1.5281942160750557E-2</c:v>
                </c:pt>
                <c:pt idx="8">
                  <c:v>1.4971375076513182E-2</c:v>
                </c:pt>
                <c:pt idx="9">
                  <c:v>1.0635633224793358E-2</c:v>
                </c:pt>
                <c:pt idx="10">
                  <c:v>1.1902306291281764E-2</c:v>
                </c:pt>
              </c:numCache>
            </c:numRef>
          </c:val>
        </c:ser>
        <c:gapWidth val="75"/>
        <c:overlap val="100"/>
        <c:axId val="97947008"/>
        <c:axId val="97956992"/>
      </c:barChart>
      <c:catAx>
        <c:axId val="979470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97956992"/>
        <c:crosses val="autoZero"/>
        <c:auto val="1"/>
        <c:lblAlgn val="ctr"/>
        <c:lblOffset val="100"/>
      </c:catAx>
      <c:valAx>
        <c:axId val="97956992"/>
        <c:scaling>
          <c:orientation val="minMax"/>
        </c:scaling>
        <c:axPos val="l"/>
        <c:majorGridlines/>
        <c:numFmt formatCode="0%" sourceLinked="0"/>
        <c:majorTickMark val="none"/>
        <c:tickLblPos val="nextTo"/>
        <c:spPr>
          <a:ln w="9525">
            <a:noFill/>
          </a:ln>
        </c:spPr>
        <c:crossAx val="97947008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0.39347749607409055"/>
          <c:y val="0.31970333983481453"/>
          <c:w val="0.50993368957844332"/>
          <c:h val="0.55320787883165956"/>
        </c:manualLayout>
      </c:layout>
      <c:pieChart>
        <c:varyColors val="1"/>
        <c:ser>
          <c:idx val="0"/>
          <c:order val="0"/>
          <c:explosion val="2"/>
          <c:dPt>
            <c:idx val="0"/>
            <c:explosion val="0"/>
          </c:dPt>
          <c:dPt>
            <c:idx val="1"/>
            <c:explosion val="0"/>
          </c:dPt>
          <c:val>
            <c:numRef>
              <c:f>Sheet2!$M$266:$M$267</c:f>
              <c:numCache>
                <c:formatCode>#,##0</c:formatCode>
                <c:ptCount val="2"/>
                <c:pt idx="0">
                  <c:v>1798.8462110652331</c:v>
                </c:pt>
                <c:pt idx="1">
                  <c:v>4229.2689403430868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plotArea>
      <c:layout/>
      <c:pieChart>
        <c:varyColors val="1"/>
        <c:ser>
          <c:idx val="0"/>
          <c:order val="0"/>
          <c:dPt>
            <c:idx val="1"/>
            <c:explosion val="5"/>
          </c:dPt>
          <c:val>
            <c:numRef>
              <c:f>Sheet1!$O$244:$O$245</c:f>
              <c:numCache>
                <c:formatCode>#,##0</c:formatCode>
                <c:ptCount val="2"/>
                <c:pt idx="0">
                  <c:v>4917.352612142804</c:v>
                </c:pt>
                <c:pt idx="1">
                  <c:v>16487.647387857196</c:v>
                </c:pt>
              </c:numCache>
            </c:numRef>
          </c:val>
        </c:ser>
        <c:firstSliceAng val="54"/>
      </c:pieChart>
    </c:plotArea>
    <c:plotVisOnly val="1"/>
    <c:dispBlanksAs val="zero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plotArea>
      <c:layout/>
      <c:pieChart>
        <c:varyColors val="1"/>
        <c:ser>
          <c:idx val="0"/>
          <c:order val="0"/>
          <c:dPt>
            <c:idx val="0"/>
            <c:explosion val="14"/>
          </c:dPt>
          <c:val>
            <c:numRef>
              <c:f>Sheet1!$O$244:$O$245</c:f>
              <c:numCache>
                <c:formatCode>#,##0</c:formatCode>
                <c:ptCount val="2"/>
                <c:pt idx="0">
                  <c:v>4917.352612142804</c:v>
                </c:pt>
                <c:pt idx="1">
                  <c:v>16487.647387857196</c:v>
                </c:pt>
              </c:numCache>
            </c:numRef>
          </c:val>
        </c:ser>
        <c:firstSliceAng val="54"/>
      </c:pieChart>
    </c:plotArea>
    <c:plotVisOnly val="1"/>
    <c:dispBlanksAs val="zero"/>
  </c:chart>
  <c:spPr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plotArea>
      <c:layout>
        <c:manualLayout>
          <c:layoutTarget val="inner"/>
          <c:xMode val="edge"/>
          <c:yMode val="edge"/>
          <c:x val="0.32843110236220502"/>
          <c:y val="0.2215345108888416"/>
          <c:w val="0.44355030621172353"/>
          <c:h val="0.57541661346385764"/>
        </c:manualLayout>
      </c:layout>
      <c:pieChart>
        <c:varyColors val="1"/>
        <c:ser>
          <c:idx val="0"/>
          <c:order val="0"/>
          <c:explosion val="5"/>
          <c:dPt>
            <c:idx val="0"/>
            <c:explosion val="3"/>
          </c:dPt>
          <c:dPt>
            <c:idx val="1"/>
            <c:explosion val="4"/>
          </c:dPt>
          <c:dPt>
            <c:idx val="2"/>
            <c:explosion val="2"/>
          </c:dPt>
          <c:val>
            <c:numRef>
              <c:f>Sheet1!$L$242:$N$242</c:f>
              <c:numCache>
                <c:formatCode>#,##0</c:formatCode>
                <c:ptCount val="3"/>
                <c:pt idx="0">
                  <c:v>872.5399828597798</c:v>
                </c:pt>
                <c:pt idx="1">
                  <c:v>2664.8599334462256</c:v>
                </c:pt>
                <c:pt idx="2">
                  <c:v>1379.9526958368047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352595340660191"/>
          <c:y val="2.938025416342753E-2"/>
          <c:w val="0.79623225668220043"/>
          <c:h val="0.88933750751035567"/>
        </c:manualLayout>
      </c:layout>
      <c:lineChart>
        <c:grouping val="standard"/>
        <c:ser>
          <c:idx val="0"/>
          <c:order val="0"/>
          <c:tx>
            <c:strRef>
              <c:f>Sheet1!$E$5</c:f>
              <c:strCache>
                <c:ptCount val="1"/>
                <c:pt idx="0">
                  <c:v>First Service Need </c:v>
                </c:pt>
              </c:strCache>
            </c:strRef>
          </c:tx>
          <c:marker>
            <c:symbol val="none"/>
          </c:marker>
          <c:cat>
            <c:numRef>
              <c:f>Sheet1!$C$6:$C$19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Sheet1!$E$6:$E$19</c:f>
              <c:numCache>
                <c:formatCode>"$"#,##0_);\("$"#,##0\)</c:formatCode>
                <c:ptCount val="13"/>
                <c:pt idx="0">
                  <c:v>245322216</c:v>
                </c:pt>
                <c:pt idx="1">
                  <c:v>247438860</c:v>
                </c:pt>
                <c:pt idx="2">
                  <c:v>311844607</c:v>
                </c:pt>
                <c:pt idx="3">
                  <c:v>296069938</c:v>
                </c:pt>
                <c:pt idx="4">
                  <c:v>253950686</c:v>
                </c:pt>
                <c:pt idx="5">
                  <c:v>357755654</c:v>
                </c:pt>
                <c:pt idx="6">
                  <c:v>381614514</c:v>
                </c:pt>
                <c:pt idx="7">
                  <c:v>292682161</c:v>
                </c:pt>
                <c:pt idx="8">
                  <c:v>278048052.94999999</c:v>
                </c:pt>
                <c:pt idx="9">
                  <c:v>264145650.30250001</c:v>
                </c:pt>
                <c:pt idx="10">
                  <c:v>264145650.30250001</c:v>
                </c:pt>
                <c:pt idx="11">
                  <c:v>277352932.81762522</c:v>
                </c:pt>
                <c:pt idx="12">
                  <c:v>305088226.09938705</c:v>
                </c:pt>
              </c:numCache>
            </c:numRef>
          </c:val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Upgrade Need </c:v>
                </c:pt>
              </c:strCache>
            </c:strRef>
          </c:tx>
          <c:marker>
            <c:symbol val="none"/>
          </c:marker>
          <c:cat>
            <c:numRef>
              <c:f>Sheet1!$C$6:$C$19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Sheet1!$F$6:$F$19</c:f>
              <c:numCache>
                <c:formatCode>"$"#,##0_);\("$"#,##0\)</c:formatCode>
                <c:ptCount val="13"/>
                <c:pt idx="0">
                  <c:v>188291173</c:v>
                </c:pt>
                <c:pt idx="1">
                  <c:v>194966844</c:v>
                </c:pt>
                <c:pt idx="2">
                  <c:v>259867229</c:v>
                </c:pt>
                <c:pt idx="3">
                  <c:v>296220793</c:v>
                </c:pt>
                <c:pt idx="4">
                  <c:v>313006229</c:v>
                </c:pt>
                <c:pt idx="5">
                  <c:v>368284917</c:v>
                </c:pt>
                <c:pt idx="6">
                  <c:v>354206784</c:v>
                </c:pt>
                <c:pt idx="7">
                  <c:v>410015442</c:v>
                </c:pt>
                <c:pt idx="8">
                  <c:v>440766600.14999998</c:v>
                </c:pt>
                <c:pt idx="9">
                  <c:v>473824095.16124994</c:v>
                </c:pt>
                <c:pt idx="10">
                  <c:v>509360902.29834318</c:v>
                </c:pt>
                <c:pt idx="11">
                  <c:v>547562969.97071946</c:v>
                </c:pt>
                <c:pt idx="12">
                  <c:v>588630192.7185235</c:v>
                </c:pt>
              </c:numCache>
            </c:numRef>
          </c:val>
        </c:ser>
        <c:ser>
          <c:idx val="2"/>
          <c:order val="2"/>
          <c:tx>
            <c:strRef>
              <c:f>Sheet1!$G$5</c:f>
              <c:strCache>
                <c:ptCount val="1"/>
                <c:pt idx="0">
                  <c:v>Total Need </c:v>
                </c:pt>
              </c:strCache>
            </c:strRef>
          </c:tx>
          <c:marker>
            <c:symbol val="none"/>
          </c:marker>
          <c:cat>
            <c:numRef>
              <c:f>Sheet1!$C$6:$C$19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Sheet1!$G$6:$G$19</c:f>
              <c:numCache>
                <c:formatCode>"$"#,##0_);\("$"#,##0\)</c:formatCode>
                <c:ptCount val="13"/>
                <c:pt idx="0">
                  <c:v>433613389</c:v>
                </c:pt>
                <c:pt idx="1">
                  <c:v>442405704</c:v>
                </c:pt>
                <c:pt idx="2">
                  <c:v>571711836</c:v>
                </c:pt>
                <c:pt idx="3">
                  <c:v>592290731</c:v>
                </c:pt>
                <c:pt idx="4">
                  <c:v>566956915</c:v>
                </c:pt>
                <c:pt idx="5">
                  <c:v>726040571</c:v>
                </c:pt>
                <c:pt idx="6">
                  <c:v>735821298</c:v>
                </c:pt>
                <c:pt idx="7">
                  <c:v>702697603</c:v>
                </c:pt>
                <c:pt idx="8">
                  <c:v>718814653.0999999</c:v>
                </c:pt>
                <c:pt idx="9">
                  <c:v>737969745.46374989</c:v>
                </c:pt>
                <c:pt idx="10">
                  <c:v>773506552.60084474</c:v>
                </c:pt>
                <c:pt idx="11">
                  <c:v>824915902.78834641</c:v>
                </c:pt>
                <c:pt idx="12">
                  <c:v>893718418.81791091</c:v>
                </c:pt>
              </c:numCache>
            </c:numRef>
          </c:val>
        </c:ser>
        <c:marker val="1"/>
        <c:axId val="102463360"/>
        <c:axId val="104958208"/>
      </c:lineChart>
      <c:catAx>
        <c:axId val="102463360"/>
        <c:scaling>
          <c:orientation val="minMax"/>
        </c:scaling>
        <c:axPos val="b"/>
        <c:numFmt formatCode="General" sourceLinked="1"/>
        <c:tickLblPos val="nextTo"/>
        <c:crossAx val="104958208"/>
        <c:crosses val="autoZero"/>
        <c:auto val="1"/>
        <c:lblAlgn val="ctr"/>
        <c:lblOffset val="100"/>
      </c:catAx>
      <c:valAx>
        <c:axId val="104958208"/>
        <c:scaling>
          <c:orientation val="minMax"/>
        </c:scaling>
        <c:axPos val="l"/>
        <c:majorGridlines/>
        <c:numFmt formatCode="&quot;$&quot;#,##0_);\(&quot;$&quot;#,##0\)" sourceLinked="1"/>
        <c:tickLblPos val="nextTo"/>
        <c:crossAx val="1024633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22217910655241241"/>
          <c:y val="7.4875722501900416E-2"/>
          <c:w val="0.29250694230686503"/>
          <c:h val="0.16920710047856044"/>
        </c:manualLayout>
      </c:layout>
      <c:spPr>
        <a:solidFill>
          <a:schemeClr val="bg1"/>
        </a:solidFill>
      </c:spPr>
    </c:legend>
    <c:plotVisOnly val="1"/>
    <c:dispBlanksAs val="gap"/>
  </c:chart>
  <c:spPr>
    <a:ln>
      <a:noFill/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Rural Alaska Sanitation Funding </a:t>
            </a:r>
            <a:r>
              <a:rPr lang="en-US" dirty="0" smtClean="0"/>
              <a:t>–</a:t>
            </a:r>
            <a:r>
              <a:rPr lang="en-US" baseline="0" dirty="0" smtClean="0"/>
              <a:t> </a:t>
            </a:r>
          </a:p>
          <a:p>
            <a:pPr>
              <a:defRPr/>
            </a:pPr>
            <a:r>
              <a:rPr lang="en-US" baseline="0" dirty="0" smtClean="0"/>
              <a:t>All Sources </a:t>
            </a:r>
            <a:r>
              <a:rPr lang="en-US" dirty="0" smtClean="0"/>
              <a:t>1960-2010</a:t>
            </a:r>
            <a:endParaRPr lang="en-US" dirty="0"/>
          </a:p>
          <a:p>
            <a:pPr>
              <a:defRPr/>
            </a:pPr>
            <a:r>
              <a:rPr lang="en-US" dirty="0"/>
              <a:t>(Five</a:t>
            </a:r>
            <a:r>
              <a:rPr lang="en-US" baseline="0" dirty="0"/>
              <a:t> Year Moving Average)</a:t>
            </a:r>
          </a:p>
        </c:rich>
      </c:tx>
      <c:layout>
        <c:manualLayout>
          <c:xMode val="edge"/>
          <c:yMode val="edge"/>
          <c:x val="0.25047051769390927"/>
          <c:y val="6.666666666666668E-2"/>
        </c:manualLayout>
      </c:layout>
    </c:title>
    <c:plotArea>
      <c:layout>
        <c:manualLayout>
          <c:layoutTarget val="inner"/>
          <c:xMode val="edge"/>
          <c:yMode val="edge"/>
          <c:x val="0.11588989591404025"/>
          <c:y val="2.3799613472753264E-2"/>
          <c:w val="0.86732902094332065"/>
          <c:h val="0.87308673232566192"/>
        </c:manualLayout>
      </c:layout>
      <c:lineChart>
        <c:grouping val="standard"/>
        <c:ser>
          <c:idx val="1"/>
          <c:order val="0"/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trendline>
            <c:spPr>
              <a:ln w="34925">
                <a:solidFill>
                  <a:srgbClr val="002060"/>
                </a:solidFill>
              </a:ln>
            </c:spPr>
            <c:trendlineType val="movingAvg"/>
            <c:period val="4"/>
          </c:trendline>
          <c:val>
            <c:numRef>
              <c:f>Sheet1!$B$3:$B$54</c:f>
              <c:numCache>
                <c:formatCode>#,##0</c:formatCode>
                <c:ptCount val="52"/>
                <c:pt idx="0">
                  <c:v>0</c:v>
                </c:pt>
                <c:pt idx="1">
                  <c:v>19756</c:v>
                </c:pt>
                <c:pt idx="2">
                  <c:v>113610</c:v>
                </c:pt>
                <c:pt idx="3">
                  <c:v>235970</c:v>
                </c:pt>
                <c:pt idx="4">
                  <c:v>686897</c:v>
                </c:pt>
                <c:pt idx="5">
                  <c:v>1255121</c:v>
                </c:pt>
                <c:pt idx="6">
                  <c:v>466546</c:v>
                </c:pt>
                <c:pt idx="7">
                  <c:v>430511</c:v>
                </c:pt>
                <c:pt idx="8">
                  <c:v>441288</c:v>
                </c:pt>
                <c:pt idx="9">
                  <c:v>1373232</c:v>
                </c:pt>
                <c:pt idx="10">
                  <c:v>6468040</c:v>
                </c:pt>
                <c:pt idx="11">
                  <c:v>3368836</c:v>
                </c:pt>
                <c:pt idx="12">
                  <c:v>5565599</c:v>
                </c:pt>
                <c:pt idx="13">
                  <c:v>12581282</c:v>
                </c:pt>
                <c:pt idx="14">
                  <c:v>6147303</c:v>
                </c:pt>
                <c:pt idx="15">
                  <c:v>11754629</c:v>
                </c:pt>
                <c:pt idx="16">
                  <c:v>8112605</c:v>
                </c:pt>
                <c:pt idx="17">
                  <c:v>17876886</c:v>
                </c:pt>
                <c:pt idx="18">
                  <c:v>62299091</c:v>
                </c:pt>
                <c:pt idx="19">
                  <c:v>889377</c:v>
                </c:pt>
                <c:pt idx="20">
                  <c:v>23642189</c:v>
                </c:pt>
                <c:pt idx="21">
                  <c:v>10506463</c:v>
                </c:pt>
                <c:pt idx="22">
                  <c:v>20606400</c:v>
                </c:pt>
                <c:pt idx="23">
                  <c:v>16052355</c:v>
                </c:pt>
                <c:pt idx="24">
                  <c:v>28706275</c:v>
                </c:pt>
                <c:pt idx="25">
                  <c:v>90852518</c:v>
                </c:pt>
                <c:pt idx="26">
                  <c:v>15022046</c:v>
                </c:pt>
                <c:pt idx="27">
                  <c:v>37012329</c:v>
                </c:pt>
                <c:pt idx="28">
                  <c:v>11500939</c:v>
                </c:pt>
                <c:pt idx="29">
                  <c:v>11792884</c:v>
                </c:pt>
                <c:pt idx="30">
                  <c:v>16082647</c:v>
                </c:pt>
                <c:pt idx="31">
                  <c:v>25605759</c:v>
                </c:pt>
                <c:pt idx="32">
                  <c:v>48523798</c:v>
                </c:pt>
                <c:pt idx="33">
                  <c:v>56121164</c:v>
                </c:pt>
                <c:pt idx="34">
                  <c:v>52497400</c:v>
                </c:pt>
                <c:pt idx="35">
                  <c:v>66667987</c:v>
                </c:pt>
                <c:pt idx="36">
                  <c:v>61513685</c:v>
                </c:pt>
                <c:pt idx="37">
                  <c:v>66642400</c:v>
                </c:pt>
                <c:pt idx="38">
                  <c:v>66632200</c:v>
                </c:pt>
                <c:pt idx="39">
                  <c:v>74914189</c:v>
                </c:pt>
                <c:pt idx="40">
                  <c:v>97829546</c:v>
                </c:pt>
                <c:pt idx="41">
                  <c:v>88958100</c:v>
                </c:pt>
                <c:pt idx="42">
                  <c:v>96339500</c:v>
                </c:pt>
                <c:pt idx="43">
                  <c:v>108362600</c:v>
                </c:pt>
                <c:pt idx="44">
                  <c:v>114767334</c:v>
                </c:pt>
                <c:pt idx="45">
                  <c:v>105679560</c:v>
                </c:pt>
                <c:pt idx="46">
                  <c:v>109050200</c:v>
                </c:pt>
                <c:pt idx="47">
                  <c:v>96911587</c:v>
                </c:pt>
                <c:pt idx="48">
                  <c:v>98308874</c:v>
                </c:pt>
                <c:pt idx="49">
                  <c:v>78671004</c:v>
                </c:pt>
                <c:pt idx="50">
                  <c:v>113479592</c:v>
                </c:pt>
                <c:pt idx="51">
                  <c:v>72730666</c:v>
                </c:pt>
              </c:numCache>
            </c:numRef>
          </c:val>
        </c:ser>
        <c:marker val="1"/>
        <c:axId val="103842944"/>
        <c:axId val="103845248"/>
      </c:lineChart>
      <c:dateAx>
        <c:axId val="103842944"/>
        <c:scaling>
          <c:orientation val="minMax"/>
        </c:scaling>
        <c:delete val="1"/>
        <c:axPos val="b"/>
        <c:numFmt formatCode="0" sourceLinked="0"/>
        <c:tickLblPos val="none"/>
        <c:crossAx val="103845248"/>
        <c:crosses val="autoZero"/>
        <c:lblOffset val="100"/>
        <c:baseTimeUnit val="days"/>
      </c:dateAx>
      <c:valAx>
        <c:axId val="103845248"/>
        <c:scaling>
          <c:orientation val="minMax"/>
          <c:max val="120000000"/>
        </c:scaling>
        <c:axPos val="l"/>
        <c:majorGridlines>
          <c:spPr>
            <a:ln>
              <a:gradFill>
                <a:gsLst>
                  <a:gs pos="42000">
                    <a:srgbClr val="4F81BD">
                      <a:tint val="66000"/>
                      <a:satMod val="160000"/>
                      <a:alpha val="59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&quot;$&quot;#,##0" sourceLinked="0"/>
        <c:tickLblPos val="nextTo"/>
        <c:crossAx val="103842944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c:spPr>
    </c:plotArea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Sheet2!$C$25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tx2"/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Sheet2!$C$26:$C$35</c:f>
              <c:numCache>
                <c:formatCode>"$"#,##0</c:formatCode>
                <c:ptCount val="10"/>
                <c:pt idx="0">
                  <c:v>24333309</c:v>
                </c:pt>
                <c:pt idx="1">
                  <c:v>23666643</c:v>
                </c:pt>
                <c:pt idx="2">
                  <c:v>23666643</c:v>
                </c:pt>
                <c:pt idx="3">
                  <c:v>19999980</c:v>
                </c:pt>
                <c:pt idx="4">
                  <c:v>19999980</c:v>
                </c:pt>
                <c:pt idx="5">
                  <c:v>15374984.625</c:v>
                </c:pt>
                <c:pt idx="6">
                  <c:v>13388986.611</c:v>
                </c:pt>
                <c:pt idx="7">
                  <c:v>10166656.5</c:v>
                </c:pt>
                <c:pt idx="8">
                  <c:v>9166657.5</c:v>
                </c:pt>
                <c:pt idx="9">
                  <c:v>8874999</c:v>
                </c:pt>
              </c:numCache>
            </c:numRef>
          </c:val>
        </c:ser>
        <c:ser>
          <c:idx val="1"/>
          <c:order val="1"/>
          <c:tx>
            <c:strRef>
              <c:f>Sheet2!$D$25</c:f>
              <c:strCache>
                <c:ptCount val="1"/>
                <c:pt idx="0">
                  <c:v>EPA/VSW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Sheet2!$D$26:$D$35</c:f>
              <c:numCache>
                <c:formatCode>"$"#,##0</c:formatCode>
                <c:ptCount val="10"/>
                <c:pt idx="0">
                  <c:v>43000000</c:v>
                </c:pt>
                <c:pt idx="1">
                  <c:v>43000000</c:v>
                </c:pt>
                <c:pt idx="2">
                  <c:v>45000000</c:v>
                </c:pt>
                <c:pt idx="3">
                  <c:v>35000000</c:v>
                </c:pt>
                <c:pt idx="4">
                  <c:v>35000000</c:v>
                </c:pt>
                <c:pt idx="5">
                  <c:v>24610000</c:v>
                </c:pt>
                <c:pt idx="6">
                  <c:v>18500000</c:v>
                </c:pt>
                <c:pt idx="7">
                  <c:v>13000000</c:v>
                </c:pt>
                <c:pt idx="8">
                  <c:v>10000000</c:v>
                </c:pt>
                <c:pt idx="9">
                  <c:v>10000000</c:v>
                </c:pt>
              </c:numCache>
            </c:numRef>
          </c:val>
        </c:ser>
        <c:ser>
          <c:idx val="2"/>
          <c:order val="2"/>
          <c:tx>
            <c:strRef>
              <c:f>Sheet2!$E$25</c:f>
              <c:strCache>
                <c:ptCount val="1"/>
                <c:pt idx="0">
                  <c:v>USDA-RD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Sheet2!$E$26:$E$35</c:f>
              <c:numCache>
                <c:formatCode>"$"#,##0</c:formatCode>
                <c:ptCount val="10"/>
                <c:pt idx="0">
                  <c:v>30000000</c:v>
                </c:pt>
                <c:pt idx="1">
                  <c:v>28000000</c:v>
                </c:pt>
                <c:pt idx="2">
                  <c:v>26000000</c:v>
                </c:pt>
                <c:pt idx="3">
                  <c:v>25000000</c:v>
                </c:pt>
                <c:pt idx="4">
                  <c:v>25000000</c:v>
                </c:pt>
                <c:pt idx="5">
                  <c:v>21515000</c:v>
                </c:pt>
                <c:pt idx="6">
                  <c:v>21667000</c:v>
                </c:pt>
                <c:pt idx="7">
                  <c:v>17500000</c:v>
                </c:pt>
                <c:pt idx="8">
                  <c:v>17500000</c:v>
                </c:pt>
                <c:pt idx="9">
                  <c:v>16625000</c:v>
                </c:pt>
              </c:numCache>
            </c:numRef>
          </c:val>
        </c:ser>
        <c:ser>
          <c:idx val="3"/>
          <c:order val="3"/>
          <c:tx>
            <c:strRef>
              <c:f>Sheet2!$F$25</c:f>
              <c:strCache>
                <c:ptCount val="1"/>
                <c:pt idx="0">
                  <c:v>IHS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Sheet2!$F$26:$F$35</c:f>
              <c:numCache>
                <c:formatCode>"$"#,##0</c:formatCode>
                <c:ptCount val="10"/>
                <c:pt idx="0">
                  <c:v>17867900</c:v>
                </c:pt>
                <c:pt idx="1">
                  <c:v>16218000</c:v>
                </c:pt>
                <c:pt idx="2">
                  <c:v>15180000</c:v>
                </c:pt>
                <c:pt idx="3">
                  <c:v>15421000</c:v>
                </c:pt>
                <c:pt idx="4">
                  <c:v>16543204</c:v>
                </c:pt>
                <c:pt idx="5">
                  <c:v>16726000</c:v>
                </c:pt>
                <c:pt idx="6">
                  <c:v>16036990</c:v>
                </c:pt>
                <c:pt idx="7">
                  <c:v>16667000</c:v>
                </c:pt>
                <c:pt idx="8">
                  <c:v>16135000</c:v>
                </c:pt>
                <c:pt idx="9">
                  <c:v>16135000</c:v>
                </c:pt>
              </c:numCache>
            </c:numRef>
          </c:val>
        </c:ser>
        <c:ser>
          <c:idx val="4"/>
          <c:order val="4"/>
          <c:tx>
            <c:strRef>
              <c:f>Sheet2!$G$25</c:f>
              <c:strCache>
                <c:ptCount val="1"/>
                <c:pt idx="0">
                  <c:v>EPA Tribal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Sheet2!$G$26:$G$35</c:f>
              <c:numCache>
                <c:formatCode>"$"#,##0</c:formatCode>
                <c:ptCount val="10"/>
                <c:pt idx="0">
                  <c:v>11943200</c:v>
                </c:pt>
                <c:pt idx="1">
                  <c:v>9466700</c:v>
                </c:pt>
                <c:pt idx="2">
                  <c:v>8207000</c:v>
                </c:pt>
                <c:pt idx="3">
                  <c:v>7436100</c:v>
                </c:pt>
                <c:pt idx="4">
                  <c:v>9055500</c:v>
                </c:pt>
                <c:pt idx="5">
                  <c:v>7020900</c:v>
                </c:pt>
                <c:pt idx="6">
                  <c:v>6888052</c:v>
                </c:pt>
                <c:pt idx="7">
                  <c:v>21440083</c:v>
                </c:pt>
                <c:pt idx="8">
                  <c:v>13492883</c:v>
                </c:pt>
                <c:pt idx="9">
                  <c:v>13492883</c:v>
                </c:pt>
              </c:numCache>
            </c:numRef>
          </c:val>
        </c:ser>
        <c:ser>
          <c:idx val="5"/>
          <c:order val="5"/>
          <c:tx>
            <c:strRef>
              <c:f>Sheet2!$H$25</c:f>
              <c:strCache>
                <c:ptCount val="1"/>
                <c:pt idx="0">
                  <c:v>ARRA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Sheet2!$H$26:$H$35</c:f>
              <c:numCache>
                <c:formatCode>General</c:formatCode>
                <c:ptCount val="10"/>
                <c:pt idx="6" formatCode="&quot;$&quot;#,##0">
                  <c:v>42236750</c:v>
                </c:pt>
              </c:numCache>
            </c:numRef>
          </c:val>
        </c:ser>
        <c:gapWidth val="7"/>
        <c:overlap val="100"/>
        <c:axId val="104956672"/>
        <c:axId val="104999936"/>
      </c:barChart>
      <c:catAx>
        <c:axId val="1049566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4999936"/>
        <c:crosses val="autoZero"/>
        <c:auto val="1"/>
        <c:lblAlgn val="ctr"/>
        <c:lblOffset val="100"/>
      </c:catAx>
      <c:valAx>
        <c:axId val="104999936"/>
        <c:scaling>
          <c:orientation val="minMax"/>
          <c:max val="130000000"/>
          <c:min val="0"/>
        </c:scaling>
        <c:axPos val="l"/>
        <c:majorGridlines/>
        <c:numFmt formatCode="&quot;$&quot;#,##0" sourceLinked="1"/>
        <c:majorTickMark val="none"/>
        <c:tickLblPos val="nextTo"/>
        <c:spPr>
          <a:ln w="9525">
            <a:noFill/>
          </a:ln>
        </c:spPr>
        <c:crossAx val="104956672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"$"#,##0</c:formatCode>
                <c:ptCount val="8"/>
                <c:pt idx="0">
                  <c:v>433613389</c:v>
                </c:pt>
                <c:pt idx="1">
                  <c:v>442405704</c:v>
                </c:pt>
                <c:pt idx="2">
                  <c:v>571711836</c:v>
                </c:pt>
                <c:pt idx="3">
                  <c:v>592290731</c:v>
                </c:pt>
                <c:pt idx="4">
                  <c:v>566956915</c:v>
                </c:pt>
                <c:pt idx="5">
                  <c:v>726040571</c:v>
                </c:pt>
                <c:pt idx="6">
                  <c:v>735821298</c:v>
                </c:pt>
                <c:pt idx="7">
                  <c:v>702697603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Sheet1!$C$2:$C$9</c:f>
              <c:numCache>
                <c:formatCode>"$"#,##0</c:formatCode>
                <c:ptCount val="8"/>
                <c:pt idx="0">
                  <c:v>118053643</c:v>
                </c:pt>
                <c:pt idx="1">
                  <c:v>102857080</c:v>
                </c:pt>
                <c:pt idx="2">
                  <c:v>105598684</c:v>
                </c:pt>
                <c:pt idx="3">
                  <c:v>85246884.624999851</c:v>
                </c:pt>
                <c:pt idx="4">
                  <c:v>118717778.611</c:v>
                </c:pt>
                <c:pt idx="5">
                  <c:v>78773739.5</c:v>
                </c:pt>
                <c:pt idx="6">
                  <c:v>66294540.5</c:v>
                </c:pt>
                <c:pt idx="7">
                  <c:v>65127882</c:v>
                </c:pt>
              </c:numCache>
            </c:numRef>
          </c:val>
        </c:ser>
        <c:marker val="1"/>
        <c:axId val="68299776"/>
        <c:axId val="68322048"/>
      </c:lineChart>
      <c:catAx>
        <c:axId val="68299776"/>
        <c:scaling>
          <c:orientation val="minMax"/>
        </c:scaling>
        <c:axPos val="b"/>
        <c:numFmt formatCode="General" sourceLinked="1"/>
        <c:tickLblPos val="nextTo"/>
        <c:crossAx val="68322048"/>
        <c:crosses val="autoZero"/>
        <c:auto val="1"/>
        <c:lblAlgn val="ctr"/>
        <c:lblOffset val="100"/>
      </c:catAx>
      <c:valAx>
        <c:axId val="68322048"/>
        <c:scaling>
          <c:orientation val="minMax"/>
        </c:scaling>
        <c:axPos val="l"/>
        <c:majorGridlines/>
        <c:numFmt formatCode="&quot;$&quot;#,##0" sourceLinked="1"/>
        <c:tickLblPos val="nextTo"/>
        <c:crossAx val="68299776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0.14607</cdr:x>
      <cdr:y>0.55224</cdr:y>
    </cdr:from>
    <cdr:to>
      <cdr:x>0.2809</cdr:x>
      <cdr:y>0.73134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90600" y="2819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0.25843</cdr:x>
      <cdr:y>0.62687</cdr:y>
    </cdr:from>
    <cdr:to>
      <cdr:x>0.39326</cdr:x>
      <cdr:y>0.80597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52600" y="3200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0.33708</cdr:x>
      <cdr:y>0.65672</cdr:y>
    </cdr:from>
    <cdr:to>
      <cdr:x>0.47191</cdr:x>
      <cdr:y>0.83582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00" y="3352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0.02247</cdr:x>
      <cdr:y>0.64179</cdr:y>
    </cdr:from>
    <cdr:to>
      <cdr:x>0.51685</cdr:x>
      <cdr:y>0.82264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152400" y="3276600"/>
          <a:ext cx="335280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First time service for homes without piped or covered haul water and sewer:  $292,682,161</a:t>
          </a:r>
          <a:endParaRPr lang="en-US" dirty="0"/>
        </a:p>
      </cdr:txBody>
    </cdr:sp>
  </cdr:relSizeAnchor>
  <cdr:relSizeAnchor xmlns:cdr="http://schemas.openxmlformats.org/drawingml/2006/chartDrawing">
    <cdr:from>
      <cdr:x>0.01124</cdr:x>
      <cdr:y>0.08955</cdr:y>
    </cdr:from>
    <cdr:to>
      <cdr:x>0.48315</cdr:x>
      <cdr:y>0.27041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76200" y="457200"/>
          <a:ext cx="320040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Upgrades to benefit system operation or to address minor health threats:  $199,527,908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0.04244</cdr:x>
      <cdr:y>0.42114</cdr:y>
    </cdr:from>
    <cdr:to>
      <cdr:x>1</cdr:x>
      <cdr:y>0.42114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561975" y="2543175"/>
          <a:ext cx="687705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0.23256</cdr:x>
      <cdr:y>0.66743</cdr:y>
    </cdr:from>
    <cdr:to>
      <cdr:x>0.65116</cdr:x>
      <cdr:y>0.82798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7750" y="2771775"/>
          <a:ext cx="1885950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err="1"/>
            <a:t>Unserved</a:t>
          </a:r>
          <a:r>
            <a:rPr lang="en-US" sz="1100" b="1" dirty="0"/>
            <a:t> Homes in </a:t>
          </a:r>
          <a:r>
            <a:rPr lang="en-US" sz="1100" b="1" dirty="0" err="1"/>
            <a:t>Unserved</a:t>
          </a:r>
          <a:r>
            <a:rPr lang="en-US" sz="1100" b="1" dirty="0"/>
            <a:t> Communities (</a:t>
          </a:r>
          <a:r>
            <a:rPr lang="en-US" sz="1100" b="1" dirty="0" smtClean="0"/>
            <a:t>4,229 or 70%)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0.66422</cdr:x>
      <cdr:y>0.28464</cdr:y>
    </cdr:from>
    <cdr:to>
      <cdr:x>1</cdr:x>
      <cdr:y>0.57303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81275" y="802514"/>
          <a:ext cx="1304925" cy="813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err="1"/>
            <a:t>Unserved</a:t>
          </a:r>
          <a:r>
            <a:rPr lang="en-US" sz="1100" b="1" dirty="0"/>
            <a:t> Homes in Served Communities (</a:t>
          </a:r>
          <a:r>
            <a:rPr lang="en-US" sz="1100" b="1" dirty="0" smtClean="0"/>
            <a:t>1,799 or 30%)</a:t>
          </a:r>
          <a:endParaRPr lang="en-US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0.69157</cdr:x>
      <cdr:y>0.4539</cdr:y>
    </cdr:from>
    <cdr:to>
      <cdr:x>1</cdr:x>
      <cdr:y>0.64576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38524" y="1634247"/>
          <a:ext cx="1533525" cy="690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err="1"/>
            <a:t>Unserved</a:t>
          </a:r>
          <a:r>
            <a:rPr lang="en-US" sz="1100" b="1" dirty="0"/>
            <a:t> Homes </a:t>
          </a:r>
          <a:r>
            <a:rPr lang="en-US" sz="1100" b="1" baseline="30000" dirty="0"/>
            <a:t> </a:t>
          </a:r>
          <a:r>
            <a:rPr lang="en-US" sz="1100" b="1" dirty="0"/>
            <a:t>(</a:t>
          </a:r>
          <a:r>
            <a:rPr lang="en-US" sz="1100" b="1" dirty="0" smtClean="0"/>
            <a:t>6,028 or 17%)</a:t>
          </a:r>
          <a:endParaRPr lang="en-US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0.74749</cdr:x>
      <cdr:y>0.4539</cdr:y>
    </cdr:from>
    <cdr:to>
      <cdr:x>1</cdr:x>
      <cdr:y>0.64576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52825" y="1219198"/>
          <a:ext cx="1200150" cy="515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err="1"/>
            <a:t>Unserved</a:t>
          </a:r>
          <a:r>
            <a:rPr lang="en-US" sz="1100" b="1" dirty="0"/>
            <a:t> Homes </a:t>
          </a:r>
          <a:r>
            <a:rPr lang="en-US" sz="1100" b="1" baseline="30000" dirty="0"/>
            <a:t> </a:t>
          </a:r>
          <a:r>
            <a:rPr lang="en-US" sz="1100" b="1" dirty="0"/>
            <a:t>(</a:t>
          </a:r>
          <a:r>
            <a:rPr lang="en-US" sz="1100" b="1" dirty="0" smtClean="0"/>
            <a:t>6,028 or 17%)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0.25651</cdr:x>
      <cdr:y>0.29787</cdr:y>
    </cdr:from>
    <cdr:to>
      <cdr:x>0.52705</cdr:x>
      <cdr:y>0.55674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9200" y="800100"/>
          <a:ext cx="1285874" cy="695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/>
            <a:t>Served Homes (</a:t>
          </a:r>
          <a:r>
            <a:rPr lang="en-US" sz="1100" b="1" dirty="0" smtClean="0"/>
            <a:t>29,513 or 83%)</a:t>
          </a:r>
          <a:endParaRPr lang="en-US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0.37879</cdr:x>
      <cdr:y>0.02583</cdr:y>
    </cdr:from>
    <cdr:to>
      <cdr:x>0.97727</cdr:x>
      <cdr:y>0.22509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50" y="66675"/>
          <a:ext cx="2257425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b="1"/>
        </a:p>
      </cdr:txBody>
    </cdr:sp>
  </cdr:relSizeAnchor>
  <cdr:relSizeAnchor xmlns:cdr="http://schemas.openxmlformats.org/drawingml/2006/chartDrawing">
    <cdr:from>
      <cdr:x>0.13333</cdr:x>
      <cdr:y>0.3027</cdr:y>
    </cdr:from>
    <cdr:to>
      <cdr:x>0.46116</cdr:x>
      <cdr:y>0.48627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9601" y="1066800"/>
          <a:ext cx="1498810" cy="646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 smtClean="0"/>
            <a:t>“Unserviceable” Homes (2,162 or 36%)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0.61667</cdr:x>
      <cdr:y>0.17297</cdr:y>
    </cdr:from>
    <cdr:to>
      <cdr:x>0.98333</cdr:x>
      <cdr:y>0.35654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819400" y="609600"/>
          <a:ext cx="1676400" cy="646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 smtClean="0"/>
            <a:t>Homes funded for service but not yet connected (1,014 or 17% )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0.55</cdr:x>
      <cdr:y>0.56216</cdr:y>
    </cdr:from>
    <cdr:to>
      <cdr:x>0.93333</cdr:x>
      <cdr:y>0.74573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14600" y="1981200"/>
          <a:ext cx="1752599" cy="646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 smtClean="0"/>
            <a:t>Homes not funded for service and not connected (2,852 or 47%)</a:t>
          </a:r>
          <a:endParaRPr lang="en-US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0.64565</cdr:x>
      <cdr:y>0.01457</cdr:y>
    </cdr:from>
    <cdr:to>
      <cdr:x>0.64565</cdr:x>
      <cdr:y>0.94897</cdr:y>
    </cdr:to>
    <cdr:sp macro="" textlink="">
      <cdr:nvSpPr>
        <cdr:cNvPr id="5" name="Straight Connector 4"/>
        <cdr:cNvSpPr/>
      </cdr:nvSpPr>
      <cdr:spPr>
        <a:xfrm xmlns:a="http://schemas.openxmlformats.org/drawingml/2006/main" flipV="1">
          <a:off x="4876800" y="76200"/>
          <a:ext cx="0" cy="4886188"/>
        </a:xfrm>
        <a:prstGeom xmlns:a="http://schemas.openxmlformats.org/drawingml/2006/main" prst="line">
          <a:avLst/>
        </a:prstGeom>
        <a:ln xmlns:a="http://schemas.openxmlformats.org/drawingml/2006/main" w="19050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0.64565</cdr:x>
      <cdr:y>0.01446</cdr:y>
    </cdr:from>
    <cdr:to>
      <cdr:x>0.97959</cdr:x>
      <cdr:y>0.93012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876800" y="75615"/>
          <a:ext cx="2522362" cy="47881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  <a:alpha val="31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0.72449</cdr:x>
      <cdr:y>0.04337</cdr:y>
    </cdr:from>
    <cdr:to>
      <cdr:x>0.91399</cdr:x>
      <cdr:y>0.11033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33925" y="175994"/>
          <a:ext cx="1238250" cy="271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/>
            <a:t>Projected*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0.08696</cdr:x>
      <cdr:y>0.91961</cdr:y>
    </cdr:from>
    <cdr:to>
      <cdr:x>0.15904</cdr:x>
      <cdr:y>0.95981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" y="5448301"/>
          <a:ext cx="600075" cy="23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1960</a:t>
          </a:r>
        </a:p>
      </cdr:txBody>
    </cdr:sp>
  </cdr:relSizeAnchor>
  <cdr:relSizeAnchor xmlns:cdr="http://schemas.openxmlformats.org/drawingml/2006/chartDrawing">
    <cdr:from>
      <cdr:x>0.93822</cdr:x>
      <cdr:y>0.91801</cdr:y>
    </cdr:from>
    <cdr:to>
      <cdr:x>1</cdr:x>
      <cdr:y>0.96463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10500" y="5438775"/>
          <a:ext cx="5143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2010</a:t>
          </a:r>
        </a:p>
      </cdr:txBody>
    </cdr:sp>
  </cdr:relSizeAnchor>
  <cdr:relSizeAnchor xmlns:cdr="http://schemas.openxmlformats.org/drawingml/2006/chartDrawing">
    <cdr:from>
      <cdr:x>0.26316</cdr:x>
      <cdr:y>0.91801</cdr:y>
    </cdr:from>
    <cdr:to>
      <cdr:x>0.32494</cdr:x>
      <cdr:y>0.95981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90750" y="5438775"/>
          <a:ext cx="51434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1970</a:t>
          </a:r>
        </a:p>
      </cdr:txBody>
    </cdr:sp>
  </cdr:relSizeAnchor>
  <cdr:relSizeAnchor xmlns:cdr="http://schemas.openxmlformats.org/drawingml/2006/chartDrawing">
    <cdr:from>
      <cdr:x>0.45995</cdr:x>
      <cdr:y>0.91961</cdr:y>
    </cdr:from>
    <cdr:to>
      <cdr:x>0.52403</cdr:x>
      <cdr:y>0.95981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29050" y="5448299"/>
          <a:ext cx="5334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1980</a:t>
          </a:r>
        </a:p>
      </cdr:txBody>
    </cdr:sp>
  </cdr:relSizeAnchor>
  <cdr:relSizeAnchor xmlns:cdr="http://schemas.openxmlformats.org/drawingml/2006/chartDrawing">
    <cdr:from>
      <cdr:x>0.63158</cdr:x>
      <cdr:y>0.91801</cdr:y>
    </cdr:from>
    <cdr:to>
      <cdr:x>0.71968</cdr:x>
      <cdr:y>0.9582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57799" y="5438774"/>
          <a:ext cx="7334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1990</a:t>
          </a:r>
        </a:p>
      </cdr:txBody>
    </cdr:sp>
  </cdr:relSizeAnchor>
  <cdr:relSizeAnchor xmlns:cdr="http://schemas.openxmlformats.org/drawingml/2006/chartDrawing">
    <cdr:from>
      <cdr:x>0.79176</cdr:x>
      <cdr:y>0.91801</cdr:y>
    </cdr:from>
    <cdr:to>
      <cdr:x>0.89703</cdr:x>
      <cdr:y>0.96785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591300" y="5438775"/>
          <a:ext cx="8763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2000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0.16514</cdr:x>
      <cdr:y>0.44118</cdr:y>
    </cdr:from>
    <cdr:to>
      <cdr:x>0.16514</cdr:x>
      <cdr:y>0.59808</cdr:y>
    </cdr:to>
    <cdr:sp macro="" textlink="">
      <cdr:nvSpPr>
        <cdr:cNvPr id="3" name="Straight Arrow Connector 2"/>
        <cdr:cNvSpPr/>
      </cdr:nvSpPr>
      <cdr:spPr>
        <a:xfrm xmlns:a="http://schemas.openxmlformats.org/drawingml/2006/main">
          <a:off x="1371600" y="2286000"/>
          <a:ext cx="0" cy="813011"/>
        </a:xfrm>
        <a:custGeom xmlns:a="http://schemas.openxmlformats.org/drawingml/2006/main">
          <a:avLst/>
          <a:gdLst>
            <a:gd name="connsiteX0" fmla="*/ 0 w 10000"/>
            <a:gd name="connsiteY0" fmla="*/ 0 h 10000"/>
            <a:gd name="connsiteX1" fmla="*/ 10000 w 10000"/>
            <a:gd name="connsiteY1" fmla="*/ 10000 h 10000"/>
            <a:gd name="connsiteX0" fmla="*/ 0 w 0"/>
            <a:gd name="connsiteY0" fmla="*/ 0 h 11583"/>
            <a:gd name="connsiteX1" fmla="*/ 0 w 0"/>
            <a:gd name="connsiteY1" fmla="*/ 11583 h 1158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</a:cxnLst>
          <a:rect l="l" t="t" r="r" b="b"/>
          <a:pathLst>
            <a:path h="11583" fill="none">
              <a:moveTo>
                <a:pt x="0" y="0"/>
              </a:moveTo>
              <a:cubicBezTo>
                <a:pt x="3333" y="3333"/>
                <a:pt x="-3333" y="8250"/>
                <a:pt x="0" y="11583"/>
              </a:cubicBezTo>
            </a:path>
          </a:pathLst>
        </a:cu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0.16514</cdr:x>
      <cdr:y>0.65159</cdr:y>
    </cdr:from>
    <cdr:to>
      <cdr:x>0.16514</cdr:x>
      <cdr:y>0.79875</cdr:y>
    </cdr:to>
    <cdr:sp macro="" textlink="">
      <cdr:nvSpPr>
        <cdr:cNvPr id="7" name="Straight Arrow Connector 6"/>
        <cdr:cNvSpPr/>
      </cdr:nvSpPr>
      <cdr:spPr>
        <a:xfrm xmlns:a="http://schemas.openxmlformats.org/drawingml/2006/main">
          <a:off x="1371600" y="3376282"/>
          <a:ext cx="0" cy="762503"/>
        </a:xfrm>
        <a:custGeom xmlns:a="http://schemas.openxmlformats.org/drawingml/2006/main">
          <a:avLst/>
          <a:gdLst>
            <a:gd name="connsiteX0" fmla="*/ 0 w 10000"/>
            <a:gd name="connsiteY0" fmla="*/ 0 h 10000"/>
            <a:gd name="connsiteX1" fmla="*/ 10000 w 10000"/>
            <a:gd name="connsiteY1" fmla="*/ 10000 h 10000"/>
            <a:gd name="connsiteX0" fmla="*/ 8546 w 0"/>
            <a:gd name="connsiteY0" fmla="*/ 0 h 13680"/>
            <a:gd name="connsiteX1" fmla="*/ 10000 w 0"/>
            <a:gd name="connsiteY1" fmla="*/ 13680 h 136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</a:cxnLst>
          <a:rect l="l" t="t" r="r" b="b"/>
          <a:pathLst>
            <a:path h="13680" fill="none">
              <a:moveTo>
                <a:pt x="8546" y="0"/>
              </a:moveTo>
              <a:cubicBezTo>
                <a:pt x="11879" y="3333"/>
                <a:pt x="6667" y="10347"/>
                <a:pt x="10000" y="13680"/>
              </a:cubicBezTo>
            </a:path>
          </a:pathLst>
        </a:cu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0.12844</cdr:x>
      <cdr:y>0.58824</cdr:y>
    </cdr:from>
    <cdr:to>
      <cdr:x>0.29358</cdr:x>
      <cdr:y>0.66006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066800" y="3048000"/>
          <a:ext cx="1371600" cy="372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$316</a:t>
          </a:r>
          <a:r>
            <a:rPr lang="en-US" sz="1600" b="1" baseline="0" dirty="0"/>
            <a:t> million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0.77064</cdr:x>
      <cdr:y>0.5</cdr:y>
    </cdr:from>
    <cdr:to>
      <cdr:x>1</cdr:x>
      <cdr:y>0.57646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400800" y="2590800"/>
          <a:ext cx="1905000" cy="396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600" b="1" dirty="0"/>
            <a:t>$638</a:t>
          </a:r>
          <a:r>
            <a:rPr lang="en-US" sz="1600" b="1" baseline="0" dirty="0"/>
            <a:t> million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0.44954</cdr:x>
      <cdr:y>0.73529</cdr:y>
    </cdr:from>
    <cdr:to>
      <cdr:x>0.55963</cdr:x>
      <cdr:y>0.80882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33800" y="38100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T</a:t>
          </a:r>
          <a:r>
            <a:rPr lang="en-US" sz="1800" b="1" dirty="0" smtClean="0"/>
            <a:t>otal funding from all sources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0.44037</cdr:x>
      <cdr:y>0.29412</cdr:y>
    </cdr:from>
    <cdr:to>
      <cdr:x>0.55046</cdr:x>
      <cdr:y>0.36765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657600" y="15240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Estimated cost of project needs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0.92661</cdr:x>
      <cdr:y>0.55882</cdr:y>
    </cdr:from>
    <cdr:to>
      <cdr:x>0.92661</cdr:x>
      <cdr:y>0.85294</cdr:y>
    </cdr:to>
    <cdr:cxnSp macro="">
      <cdr:nvCxnSpPr>
        <cdr:cNvPr id="15" name="Straight Arrow Connector 14"/>
        <cdr:cNvCxnSpPr/>
      </cdr:nvCxnSpPr>
      <cdr:spPr>
        <a:xfrm xmlns:a="http://schemas.openxmlformats.org/drawingml/2006/main" flipV="1">
          <a:off x="7696200" y="2895600"/>
          <a:ext cx="0" cy="1524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0.05514</cdr:x>
      <cdr:y>0.36851</cdr:y>
    </cdr:from>
    <cdr:to>
      <cdr:x>0.30075</cdr:x>
      <cdr:y>0.44724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102" y="2095501"/>
          <a:ext cx="18669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>
              <a:solidFill>
                <a:schemeClr val="bg1"/>
              </a:solidFill>
            </a:rPr>
            <a:t>$410,015,442</a:t>
          </a:r>
        </a:p>
      </cdr:txBody>
    </cdr:sp>
  </cdr:relSizeAnchor>
  <cdr:relSizeAnchor xmlns:cdr="http://schemas.openxmlformats.org/drawingml/2006/chartDrawing">
    <cdr:from>
      <cdr:x>0.05388</cdr:x>
      <cdr:y>0.60972</cdr:y>
    </cdr:from>
    <cdr:to>
      <cdr:x>0.30201</cdr:x>
      <cdr:y>0.65662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9577" y="3467101"/>
          <a:ext cx="188594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0.05639</cdr:x>
      <cdr:y>0.59967</cdr:y>
    </cdr:from>
    <cdr:to>
      <cdr:x>0.30075</cdr:x>
      <cdr:y>0.64489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8627" y="3409951"/>
          <a:ext cx="18573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>
              <a:solidFill>
                <a:schemeClr val="bg1"/>
              </a:solidFill>
            </a:rPr>
            <a:t>First Service</a:t>
          </a:r>
        </a:p>
      </cdr:txBody>
    </cdr:sp>
  </cdr:relSizeAnchor>
  <cdr:relSizeAnchor xmlns:cdr="http://schemas.openxmlformats.org/drawingml/2006/chartDrawing">
    <cdr:from>
      <cdr:x>0.05514</cdr:x>
      <cdr:y>0.80067</cdr:y>
    </cdr:from>
    <cdr:to>
      <cdr:x>0.2995</cdr:x>
      <cdr:y>0.85092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9102" y="4552951"/>
          <a:ext cx="1857375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>
              <a:solidFill>
                <a:schemeClr val="bg1"/>
              </a:solidFill>
            </a:rPr>
            <a:t>Minor Health Threats</a:t>
          </a:r>
        </a:p>
      </cdr:txBody>
    </cdr:sp>
  </cdr:relSizeAnchor>
  <cdr:relSizeAnchor xmlns:cdr="http://schemas.openxmlformats.org/drawingml/2006/chartDrawing">
    <cdr:from>
      <cdr:x>0.05542</cdr:x>
      <cdr:y>0.65712</cdr:y>
    </cdr:from>
    <cdr:to>
      <cdr:x>0.30071</cdr:x>
      <cdr:y>0.73217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1921" y="3276600"/>
          <a:ext cx="2088730" cy="374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</a:rPr>
            <a:t>(32.5%)</a:t>
          </a:r>
        </a:p>
      </cdr:txBody>
    </cdr:sp>
  </cdr:relSizeAnchor>
  <cdr:relSizeAnchor xmlns:cdr="http://schemas.openxmlformats.org/drawingml/2006/chartDrawing">
    <cdr:from>
      <cdr:x>0.05542</cdr:x>
      <cdr:y>0.85578</cdr:y>
    </cdr:from>
    <cdr:to>
      <cdr:x>0.30071</cdr:x>
      <cdr:y>0.93661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1921" y="4267200"/>
          <a:ext cx="2088730" cy="403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</a:rPr>
            <a:t>(22%)</a:t>
          </a:r>
        </a:p>
      </cdr:txBody>
    </cdr:sp>
  </cdr:relSizeAnchor>
  <cdr:relSizeAnchor xmlns:cdr="http://schemas.openxmlformats.org/drawingml/2006/chartDrawing">
    <cdr:from>
      <cdr:x>0.37618</cdr:x>
      <cdr:y>0.68768</cdr:y>
    </cdr:from>
    <cdr:to>
      <cdr:x>0.625</cdr:x>
      <cdr:y>0.77937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203304" y="3429000"/>
          <a:ext cx="211879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solidFill>
                <a:schemeClr val="bg1"/>
              </a:solidFill>
            </a:rPr>
            <a:t>Substantial Health Threats</a:t>
          </a:r>
        </a:p>
      </cdr:txBody>
    </cdr:sp>
  </cdr:relSizeAnchor>
  <cdr:relSizeAnchor xmlns:cdr="http://schemas.openxmlformats.org/drawingml/2006/chartDrawing">
    <cdr:from>
      <cdr:x>0.37618</cdr:x>
      <cdr:y>0.78922</cdr:y>
    </cdr:from>
    <cdr:to>
      <cdr:x>0.62264</cdr:x>
      <cdr:y>0.83043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038477" y="4743451"/>
          <a:ext cx="19907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0.05425</cdr:x>
      <cdr:y>0.40571</cdr:y>
    </cdr:from>
    <cdr:to>
      <cdr:x>0.30307</cdr:x>
      <cdr:y>0.4897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38152" y="2438401"/>
          <a:ext cx="200977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>
              <a:solidFill>
                <a:schemeClr val="bg1"/>
              </a:solidFill>
            </a:rPr>
            <a:t>(45.5%)</a:t>
          </a:r>
        </a:p>
      </cdr:txBody>
    </cdr:sp>
  </cdr:relSizeAnchor>
  <cdr:relSizeAnchor xmlns:cdr="http://schemas.openxmlformats.org/drawingml/2006/chartDrawing">
    <cdr:from>
      <cdr:x>0.37618</cdr:x>
      <cdr:y>0.74881</cdr:y>
    </cdr:from>
    <cdr:to>
      <cdr:x>0.62382</cdr:x>
      <cdr:y>0.81775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03304" y="3733800"/>
          <a:ext cx="2108742" cy="343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</a:rPr>
            <a:t>(36%)</a:t>
          </a:r>
        </a:p>
      </cdr:txBody>
    </cdr:sp>
  </cdr:relSizeAnchor>
  <cdr:relSizeAnchor xmlns:cdr="http://schemas.openxmlformats.org/drawingml/2006/chartDrawing">
    <cdr:from>
      <cdr:x>0.38631</cdr:x>
      <cdr:y>0.82521</cdr:y>
    </cdr:from>
    <cdr:to>
      <cdr:x>0.63159</cdr:x>
      <cdr:y>0.87106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289552" y="4114800"/>
          <a:ext cx="2088646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solidFill>
                <a:schemeClr val="bg1"/>
              </a:solidFill>
            </a:rPr>
            <a:t>First Service</a:t>
          </a:r>
        </a:p>
      </cdr:txBody>
    </cdr:sp>
  </cdr:relSizeAnchor>
  <cdr:relSizeAnchor xmlns:cdr="http://schemas.openxmlformats.org/drawingml/2006/chartDrawing">
    <cdr:from>
      <cdr:x>0.37736</cdr:x>
      <cdr:y>0.87956</cdr:y>
    </cdr:from>
    <cdr:to>
      <cdr:x>0.62264</cdr:x>
      <cdr:y>0.92868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048002" y="5286376"/>
          <a:ext cx="19812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>
              <a:solidFill>
                <a:schemeClr val="bg1"/>
              </a:solidFill>
            </a:rPr>
            <a:t>(64%)</a:t>
          </a:r>
        </a:p>
      </cdr:txBody>
    </cdr:sp>
  </cdr:relSizeAnchor>
  <cdr:relSizeAnchor xmlns:cdr="http://schemas.openxmlformats.org/drawingml/2006/chartDrawing">
    <cdr:from>
      <cdr:x>0.3557</cdr:x>
      <cdr:y>0.20367</cdr:y>
    </cdr:from>
    <cdr:to>
      <cdr:x>0.95638</cdr:x>
      <cdr:y>0.68781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028950" y="1162050"/>
          <a:ext cx="5114925" cy="276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0.36577</cdr:x>
      <cdr:y>0.21703</cdr:y>
    </cdr:from>
    <cdr:to>
      <cdr:x>0.95973</cdr:x>
      <cdr:y>0.6828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114675" y="1238250"/>
          <a:ext cx="5057775" cy="2657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baseline="0" dirty="0"/>
        </a:p>
        <a:p xmlns:a="http://schemas.openxmlformats.org/drawingml/2006/main">
          <a:r>
            <a:rPr lang="en-US" sz="1800" baseline="0" dirty="0"/>
            <a:t>If current appropriation levels continue, it will take approximately 4.3 years to fund current Multi-Year Projects.  This assumes there are no cost </a:t>
          </a:r>
          <a:r>
            <a:rPr lang="en-US" sz="1800" baseline="0" dirty="0" smtClean="0"/>
            <a:t>overruns </a:t>
          </a:r>
          <a:r>
            <a:rPr lang="en-US" sz="1800" baseline="0" dirty="0"/>
            <a:t>and no new projects are added to the Multi-Year List.  It also does not take inflation into consideration.  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0.93848</cdr:x>
      <cdr:y>0.88634</cdr:y>
    </cdr:from>
    <cdr:to>
      <cdr:x>1</cdr:x>
      <cdr:y>0.93219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991486" y="4419601"/>
          <a:ext cx="523864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58%</a:t>
          </a:r>
        </a:p>
      </cdr:txBody>
    </cdr:sp>
  </cdr:relSizeAnchor>
  <cdr:relSizeAnchor xmlns:cdr="http://schemas.openxmlformats.org/drawingml/2006/chartDrawing">
    <cdr:from>
      <cdr:x>0.9396</cdr:x>
      <cdr:y>0.85578</cdr:y>
    </cdr:from>
    <cdr:to>
      <cdr:x>1</cdr:x>
      <cdr:y>0.90818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8001023" y="4267199"/>
          <a:ext cx="514327" cy="261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42%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F5B9C65-6446-4551-A6AB-5D983FC7F61A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DE7E6BC-A5F3-4544-A638-79F761E92A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44BAE7-361B-4675-8616-B5F04E2B38D4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an-svrfile\groups\Water\FACILITIES\Photo\Photo_Volume _1\more pix for bill\Arctic Village\arctic village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Overview of Funding and Needs </a:t>
            </a:r>
            <a:br>
              <a:rPr lang="en-US" sz="3600" dirty="0" smtClean="0"/>
            </a:br>
            <a:r>
              <a:rPr lang="en-US" sz="3600" dirty="0" smtClean="0"/>
              <a:t>for Rural Alaska Water and Sewer Improvements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9144000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Bill Griffith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Alaska Department of  Environmental Conservation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Growing Gap Between Critical Needs and Available </a:t>
            </a:r>
            <a:r>
              <a:rPr lang="en-US" b="1" dirty="0" smtClean="0"/>
              <a:t>Funding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608851936"/>
              </p:ext>
            </p:extLst>
          </p:nvPr>
        </p:nvGraphicFramePr>
        <p:xfrm>
          <a:off x="381000" y="1447800"/>
          <a:ext cx="8305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8077200" y="22098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536839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959721066"/>
              </p:ext>
            </p:extLst>
          </p:nvPr>
        </p:nvGraphicFramePr>
        <p:xfrm>
          <a:off x="314325" y="1295400"/>
          <a:ext cx="8515350" cy="498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609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Relationship of Needs, Multi-Year Projects and Funding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6361926"/>
            <a:ext cx="7019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*Note:  Tribal funding through EPA and IHS for Alaska projects is not dedicated to Alaska’s Multi-Year Projects.</a:t>
            </a:r>
          </a:p>
        </p:txBody>
      </p:sp>
    </p:spTree>
    <p:extLst>
      <p:ext uri="{BB962C8B-B14F-4D97-AF65-F5344CB8AC3E}">
        <p14:creationId xmlns:p14="http://schemas.microsoft.com/office/powerpoint/2010/main" xmlns="" val="384778813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How long would it take to provide service to all remaining Alaskan homes without running water and sewer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Assumptions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Current </a:t>
            </a:r>
            <a:r>
              <a:rPr lang="en-US" sz="2000" dirty="0" smtClean="0"/>
              <a:t>cost estimate to serve homes is very low – probably by a </a:t>
            </a:r>
            <a:endParaRPr lang="en-US" sz="2000" dirty="0" smtClean="0"/>
          </a:p>
          <a:p>
            <a:pPr lvl="0"/>
            <a:r>
              <a:rPr lang="en-US" sz="2000" dirty="0" smtClean="0"/>
              <a:t>    factor </a:t>
            </a:r>
            <a:r>
              <a:rPr lang="en-US" sz="2000" dirty="0" smtClean="0"/>
              <a:t>of 2 or 3</a:t>
            </a:r>
            <a:r>
              <a:rPr lang="en-US" sz="2000" dirty="0" smtClean="0"/>
              <a:t>.</a:t>
            </a:r>
          </a:p>
          <a:p>
            <a:pPr lvl="0"/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Projecting </a:t>
            </a:r>
            <a:r>
              <a:rPr lang="en-US" sz="2000" dirty="0" smtClean="0"/>
              <a:t>actual recent construction costs and current house count </a:t>
            </a:r>
            <a:endParaRPr lang="en-US" sz="2000" dirty="0" smtClean="0"/>
          </a:p>
          <a:p>
            <a:pPr lvl="0"/>
            <a:r>
              <a:rPr lang="en-US" sz="2000" dirty="0" smtClean="0"/>
              <a:t> </a:t>
            </a:r>
            <a:r>
              <a:rPr lang="en-US" sz="2000" dirty="0" smtClean="0"/>
              <a:t>   information</a:t>
            </a:r>
            <a:r>
              <a:rPr lang="en-US" sz="2000" dirty="0" smtClean="0"/>
              <a:t>: </a:t>
            </a:r>
            <a:r>
              <a:rPr lang="en-US" sz="2000" dirty="0" smtClean="0"/>
              <a:t>The cost </a:t>
            </a:r>
            <a:r>
              <a:rPr lang="en-US" sz="2000" dirty="0" smtClean="0"/>
              <a:t>to provide first time service to all </a:t>
            </a:r>
            <a:r>
              <a:rPr lang="en-US" sz="2000" dirty="0" err="1" smtClean="0"/>
              <a:t>unserved</a:t>
            </a:r>
            <a:r>
              <a:rPr lang="en-US" sz="2000" dirty="0" smtClean="0"/>
              <a:t> homes </a:t>
            </a:r>
            <a:endParaRPr lang="en-US" sz="2000" dirty="0" smtClean="0"/>
          </a:p>
          <a:p>
            <a:pPr lvl="0"/>
            <a:r>
              <a:rPr lang="en-US" sz="2000" dirty="0" smtClean="0"/>
              <a:t> </a:t>
            </a:r>
            <a:r>
              <a:rPr lang="en-US" sz="2000" dirty="0" smtClean="0"/>
              <a:t>   is </a:t>
            </a:r>
            <a:r>
              <a:rPr lang="en-US" sz="2000" dirty="0" smtClean="0"/>
              <a:t>between $600 </a:t>
            </a:r>
            <a:r>
              <a:rPr lang="en-US" sz="2000" dirty="0" smtClean="0"/>
              <a:t>million and </a:t>
            </a:r>
            <a:r>
              <a:rPr lang="en-US" sz="2000" dirty="0" smtClean="0"/>
              <a:t>$900 million. Use $750 million for this exercise</a:t>
            </a:r>
            <a:r>
              <a:rPr lang="en-US" sz="2000" dirty="0" smtClean="0"/>
              <a:t>.</a:t>
            </a:r>
          </a:p>
          <a:p>
            <a:pPr lvl="0"/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Assume </a:t>
            </a:r>
            <a:r>
              <a:rPr lang="en-US" sz="2000" dirty="0" smtClean="0"/>
              <a:t>that total funding remains constant at $65 million per year</a:t>
            </a:r>
            <a:r>
              <a:rPr lang="en-US" sz="20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Assume </a:t>
            </a:r>
            <a:r>
              <a:rPr lang="en-US" sz="2000" dirty="0" smtClean="0"/>
              <a:t>continued funding split between first-time service and upgrades </a:t>
            </a:r>
            <a:endParaRPr lang="en-US" sz="2000" dirty="0" smtClean="0"/>
          </a:p>
          <a:p>
            <a:pPr lvl="0"/>
            <a:r>
              <a:rPr lang="en-US" sz="2000" dirty="0" smtClean="0"/>
              <a:t> </a:t>
            </a:r>
            <a:r>
              <a:rPr lang="en-US" sz="2000" dirty="0" smtClean="0"/>
              <a:t>  remains at </a:t>
            </a:r>
            <a:r>
              <a:rPr lang="en-US" sz="2000" dirty="0" smtClean="0"/>
              <a:t>60/40 ($39 million for first-service projects and $26 million for </a:t>
            </a:r>
            <a:endParaRPr lang="en-US" sz="2000" dirty="0" smtClean="0"/>
          </a:p>
          <a:p>
            <a:pPr lvl="0"/>
            <a:r>
              <a:rPr lang="en-US" sz="2000" dirty="0" smtClean="0"/>
              <a:t> </a:t>
            </a:r>
            <a:r>
              <a:rPr lang="en-US" sz="2000" dirty="0" smtClean="0"/>
              <a:t>  upgrades)</a:t>
            </a:r>
            <a:endParaRPr lang="en-US" sz="2000" dirty="0" smtClean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32004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It would require 19 years to provide service to all remaining homes.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Year 2031.</a:t>
            </a:r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981075" y="409575"/>
          <a:ext cx="7181850" cy="603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019800" y="2743200"/>
            <a:ext cx="1800225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EPA Recommended Sustainability Threshold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34200" y="4724401"/>
            <a:ext cx="2209800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- - - - - - - -  Lower 48 Average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1600200" y="5257800"/>
            <a:ext cx="6858000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Centralized solutions used for the past 50 years are increasingly unaffordable to build, upgrade, replace and maintain.</a:t>
            </a:r>
          </a:p>
          <a:p>
            <a:r>
              <a:rPr lang="en-US" dirty="0" smtClean="0"/>
              <a:t>Available funding is not adequate to serve remaining homes and make needed improvements.</a:t>
            </a:r>
          </a:p>
          <a:p>
            <a:r>
              <a:rPr lang="en-US" dirty="0" smtClean="0"/>
              <a:t>Innovative approaches are needed now in order to address health problems associated with water and sewer system deficiencies. </a:t>
            </a:r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The need for innovative approaches exists at every service level: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5105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i="1" noProof="0" dirty="0" smtClean="0">
                <a:latin typeface="+mj-lt"/>
                <a:ea typeface="+mj-ea"/>
                <a:cs typeface="+mj-cs"/>
              </a:rPr>
              <a:t>Thousands of people will continue to handle honey buckets for years to come</a:t>
            </a:r>
            <a:endParaRPr lang="en-US" sz="44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IMG_6093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>
          <a:xfrm>
            <a:off x="1752600" y="1447800"/>
            <a:ext cx="5791200" cy="38608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2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Washeterias</a:t>
            </a:r>
            <a:r>
              <a:rPr lang="en-US" sz="3600" dirty="0" smtClean="0"/>
              <a:t> will remain the most sustainable level of service for many villages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5238"/>
            <a:ext cx="9144000" cy="1782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Many existing piped systems are at the end of their useful life or require major upgrades</a:t>
            </a:r>
            <a:endParaRPr lang="en-US" sz="3600" dirty="0"/>
          </a:p>
        </p:txBody>
      </p:sp>
      <p:pic>
        <p:nvPicPr>
          <p:cNvPr id="1026" name="Picture 2" descr="\\an-svrfile\groups\Water\FACILITIES\Photo\Photo_Volume _1\VSW 2010\St Paul\SEPTEMBER 2010\Sept 1\DSC0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Upgrades to water plants and other buildings are needed to  meet current regulations and improve energy efficiency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Progress in Alaska Village Sanitation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half a century, we’ve focused on </a:t>
            </a:r>
            <a:r>
              <a:rPr lang="en-US" dirty="0" smtClean="0"/>
              <a:t>“</a:t>
            </a:r>
            <a:r>
              <a:rPr lang="en-US" dirty="0" smtClean="0"/>
              <a:t>putting the honey bucket in the museum” </a:t>
            </a:r>
            <a:r>
              <a:rPr lang="en-US" dirty="0" smtClean="0"/>
              <a:t>(</a:t>
            </a:r>
            <a:r>
              <a:rPr lang="en-US" i="1" dirty="0" smtClean="0"/>
              <a:t>and keeping it there!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Much progress has been made:</a:t>
            </a:r>
          </a:p>
          <a:p>
            <a:pPr lvl="1"/>
            <a:r>
              <a:rPr lang="en-US" dirty="0" smtClean="0"/>
              <a:t>30 </a:t>
            </a:r>
            <a:r>
              <a:rPr lang="en-US" dirty="0"/>
              <a:t>years ago, fewer than 25% of rural Alaska households had running water and </a:t>
            </a:r>
            <a:r>
              <a:rPr lang="en-US" dirty="0" smtClean="0"/>
              <a:t>flush toilets.</a:t>
            </a:r>
            <a:endParaRPr lang="en-US" dirty="0"/>
          </a:p>
          <a:p>
            <a:pPr lvl="1"/>
            <a:r>
              <a:rPr lang="en-US" dirty="0" smtClean="0"/>
              <a:t>In 1996, </a:t>
            </a:r>
            <a:r>
              <a:rPr lang="en-US" dirty="0"/>
              <a:t>55% of rural homes </a:t>
            </a:r>
            <a:r>
              <a:rPr lang="en-US" dirty="0" smtClean="0"/>
              <a:t>had piped </a:t>
            </a:r>
            <a:r>
              <a:rPr lang="en-US" dirty="0"/>
              <a:t>or covered haul </a:t>
            </a:r>
            <a:r>
              <a:rPr lang="en-US" dirty="0" smtClean="0"/>
              <a:t>service.</a:t>
            </a:r>
          </a:p>
          <a:p>
            <a:pPr lvl="1"/>
            <a:r>
              <a:rPr lang="en-US" dirty="0" smtClean="0"/>
              <a:t>Today</a:t>
            </a:r>
            <a:r>
              <a:rPr lang="en-US" dirty="0"/>
              <a:t>, </a:t>
            </a:r>
            <a:r>
              <a:rPr lang="en-US" dirty="0" smtClean="0"/>
              <a:t>approximately 75% </a:t>
            </a:r>
            <a:r>
              <a:rPr lang="en-US" dirty="0"/>
              <a:t>of rural homes have indoor </a:t>
            </a:r>
            <a:r>
              <a:rPr lang="en-US" dirty="0" smtClean="0"/>
              <a:t>plumbing (over 90% if regional hubs are included in the calculation).</a:t>
            </a:r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i="1" dirty="0" smtClean="0"/>
              <a:t>                                </a:t>
            </a:r>
            <a:r>
              <a:rPr lang="en-US" sz="3600" b="1" i="1" dirty="0" smtClean="0"/>
              <a:t>“</a:t>
            </a:r>
            <a:r>
              <a:rPr lang="en-US" sz="3600" b="1" i="1" dirty="0" smtClean="0"/>
              <a:t>Discovery consists of seeing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                         what </a:t>
            </a:r>
            <a:r>
              <a:rPr lang="en-US" sz="3600" b="1" i="1" dirty="0" smtClean="0"/>
              <a:t>everybody has seen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              and </a:t>
            </a:r>
            <a:r>
              <a:rPr lang="en-US" sz="3600" b="1" i="1" dirty="0" smtClean="0"/>
              <a:t>thinking what nobody has thought.”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600" dirty="0" smtClean="0"/>
              <a:t> </a:t>
            </a:r>
            <a:r>
              <a:rPr lang="en-US" sz="1600" i="1" dirty="0" smtClean="0"/>
              <a:t>Albert </a:t>
            </a:r>
            <a:r>
              <a:rPr lang="en-US" sz="1600" i="1" dirty="0" smtClean="0"/>
              <a:t>Szent-Gyorgyi</a:t>
            </a:r>
            <a:br>
              <a:rPr lang="en-US" sz="1600" i="1" dirty="0" smtClean="0"/>
            </a:br>
            <a:r>
              <a:rPr lang="en-US" sz="1600" i="1" dirty="0" smtClean="0"/>
              <a:t>Hungarian </a:t>
            </a:r>
            <a:r>
              <a:rPr lang="en-US" sz="1600" i="1" dirty="0" smtClean="0"/>
              <a:t>physiologist who </a:t>
            </a:r>
            <a:r>
              <a:rPr lang="en-US" sz="1600" i="1" dirty="0" smtClean="0"/>
              <a:t>won </a:t>
            </a:r>
            <a:r>
              <a:rPr lang="en-US" sz="1600" i="1" dirty="0" smtClean="0"/>
              <a:t>the Nobel Prize in Medicine in </a:t>
            </a:r>
            <a:r>
              <a:rPr lang="en-US" sz="1600" i="1" dirty="0" smtClean="0"/>
              <a:t>1937,credited </a:t>
            </a:r>
            <a:r>
              <a:rPr lang="en-US" sz="1600" i="1" dirty="0" smtClean="0"/>
              <a:t>with discovering vitamin C.</a:t>
            </a:r>
            <a:endParaRPr lang="en-US" sz="1600" i="1" dirty="0"/>
          </a:p>
        </p:txBody>
      </p:sp>
      <p:pic>
        <p:nvPicPr>
          <p:cNvPr id="3074" name="Picture 2" descr="\\an-svrfile\groups\Water\FACILITIES\Photo\Photo_Volume _1\pix for Bill\Newtok\IMG_5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“Centralized” Approach Since 1970: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100% water treatment to full regulatory compliance (regardless of ultimate use)</a:t>
            </a:r>
          </a:p>
          <a:p>
            <a:r>
              <a:rPr lang="en-US" dirty="0" smtClean="0"/>
              <a:t>Storage of large quantities of water, usually requiring heat addition</a:t>
            </a:r>
          </a:p>
          <a:p>
            <a:r>
              <a:rPr lang="en-US" dirty="0" smtClean="0"/>
              <a:t>Distribution of treated water to individual homes via pipes or haul vehicle, usually requiring heat addition</a:t>
            </a:r>
          </a:p>
          <a:p>
            <a:r>
              <a:rPr lang="en-US" dirty="0" smtClean="0"/>
              <a:t>Collection of all household sewage for lagoon disposal, usually requiring heat addition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Categories of Project Needs</a:t>
            </a:r>
            <a:br>
              <a:rPr lang="en-US" dirty="0" smtClean="0"/>
            </a:br>
            <a:r>
              <a:rPr lang="en-US" dirty="0" smtClean="0"/>
              <a:t>January 2012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1383828864"/>
              </p:ext>
            </p:extLst>
          </p:nvPr>
        </p:nvGraphicFramePr>
        <p:xfrm>
          <a:off x="1143000" y="1524000"/>
          <a:ext cx="67818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578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Upgrades or replacements to address substantial health threats: $410,015,442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9017246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Distribution of </a:t>
            </a:r>
            <a:r>
              <a:rPr lang="en-US" sz="4000" b="1" dirty="0" err="1"/>
              <a:t>Unserved</a:t>
            </a:r>
            <a:r>
              <a:rPr lang="en-US" sz="4000" b="1" dirty="0"/>
              <a:t> Homes</a:t>
            </a:r>
            <a:r>
              <a:rPr lang="en-US" sz="4000" b="1" baseline="30000" dirty="0"/>
              <a:t> </a:t>
            </a:r>
            <a:r>
              <a:rPr lang="en-US" sz="4000" b="1" baseline="30000" dirty="0" smtClean="0"/>
              <a:t/>
            </a:r>
            <a:br>
              <a:rPr lang="en-US" sz="4000" b="1" baseline="30000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Served -</a:t>
            </a:r>
            <a:r>
              <a:rPr lang="en-US" sz="4000" b="1" dirty="0" err="1"/>
              <a:t>vs</a:t>
            </a:r>
            <a:r>
              <a:rPr lang="en-US" sz="4000" b="1" dirty="0"/>
              <a:t>- </a:t>
            </a:r>
            <a:r>
              <a:rPr lang="en-US" sz="4000" b="1" dirty="0" err="1"/>
              <a:t>Unserved</a:t>
            </a:r>
            <a:r>
              <a:rPr lang="en-US" sz="4000" b="1" dirty="0"/>
              <a:t> </a:t>
            </a:r>
            <a:r>
              <a:rPr lang="en-US" sz="4000" b="1" dirty="0" smtClean="0"/>
              <a:t>Communities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349129853"/>
              </p:ext>
            </p:extLst>
          </p:nvPr>
        </p:nvGraphicFramePr>
        <p:xfrm>
          <a:off x="4572000" y="1905000"/>
          <a:ext cx="4505325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927395107"/>
              </p:ext>
            </p:extLst>
          </p:nvPr>
        </p:nvGraphicFramePr>
        <p:xfrm>
          <a:off x="-228600" y="2438400"/>
          <a:ext cx="4895850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4400" y="3095625"/>
            <a:ext cx="12176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Served Homes (29,513 or 83%)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V="1">
            <a:off x="3505199" y="3219449"/>
            <a:ext cx="390525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3376612" y="5376862"/>
            <a:ext cx="4162425" cy="4762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28600" y="6019800"/>
            <a:ext cx="7439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An </a:t>
            </a:r>
            <a:r>
              <a:rPr lang="en-US" sz="1000" dirty="0" err="1"/>
              <a:t>unserved</a:t>
            </a:r>
            <a:r>
              <a:rPr lang="en-US" sz="1000" dirty="0"/>
              <a:t> home is one which is not connected to an onsite or community piped or closed haul system.</a:t>
            </a:r>
          </a:p>
          <a:p>
            <a:r>
              <a:rPr lang="en-US" sz="1000" dirty="0" smtClean="0"/>
              <a:t>An </a:t>
            </a:r>
            <a:r>
              <a:rPr lang="en-US" sz="1000" dirty="0" err="1"/>
              <a:t>unserved</a:t>
            </a:r>
            <a:r>
              <a:rPr lang="en-US" sz="1000" dirty="0"/>
              <a:t> community is one in which less that 55% of residences are connected to an onsite or community piped or closed haul system.  </a:t>
            </a:r>
          </a:p>
        </p:txBody>
      </p:sp>
    </p:spTree>
    <p:extLst>
      <p:ext uri="{BB962C8B-B14F-4D97-AF65-F5344CB8AC3E}">
        <p14:creationId xmlns:p14="http://schemas.microsoft.com/office/powerpoint/2010/main" xmlns="" val="297725552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Categories of </a:t>
            </a:r>
            <a:r>
              <a:rPr lang="en-US" sz="3600" b="1" dirty="0" err="1"/>
              <a:t>Unserved</a:t>
            </a:r>
            <a:r>
              <a:rPr lang="en-US" sz="3600" b="1" dirty="0"/>
              <a:t> </a:t>
            </a:r>
            <a:r>
              <a:rPr lang="en-US" sz="3600" b="1" dirty="0" smtClean="0"/>
              <a:t>Homes</a:t>
            </a:r>
            <a:endParaRPr lang="en-US" sz="36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83134146"/>
              </p:ext>
            </p:extLst>
          </p:nvPr>
        </p:nvGraphicFramePr>
        <p:xfrm>
          <a:off x="-304800" y="2133600"/>
          <a:ext cx="51435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763413884"/>
              </p:ext>
            </p:extLst>
          </p:nvPr>
        </p:nvGraphicFramePr>
        <p:xfrm>
          <a:off x="4648200" y="1981200"/>
          <a:ext cx="4572000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 flipV="1">
            <a:off x="3733800" y="2781300"/>
            <a:ext cx="342900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1" name="AutoShape 3"/>
          <p:cNvCxnSpPr>
            <a:cxnSpLocks noChangeShapeType="1"/>
          </p:cNvCxnSpPr>
          <p:nvPr/>
        </p:nvCxnSpPr>
        <p:spPr bwMode="auto">
          <a:xfrm flipV="1">
            <a:off x="3563112" y="4800600"/>
            <a:ext cx="3599688" cy="15906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04800" y="6019801"/>
            <a:ext cx="7972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An unserviceable home is one that is located in an area where septic tanks and wells are not feasible and is too far away from the </a:t>
            </a:r>
          </a:p>
          <a:p>
            <a:r>
              <a:rPr lang="en-US" sz="1100" dirty="0" smtClean="0"/>
              <a:t>“core” area of a community making extending piped service or providing vehicle access for flush/haul vehicles unreasonably expensive</a:t>
            </a:r>
            <a:r>
              <a:rPr lang="en-US" sz="1100" dirty="0" smtClean="0"/>
              <a:t>.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85449570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Past and Projected Project Funding Needs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1959042960"/>
              </p:ext>
            </p:extLst>
          </p:nvPr>
        </p:nvGraphicFramePr>
        <p:xfrm>
          <a:off x="609600" y="1447800"/>
          <a:ext cx="7553325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2994299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04800" y="0"/>
          <a:ext cx="8839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Funding from All Sources</a:t>
            </a:r>
            <a:br>
              <a:rPr lang="en-US" dirty="0" smtClean="0"/>
            </a:br>
            <a:r>
              <a:rPr lang="en-US" dirty="0" smtClean="0"/>
              <a:t>2004 - 2013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425875542"/>
              </p:ext>
            </p:extLst>
          </p:nvPr>
        </p:nvGraphicFramePr>
        <p:xfrm>
          <a:off x="457200" y="1447800"/>
          <a:ext cx="8077199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7591824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1759</TotalTime>
  <Words>870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Median</vt:lpstr>
      <vt:lpstr>Overview of Funding and Needs  for Rural Alaska Water and Sewer Improvements</vt:lpstr>
      <vt:lpstr>Progress in Alaska Village Sanitation</vt:lpstr>
      <vt:lpstr>“Centralized” Approach Since 1970:</vt:lpstr>
      <vt:lpstr>Categories of Project Needs January 2012</vt:lpstr>
      <vt:lpstr>Distribution of Unserved Homes  in Served -vs- Unserved Communities</vt:lpstr>
      <vt:lpstr>Categories of Unserved Homes</vt:lpstr>
      <vt:lpstr>Past and Projected Project Funding Needs</vt:lpstr>
      <vt:lpstr>Slide 8</vt:lpstr>
      <vt:lpstr>Project Funding from All Sources 2004 - 2013</vt:lpstr>
      <vt:lpstr>The Growing Gap Between Critical Needs and Available Funding</vt:lpstr>
      <vt:lpstr>Slide 11</vt:lpstr>
      <vt:lpstr>How long would it take to provide service to all remaining Alaskan homes without running water and sewer?</vt:lpstr>
      <vt:lpstr>Projection:</vt:lpstr>
      <vt:lpstr>Slide 14</vt:lpstr>
      <vt:lpstr>Bottom Line:</vt:lpstr>
      <vt:lpstr>The need for innovative approaches exists at every service level:</vt:lpstr>
      <vt:lpstr>Washeterias will remain the most sustainable level of service for many villages</vt:lpstr>
      <vt:lpstr>Many existing piped systems are at the end of their useful life or require major upgrades</vt:lpstr>
      <vt:lpstr>Upgrades to water plants and other buildings are needed to  meet current regulations and improve energy efficiency</vt:lpstr>
      <vt:lpstr>                                “Discovery consists of seeing                           what everybody has seen                and thinking what nobody has thought.”  Albert Szent-Gyorgyi Hungarian physiologist who won the Nobel Prize in Medicine in 1937,credited with discovering vitamin C.</vt:lpstr>
    </vt:vector>
  </TitlesOfParts>
  <Company>DEC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Village Sanitation: Current Status and the  Need for New Technology</dc:title>
  <dc:creator>bgriffith</dc:creator>
  <cp:lastModifiedBy>bgriffith</cp:lastModifiedBy>
  <cp:revision>92</cp:revision>
  <dcterms:created xsi:type="dcterms:W3CDTF">2011-01-12T01:59:11Z</dcterms:created>
  <dcterms:modified xsi:type="dcterms:W3CDTF">2012-01-26T16:50:05Z</dcterms:modified>
</cp:coreProperties>
</file>