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24"/>
  </p:notesMasterIdLst>
  <p:sldIdLst>
    <p:sldId id="256" r:id="rId2"/>
    <p:sldId id="277" r:id="rId3"/>
    <p:sldId id="260" r:id="rId4"/>
    <p:sldId id="278" r:id="rId5"/>
    <p:sldId id="280" r:id="rId6"/>
    <p:sldId id="274" r:id="rId7"/>
    <p:sldId id="273" r:id="rId8"/>
    <p:sldId id="282" r:id="rId9"/>
    <p:sldId id="283" r:id="rId10"/>
    <p:sldId id="284" r:id="rId11"/>
    <p:sldId id="269" r:id="rId12"/>
    <p:sldId id="270" r:id="rId13"/>
    <p:sldId id="276" r:id="rId14"/>
    <p:sldId id="286" r:id="rId15"/>
    <p:sldId id="268" r:id="rId16"/>
    <p:sldId id="292" r:id="rId17"/>
    <p:sldId id="291" r:id="rId18"/>
    <p:sldId id="287" r:id="rId19"/>
    <p:sldId id="293" r:id="rId20"/>
    <p:sldId id="288" r:id="rId21"/>
    <p:sldId id="272" r:id="rId22"/>
    <p:sldId id="279"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2" charset="0"/>
        <a:ea typeface="+mn-ea"/>
        <a:cs typeface="+mn-cs"/>
      </a:defRPr>
    </a:lvl1pPr>
    <a:lvl2pPr marL="457200" algn="l" rtl="0" fontAlgn="base">
      <a:spcBef>
        <a:spcPct val="0"/>
      </a:spcBef>
      <a:spcAft>
        <a:spcPct val="0"/>
      </a:spcAft>
      <a:defRPr sz="2400" kern="1200">
        <a:solidFill>
          <a:schemeClr val="tx1"/>
        </a:solidFill>
        <a:latin typeface="Times" pitchFamily="2" charset="0"/>
        <a:ea typeface="+mn-ea"/>
        <a:cs typeface="+mn-cs"/>
      </a:defRPr>
    </a:lvl2pPr>
    <a:lvl3pPr marL="914400" algn="l" rtl="0" fontAlgn="base">
      <a:spcBef>
        <a:spcPct val="0"/>
      </a:spcBef>
      <a:spcAft>
        <a:spcPct val="0"/>
      </a:spcAft>
      <a:defRPr sz="2400" kern="1200">
        <a:solidFill>
          <a:schemeClr val="tx1"/>
        </a:solidFill>
        <a:latin typeface="Times" pitchFamily="2" charset="0"/>
        <a:ea typeface="+mn-ea"/>
        <a:cs typeface="+mn-cs"/>
      </a:defRPr>
    </a:lvl3pPr>
    <a:lvl4pPr marL="1371600" algn="l" rtl="0" fontAlgn="base">
      <a:spcBef>
        <a:spcPct val="0"/>
      </a:spcBef>
      <a:spcAft>
        <a:spcPct val="0"/>
      </a:spcAft>
      <a:defRPr sz="2400" kern="1200">
        <a:solidFill>
          <a:schemeClr val="tx1"/>
        </a:solidFill>
        <a:latin typeface="Times" pitchFamily="2" charset="0"/>
        <a:ea typeface="+mn-ea"/>
        <a:cs typeface="+mn-cs"/>
      </a:defRPr>
    </a:lvl4pPr>
    <a:lvl5pPr marL="1828800" algn="l" rtl="0" fontAlgn="base">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6962" autoAdjust="0"/>
  </p:normalViewPr>
  <p:slideViewPr>
    <p:cSldViewPr showGuides="1">
      <p:cViewPr varScale="1">
        <p:scale>
          <a:sx n="222" d="100"/>
          <a:sy n="222" d="100"/>
        </p:scale>
        <p:origin x="11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c.gov\private\M680\zkg9\Sanitation\TroysProject\StatsforTroysThesis\WaterUse\FinalWaterandSoap\final_water_graphs.xls"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c.gov\private\M680\zkg9\Sanitation\TroysProject\StatsforTroysThesis\WaterUse\FinalWaterandSoap\soapgraph.xls"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c.gov\private\M680\zkg9\Sanitation\TroysProject\StatsforTroysThesis\WaterUse\FinalWaterandSoap\final_water_graphs.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Village A</a:t>
            </a:r>
          </a:p>
        </c:rich>
      </c:tx>
      <c:layout>
        <c:manualLayout>
          <c:xMode val="edge"/>
          <c:yMode val="edge"/>
          <c:x val="0.40115966754155735"/>
          <c:y val="6.4814814814815006E-2"/>
        </c:manualLayout>
      </c:layout>
      <c:overlay val="1"/>
    </c:title>
    <c:autoTitleDeleted val="0"/>
    <c:plotArea>
      <c:layout>
        <c:manualLayout>
          <c:layoutTarget val="inner"/>
          <c:xMode val="edge"/>
          <c:yMode val="edge"/>
          <c:x val="0.15532174103237137"/>
          <c:y val="5.1400554097404488E-2"/>
          <c:w val="0.79605227471565898"/>
          <c:h val="0.76780475357247335"/>
        </c:manualLayout>
      </c:layout>
      <c:scatterChart>
        <c:scatterStyle val="lineMarker"/>
        <c:varyColors val="0"/>
        <c:ser>
          <c:idx val="0"/>
          <c:order val="0"/>
          <c:tx>
            <c:v>Akiak-Mean Water Use</c:v>
          </c:tx>
          <c:spPr>
            <a:ln w="28575">
              <a:solidFill>
                <a:schemeClr val="accent2"/>
              </a:solidFill>
            </a:ln>
          </c:spPr>
          <c:marker>
            <c:symbol val="none"/>
          </c:marker>
          <c:xVal>
            <c:numRef>
              <c:f>baseline_removed!$C$3:$C$33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baseline_removed!$E$3:$E$33</c:f>
              <c:numCache>
                <c:formatCode>0.00</c:formatCode>
                <c:ptCount val="31"/>
                <c:pt idx="0">
                  <c:v>18.528370839831521</c:v>
                </c:pt>
                <c:pt idx="1">
                  <c:v>19.687631546344022</c:v>
                </c:pt>
                <c:pt idx="2">
                  <c:v>20.073357992427432</c:v>
                </c:pt>
                <c:pt idx="3">
                  <c:v>24.369721182224772</c:v>
                </c:pt>
                <c:pt idx="4">
                  <c:v>25.480763670878563</c:v>
                </c:pt>
                <c:pt idx="5">
                  <c:v>18.065327262141466</c:v>
                </c:pt>
                <c:pt idx="6">
                  <c:v>19.556292932043426</c:v>
                </c:pt>
                <c:pt idx="7">
                  <c:v>21.216319492109189</c:v>
                </c:pt>
                <c:pt idx="8">
                  <c:v>26.229520178297626</c:v>
                </c:pt>
                <c:pt idx="9">
                  <c:v>21.739789520736284</c:v>
                </c:pt>
                <c:pt idx="10">
                  <c:v>21.666766620345282</c:v>
                </c:pt>
                <c:pt idx="11">
                  <c:v>21.525562758131073</c:v>
                </c:pt>
                <c:pt idx="12">
                  <c:v>21.792829649517923</c:v>
                </c:pt>
                <c:pt idx="13">
                  <c:v>21.092619650685851</c:v>
                </c:pt>
                <c:pt idx="14">
                  <c:v>22.271981894833068</c:v>
                </c:pt>
                <c:pt idx="15">
                  <c:v>23.769070077407889</c:v>
                </c:pt>
                <c:pt idx="16">
                  <c:v>25.129746661269152</c:v>
                </c:pt>
                <c:pt idx="17">
                  <c:v>22.63176378313344</c:v>
                </c:pt>
                <c:pt idx="18">
                  <c:v>21.462485459911669</c:v>
                </c:pt>
                <c:pt idx="19">
                  <c:v>24.41147095385509</c:v>
                </c:pt>
                <c:pt idx="20">
                  <c:v>22.60358736495489</c:v>
                </c:pt>
                <c:pt idx="21">
                  <c:v>25.972076494842106</c:v>
                </c:pt>
                <c:pt idx="22">
                  <c:v>28.825375256346657</c:v>
                </c:pt>
                <c:pt idx="23">
                  <c:v>24.9331175882533</c:v>
                </c:pt>
                <c:pt idx="24">
                  <c:v>24.743630970745684</c:v>
                </c:pt>
                <c:pt idx="25">
                  <c:v>24.458089623514184</c:v>
                </c:pt>
                <c:pt idx="26">
                  <c:v>26.647494800970929</c:v>
                </c:pt>
                <c:pt idx="27">
                  <c:v>22.772844026443352</c:v>
                </c:pt>
                <c:pt idx="28">
                  <c:v>25.382623261169503</c:v>
                </c:pt>
                <c:pt idx="29">
                  <c:v>23.876319747677002</c:v>
                </c:pt>
                <c:pt idx="30">
                  <c:v>29.634198388131257</c:v>
                </c:pt>
              </c:numCache>
            </c:numRef>
          </c:yVal>
          <c:smooth val="0"/>
          <c:extLst>
            <c:ext xmlns:c16="http://schemas.microsoft.com/office/drawing/2014/chart" uri="{C3380CC4-5D6E-409C-BE32-E72D297353CC}">
              <c16:uniqueId val="{00000000-8CD2-C44D-8747-82C6B0324921}"/>
            </c:ext>
          </c:extLst>
        </c:ser>
        <c:ser>
          <c:idx val="1"/>
          <c:order val="1"/>
          <c:tx>
            <c:v>Akiak-Predicted Water Use</c:v>
          </c:tx>
          <c:spPr>
            <a:ln w="28575">
              <a:solidFill>
                <a:schemeClr val="accent1"/>
              </a:solidFill>
            </a:ln>
          </c:spPr>
          <c:marker>
            <c:symbol val="none"/>
          </c:marker>
          <c:xVal>
            <c:numRef>
              <c:f>baseline_removed!$C$3:$C$33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baseline_removed!$H$3:$H$33</c:f>
              <c:numCache>
                <c:formatCode>General</c:formatCode>
                <c:ptCount val="31"/>
                <c:pt idx="0">
                  <c:v>19.126300000000001</c:v>
                </c:pt>
                <c:pt idx="1">
                  <c:v>19.415900000000001</c:v>
                </c:pt>
                <c:pt idx="2">
                  <c:v>19.70549999999993</c:v>
                </c:pt>
                <c:pt idx="3">
                  <c:v>19.99509999999993</c:v>
                </c:pt>
                <c:pt idx="4">
                  <c:v>20.28469999999993</c:v>
                </c:pt>
                <c:pt idx="5">
                  <c:v>20.574300000000001</c:v>
                </c:pt>
                <c:pt idx="6">
                  <c:v>20.863900000000001</c:v>
                </c:pt>
                <c:pt idx="7">
                  <c:v>21.153500000000001</c:v>
                </c:pt>
                <c:pt idx="8">
                  <c:v>21.443099999999941</c:v>
                </c:pt>
                <c:pt idx="9">
                  <c:v>21.732699999999941</c:v>
                </c:pt>
                <c:pt idx="10">
                  <c:v>22.022299999999941</c:v>
                </c:pt>
                <c:pt idx="11">
                  <c:v>22.311900000000058</c:v>
                </c:pt>
                <c:pt idx="12">
                  <c:v>22.601500000000001</c:v>
                </c:pt>
                <c:pt idx="13">
                  <c:v>22.891100000000005</c:v>
                </c:pt>
                <c:pt idx="14">
                  <c:v>23.180700000000002</c:v>
                </c:pt>
                <c:pt idx="15">
                  <c:v>23.470300000000002</c:v>
                </c:pt>
                <c:pt idx="16">
                  <c:v>23.759900000000005</c:v>
                </c:pt>
                <c:pt idx="17">
                  <c:v>24.049500000000002</c:v>
                </c:pt>
                <c:pt idx="18">
                  <c:v>24.33910000000003</c:v>
                </c:pt>
                <c:pt idx="19">
                  <c:v>24.628700000000002</c:v>
                </c:pt>
                <c:pt idx="20">
                  <c:v>24.918300000000002</c:v>
                </c:pt>
                <c:pt idx="21">
                  <c:v>25.207900000000031</c:v>
                </c:pt>
                <c:pt idx="22">
                  <c:v>25.497500000000002</c:v>
                </c:pt>
                <c:pt idx="23">
                  <c:v>25.787100000000002</c:v>
                </c:pt>
                <c:pt idx="24">
                  <c:v>26.076700000000002</c:v>
                </c:pt>
                <c:pt idx="25">
                  <c:v>26.366300000000003</c:v>
                </c:pt>
                <c:pt idx="26">
                  <c:v>26.655900000000031</c:v>
                </c:pt>
                <c:pt idx="27">
                  <c:v>26.94549999999991</c:v>
                </c:pt>
                <c:pt idx="28">
                  <c:v>27.235100000000003</c:v>
                </c:pt>
                <c:pt idx="29">
                  <c:v>27.524700000000003</c:v>
                </c:pt>
                <c:pt idx="30">
                  <c:v>27.814300000000031</c:v>
                </c:pt>
              </c:numCache>
            </c:numRef>
          </c:yVal>
          <c:smooth val="0"/>
          <c:extLst>
            <c:ext xmlns:c16="http://schemas.microsoft.com/office/drawing/2014/chart" uri="{C3380CC4-5D6E-409C-BE32-E72D297353CC}">
              <c16:uniqueId val="{00000001-8CD2-C44D-8747-82C6B0324921}"/>
            </c:ext>
          </c:extLst>
        </c:ser>
        <c:dLbls>
          <c:showLegendKey val="0"/>
          <c:showVal val="0"/>
          <c:showCatName val="0"/>
          <c:showSerName val="0"/>
          <c:showPercent val="0"/>
          <c:showBubbleSize val="0"/>
        </c:dLbls>
        <c:axId val="126229504"/>
        <c:axId val="126354560"/>
      </c:scatterChart>
      <c:valAx>
        <c:axId val="126229504"/>
        <c:scaling>
          <c:orientation val="minMax"/>
          <c:max val="32"/>
          <c:min val="0"/>
        </c:scaling>
        <c:delete val="0"/>
        <c:axPos val="b"/>
        <c:title>
          <c:tx>
            <c:rich>
              <a:bodyPr/>
              <a:lstStyle/>
              <a:p>
                <a:pPr>
                  <a:defRPr sz="1400"/>
                </a:pPr>
                <a:r>
                  <a:rPr lang="en-US" sz="1400" dirty="0"/>
                  <a:t>Time Since Start of Water Promotion Project (months)</a:t>
                </a:r>
              </a:p>
            </c:rich>
          </c:tx>
          <c:overlay val="0"/>
        </c:title>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26354560"/>
        <c:crosses val="autoZero"/>
        <c:crossBetween val="midCat"/>
      </c:valAx>
      <c:valAx>
        <c:axId val="126354560"/>
        <c:scaling>
          <c:orientation val="minMax"/>
        </c:scaling>
        <c:delete val="0"/>
        <c:axPos val="l"/>
        <c:title>
          <c:tx>
            <c:rich>
              <a:bodyPr rot="-5400000" vert="horz"/>
              <a:lstStyle/>
              <a:p>
                <a:pPr>
                  <a:defRPr sz="1400"/>
                </a:pPr>
                <a:r>
                  <a:rPr lang="en-US" sz="1400"/>
                  <a:t>Gallons of Water Used/per person/per day</a:t>
                </a:r>
              </a:p>
            </c:rich>
          </c:tx>
          <c:overlay val="0"/>
        </c:title>
        <c:numFmt formatCode="0" sourceLinked="0"/>
        <c:majorTickMark val="out"/>
        <c:minorTickMark val="none"/>
        <c:tickLblPos val="nextTo"/>
        <c:txPr>
          <a:bodyPr/>
          <a:lstStyle/>
          <a:p>
            <a:pPr>
              <a:defRPr sz="1400"/>
            </a:pPr>
            <a:endParaRPr lang="en-US"/>
          </a:p>
        </c:txPr>
        <c:crossAx val="126229504"/>
        <c:crosses val="autoZero"/>
        <c:crossBetween val="midCat"/>
      </c:valAx>
      <c:spPr>
        <a:ln w="25400">
          <a:solidFill>
            <a:schemeClr val="tx1"/>
          </a:solidFill>
        </a:ln>
      </c:spPr>
    </c:plotArea>
    <c:plotVisOnly val="1"/>
    <c:dispBlanksAs val="gap"/>
    <c:showDLblsOverMax val="0"/>
  </c:chart>
  <c:spPr>
    <a:solidFill>
      <a:schemeClr val="bg1"/>
    </a:solid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Soap Use in Village</a:t>
            </a:r>
            <a:r>
              <a:rPr lang="en-US" baseline="0" dirty="0"/>
              <a:t> A</a:t>
            </a:r>
            <a:endParaRPr lang="en-US" dirty="0"/>
          </a:p>
        </c:rich>
      </c:tx>
      <c:layout>
        <c:manualLayout>
          <c:xMode val="edge"/>
          <c:yMode val="edge"/>
          <c:x val="0.61635741569403468"/>
          <c:y val="6.520794436777877E-2"/>
        </c:manualLayout>
      </c:layout>
      <c:overlay val="1"/>
    </c:title>
    <c:autoTitleDeleted val="0"/>
    <c:plotArea>
      <c:layout>
        <c:manualLayout>
          <c:layoutTarget val="inner"/>
          <c:xMode val="edge"/>
          <c:yMode val="edge"/>
          <c:x val="0.10594910880659311"/>
          <c:y val="3.8103890811471655E-2"/>
          <c:w val="0.85620728269000246"/>
          <c:h val="0.80314295890621157"/>
        </c:manualLayout>
      </c:layout>
      <c:lineChart>
        <c:grouping val="standard"/>
        <c:varyColors val="0"/>
        <c:ser>
          <c:idx val="1"/>
          <c:order val="0"/>
          <c:tx>
            <c:v>Mean Household Use</c:v>
          </c:tx>
          <c:marker>
            <c:symbol val="none"/>
          </c:marker>
          <c:val>
            <c:numRef>
              <c:f>soap!$F$2:$F$32</c:f>
              <c:numCache>
                <c:formatCode>General</c:formatCode>
                <c:ptCount val="31"/>
                <c:pt idx="0">
                  <c:v>3.5115585676461376</c:v>
                </c:pt>
                <c:pt idx="1">
                  <c:v>1.9053466465951459</c:v>
                </c:pt>
                <c:pt idx="2">
                  <c:v>2.4060774309723887</c:v>
                </c:pt>
                <c:pt idx="3">
                  <c:v>7.8443237009903797</c:v>
                </c:pt>
                <c:pt idx="4">
                  <c:v>3.6885372814017501</c:v>
                </c:pt>
                <c:pt idx="5">
                  <c:v>4.8374296762191165</c:v>
                </c:pt>
                <c:pt idx="6">
                  <c:v>6.4038168651951271</c:v>
                </c:pt>
                <c:pt idx="7">
                  <c:v>6.1591884101661005</c:v>
                </c:pt>
                <c:pt idx="8">
                  <c:v>5.6574255956898316</c:v>
                </c:pt>
                <c:pt idx="9">
                  <c:v>6.2897548378903441</c:v>
                </c:pt>
                <c:pt idx="10">
                  <c:v>5.4047484219371276</c:v>
                </c:pt>
                <c:pt idx="11">
                  <c:v>5.0377696417458573</c:v>
                </c:pt>
                <c:pt idx="12">
                  <c:v>7.9339421592738528</c:v>
                </c:pt>
                <c:pt idx="13">
                  <c:v>6.2490879276266975</c:v>
                </c:pt>
                <c:pt idx="14">
                  <c:v>6.4019368398141774</c:v>
                </c:pt>
                <c:pt idx="15">
                  <c:v>6.3751200873383995</c:v>
                </c:pt>
                <c:pt idx="16">
                  <c:v>6.3816687492025332</c:v>
                </c:pt>
                <c:pt idx="17">
                  <c:v>8.5868487289736191</c:v>
                </c:pt>
                <c:pt idx="18">
                  <c:v>8.5145311249299986</c:v>
                </c:pt>
                <c:pt idx="19">
                  <c:v>7.1769374440754063</c:v>
                </c:pt>
                <c:pt idx="20">
                  <c:v>5.4592523655033771</c:v>
                </c:pt>
                <c:pt idx="21">
                  <c:v>8.9718626072777994</c:v>
                </c:pt>
                <c:pt idx="22">
                  <c:v>6.5923591426800314</c:v>
                </c:pt>
                <c:pt idx="23">
                  <c:v>5.3589134859590599</c:v>
                </c:pt>
                <c:pt idx="24">
                  <c:v>6.0171888114085679</c:v>
                </c:pt>
                <c:pt idx="25">
                  <c:v>6.2117244801506333</c:v>
                </c:pt>
                <c:pt idx="26">
                  <c:v>11.712325055507966</c:v>
                </c:pt>
                <c:pt idx="27">
                  <c:v>5.3470991869081423</c:v>
                </c:pt>
                <c:pt idx="28">
                  <c:v>6.5372727978516929</c:v>
                </c:pt>
                <c:pt idx="29">
                  <c:v>9.4346758534484056</c:v>
                </c:pt>
                <c:pt idx="30">
                  <c:v>6.7456108730914766</c:v>
                </c:pt>
              </c:numCache>
            </c:numRef>
          </c:val>
          <c:smooth val="0"/>
          <c:extLst>
            <c:ext xmlns:c16="http://schemas.microsoft.com/office/drawing/2014/chart" uri="{C3380CC4-5D6E-409C-BE32-E72D297353CC}">
              <c16:uniqueId val="{00000000-B5E3-644A-A99E-3F6063BA4278}"/>
            </c:ext>
          </c:extLst>
        </c:ser>
        <c:ser>
          <c:idx val="2"/>
          <c:order val="1"/>
          <c:tx>
            <c:v>Median Household Use</c:v>
          </c:tx>
          <c:marker>
            <c:symbol val="none"/>
          </c:marker>
          <c:val>
            <c:numRef>
              <c:f>soap!$I$2:$I$32</c:f>
              <c:numCache>
                <c:formatCode>General</c:formatCode>
                <c:ptCount val="31"/>
                <c:pt idx="0">
                  <c:v>2.9680735930735933</c:v>
                </c:pt>
                <c:pt idx="1">
                  <c:v>1.7346938775510199</c:v>
                </c:pt>
                <c:pt idx="2">
                  <c:v>1.9460784313725532</c:v>
                </c:pt>
                <c:pt idx="3">
                  <c:v>8.0192307692307683</c:v>
                </c:pt>
                <c:pt idx="4">
                  <c:v>3.0651967757230976</c:v>
                </c:pt>
                <c:pt idx="5">
                  <c:v>3.2650000000000001</c:v>
                </c:pt>
                <c:pt idx="6">
                  <c:v>4.9938082681985065</c:v>
                </c:pt>
                <c:pt idx="7">
                  <c:v>3.4905382674516412</c:v>
                </c:pt>
                <c:pt idx="8">
                  <c:v>4.3</c:v>
                </c:pt>
                <c:pt idx="9">
                  <c:v>4.6192368839427704</c:v>
                </c:pt>
                <c:pt idx="10">
                  <c:v>3.9249999999999998</c:v>
                </c:pt>
                <c:pt idx="11">
                  <c:v>4.3253623188405799</c:v>
                </c:pt>
                <c:pt idx="12">
                  <c:v>5.3473684210526446</c:v>
                </c:pt>
                <c:pt idx="13">
                  <c:v>4.7142857142857055</c:v>
                </c:pt>
                <c:pt idx="14">
                  <c:v>5.0413690476190514</c:v>
                </c:pt>
                <c:pt idx="15">
                  <c:v>4.4358974358974423</c:v>
                </c:pt>
                <c:pt idx="16">
                  <c:v>5.0083333333333444</c:v>
                </c:pt>
                <c:pt idx="17">
                  <c:v>5.9300000000000024</c:v>
                </c:pt>
                <c:pt idx="18">
                  <c:v>6.7611111111111111</c:v>
                </c:pt>
                <c:pt idx="19">
                  <c:v>5.7777777777777777</c:v>
                </c:pt>
                <c:pt idx="20">
                  <c:v>3.7326923076923082</c:v>
                </c:pt>
                <c:pt idx="21">
                  <c:v>5.842307692307692</c:v>
                </c:pt>
                <c:pt idx="22">
                  <c:v>4.5650793650793684</c:v>
                </c:pt>
                <c:pt idx="23">
                  <c:v>4.3204597701149385</c:v>
                </c:pt>
                <c:pt idx="24">
                  <c:v>5.0627450980392155</c:v>
                </c:pt>
                <c:pt idx="25">
                  <c:v>3.7673160173160269</c:v>
                </c:pt>
                <c:pt idx="26">
                  <c:v>7.4488095238095324</c:v>
                </c:pt>
                <c:pt idx="27">
                  <c:v>4.4204081632653063</c:v>
                </c:pt>
                <c:pt idx="28">
                  <c:v>5.2112676056338278</c:v>
                </c:pt>
                <c:pt idx="29">
                  <c:v>7.3769669551534234</c:v>
                </c:pt>
                <c:pt idx="30">
                  <c:v>5.9090909090909092</c:v>
                </c:pt>
              </c:numCache>
            </c:numRef>
          </c:val>
          <c:smooth val="0"/>
          <c:extLst>
            <c:ext xmlns:c16="http://schemas.microsoft.com/office/drawing/2014/chart" uri="{C3380CC4-5D6E-409C-BE32-E72D297353CC}">
              <c16:uniqueId val="{00000001-B5E3-644A-A99E-3F6063BA4278}"/>
            </c:ext>
          </c:extLst>
        </c:ser>
        <c:ser>
          <c:idx val="3"/>
          <c:order val="2"/>
          <c:tx>
            <c:v>Predicted from Regression</c:v>
          </c:tx>
          <c:marker>
            <c:symbol val="none"/>
          </c:marker>
          <c:val>
            <c:numRef>
              <c:f>soap!$L$2:$L$32</c:f>
              <c:numCache>
                <c:formatCode>General</c:formatCode>
                <c:ptCount val="31"/>
                <c:pt idx="0">
                  <c:v>3.2216200000000002</c:v>
                </c:pt>
                <c:pt idx="1">
                  <c:v>3.5418800000000004</c:v>
                </c:pt>
                <c:pt idx="2">
                  <c:v>3.8505799999999977</c:v>
                </c:pt>
                <c:pt idx="3">
                  <c:v>4.1477199999999881</c:v>
                </c:pt>
                <c:pt idx="4">
                  <c:v>4.4333000000000116</c:v>
                </c:pt>
                <c:pt idx="5">
                  <c:v>4.7073200000000002</c:v>
                </c:pt>
                <c:pt idx="6">
                  <c:v>4.9697800000000001</c:v>
                </c:pt>
                <c:pt idx="7">
                  <c:v>5.2206799999999998</c:v>
                </c:pt>
                <c:pt idx="8">
                  <c:v>5.4600200000000001</c:v>
                </c:pt>
                <c:pt idx="9">
                  <c:v>5.6877999999999975</c:v>
                </c:pt>
                <c:pt idx="10">
                  <c:v>5.9040200000000009</c:v>
                </c:pt>
                <c:pt idx="11">
                  <c:v>6.1086799999999997</c:v>
                </c:pt>
                <c:pt idx="12">
                  <c:v>6.3017799999999999</c:v>
                </c:pt>
                <c:pt idx="13">
                  <c:v>6.4833200000000106</c:v>
                </c:pt>
                <c:pt idx="14">
                  <c:v>6.6532999999999998</c:v>
                </c:pt>
                <c:pt idx="15">
                  <c:v>6.8117199999999976</c:v>
                </c:pt>
                <c:pt idx="16">
                  <c:v>6.9585799999999995</c:v>
                </c:pt>
                <c:pt idx="17">
                  <c:v>7.0938799999999995</c:v>
                </c:pt>
                <c:pt idx="18">
                  <c:v>7.2176200000000019</c:v>
                </c:pt>
                <c:pt idx="19">
                  <c:v>7.3297999999999996</c:v>
                </c:pt>
                <c:pt idx="20">
                  <c:v>7.4304199999999998</c:v>
                </c:pt>
                <c:pt idx="21">
                  <c:v>7.5194799999999997</c:v>
                </c:pt>
                <c:pt idx="22">
                  <c:v>7.5969799999999985</c:v>
                </c:pt>
                <c:pt idx="23">
                  <c:v>7.6629199999999802</c:v>
                </c:pt>
                <c:pt idx="24">
                  <c:v>7.7172999999999981</c:v>
                </c:pt>
                <c:pt idx="25">
                  <c:v>7.7601200000000006</c:v>
                </c:pt>
                <c:pt idx="26">
                  <c:v>7.7913799999999984</c:v>
                </c:pt>
                <c:pt idx="27">
                  <c:v>7.8110800000000005</c:v>
                </c:pt>
                <c:pt idx="28">
                  <c:v>7.8192199999999987</c:v>
                </c:pt>
                <c:pt idx="29">
                  <c:v>7.8157999999999985</c:v>
                </c:pt>
                <c:pt idx="30">
                  <c:v>7.8008199999999945</c:v>
                </c:pt>
              </c:numCache>
            </c:numRef>
          </c:val>
          <c:smooth val="0"/>
          <c:extLst>
            <c:ext xmlns:c16="http://schemas.microsoft.com/office/drawing/2014/chart" uri="{C3380CC4-5D6E-409C-BE32-E72D297353CC}">
              <c16:uniqueId val="{00000002-B5E3-644A-A99E-3F6063BA4278}"/>
            </c:ext>
          </c:extLst>
        </c:ser>
        <c:dLbls>
          <c:showLegendKey val="0"/>
          <c:showVal val="0"/>
          <c:showCatName val="0"/>
          <c:showSerName val="0"/>
          <c:showPercent val="0"/>
          <c:showBubbleSize val="0"/>
        </c:dLbls>
        <c:smooth val="0"/>
        <c:axId val="158924800"/>
        <c:axId val="158926720"/>
      </c:lineChart>
      <c:catAx>
        <c:axId val="158924800"/>
        <c:scaling>
          <c:orientation val="minMax"/>
        </c:scaling>
        <c:delete val="0"/>
        <c:axPos val="b"/>
        <c:title>
          <c:tx>
            <c:rich>
              <a:bodyPr/>
              <a:lstStyle/>
              <a:p>
                <a:pPr>
                  <a:defRPr sz="1400"/>
                </a:pPr>
                <a:r>
                  <a:rPr lang="en-US" sz="1400"/>
                  <a:t>Months Since Start of Project</a:t>
                </a:r>
              </a:p>
            </c:rich>
          </c:tx>
          <c:overlay val="0"/>
        </c:title>
        <c:numFmt formatCode="General" sourceLinked="1"/>
        <c:majorTickMark val="out"/>
        <c:minorTickMark val="none"/>
        <c:tickLblPos val="nextTo"/>
        <c:txPr>
          <a:bodyPr/>
          <a:lstStyle/>
          <a:p>
            <a:pPr>
              <a:defRPr sz="1200"/>
            </a:pPr>
            <a:endParaRPr lang="en-US"/>
          </a:p>
        </c:txPr>
        <c:crossAx val="158926720"/>
        <c:crosses val="autoZero"/>
        <c:auto val="1"/>
        <c:lblAlgn val="ctr"/>
        <c:lblOffset val="100"/>
        <c:tickLblSkip val="3"/>
        <c:noMultiLvlLbl val="0"/>
      </c:catAx>
      <c:valAx>
        <c:axId val="158926720"/>
        <c:scaling>
          <c:orientation val="minMax"/>
        </c:scaling>
        <c:delete val="0"/>
        <c:axPos val="l"/>
        <c:title>
          <c:tx>
            <c:rich>
              <a:bodyPr rot="-5400000" vert="horz"/>
              <a:lstStyle/>
              <a:p>
                <a:pPr>
                  <a:defRPr sz="1400"/>
                </a:pPr>
                <a:r>
                  <a:rPr lang="en-US" sz="1400"/>
                  <a:t>Soap Use Per Person Per Day</a:t>
                </a:r>
              </a:p>
            </c:rich>
          </c:tx>
          <c:overlay val="0"/>
        </c:title>
        <c:numFmt formatCode="General" sourceLinked="1"/>
        <c:majorTickMark val="out"/>
        <c:minorTickMark val="none"/>
        <c:tickLblPos val="nextTo"/>
        <c:txPr>
          <a:bodyPr/>
          <a:lstStyle/>
          <a:p>
            <a:pPr>
              <a:defRPr sz="1200"/>
            </a:pPr>
            <a:endParaRPr lang="en-US"/>
          </a:p>
        </c:txPr>
        <c:crossAx val="158924800"/>
        <c:crosses val="autoZero"/>
        <c:crossBetween val="between"/>
      </c:valAx>
      <c:spPr>
        <a:ln w="25400">
          <a:solidFill>
            <a:schemeClr val="tx1"/>
          </a:solidFill>
        </a:ln>
      </c:spPr>
    </c:plotArea>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Mean Water Use Per Household</a:t>
            </a:r>
          </a:p>
        </c:rich>
      </c:tx>
      <c:layout>
        <c:manualLayout>
          <c:xMode val="edge"/>
          <c:yMode val="edge"/>
          <c:x val="0.22281945526040056"/>
          <c:y val="1.8518518518518563E-2"/>
        </c:manualLayout>
      </c:layout>
      <c:overlay val="1"/>
    </c:title>
    <c:autoTitleDeleted val="0"/>
    <c:plotArea>
      <c:layout>
        <c:manualLayout>
          <c:layoutTarget val="inner"/>
          <c:xMode val="edge"/>
          <c:yMode val="edge"/>
          <c:x val="0.12750240594925635"/>
          <c:y val="0.13936351706036745"/>
          <c:w val="0.53867410060778964"/>
          <c:h val="0.64648512685914261"/>
        </c:manualLayout>
      </c:layout>
      <c:scatterChart>
        <c:scatterStyle val="lineMarker"/>
        <c:varyColors val="0"/>
        <c:ser>
          <c:idx val="0"/>
          <c:order val="0"/>
          <c:tx>
            <c:v>Village A: Akiak</c:v>
          </c:tx>
          <c:spPr>
            <a:ln w="28575">
              <a:solidFill>
                <a:schemeClr val="accent2"/>
              </a:solidFill>
            </a:ln>
          </c:spPr>
          <c:marker>
            <c:symbol val="none"/>
          </c:marker>
          <c:xVal>
            <c:numRef>
              <c:f>baseline_removed!$C$3:$C$33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baseline_removed!$L$3:$L$33</c:f>
              <c:numCache>
                <c:formatCode>0.00</c:formatCode>
                <c:ptCount val="31"/>
                <c:pt idx="0">
                  <c:v>18.528370839831521</c:v>
                </c:pt>
                <c:pt idx="1">
                  <c:v>19.687631546344022</c:v>
                </c:pt>
                <c:pt idx="2">
                  <c:v>20.073357992427432</c:v>
                </c:pt>
                <c:pt idx="3">
                  <c:v>24.369721182224772</c:v>
                </c:pt>
                <c:pt idx="4">
                  <c:v>25.480763670878563</c:v>
                </c:pt>
                <c:pt idx="5">
                  <c:v>18.065327262141466</c:v>
                </c:pt>
                <c:pt idx="6">
                  <c:v>19.556292932043426</c:v>
                </c:pt>
                <c:pt idx="7">
                  <c:v>21.216319492109189</c:v>
                </c:pt>
                <c:pt idx="8">
                  <c:v>26.229520178297626</c:v>
                </c:pt>
                <c:pt idx="9">
                  <c:v>21.739789520736284</c:v>
                </c:pt>
                <c:pt idx="10">
                  <c:v>21.666766620345282</c:v>
                </c:pt>
                <c:pt idx="11">
                  <c:v>21.525562758131073</c:v>
                </c:pt>
                <c:pt idx="12">
                  <c:v>21.792829649517923</c:v>
                </c:pt>
                <c:pt idx="13">
                  <c:v>21.092619650685851</c:v>
                </c:pt>
                <c:pt idx="14">
                  <c:v>22.271981894833068</c:v>
                </c:pt>
                <c:pt idx="15">
                  <c:v>23.769070077407889</c:v>
                </c:pt>
                <c:pt idx="16">
                  <c:v>25.129746661269152</c:v>
                </c:pt>
                <c:pt idx="17">
                  <c:v>22.63176378313344</c:v>
                </c:pt>
                <c:pt idx="18">
                  <c:v>21.462485459911669</c:v>
                </c:pt>
                <c:pt idx="19">
                  <c:v>24.41147095385509</c:v>
                </c:pt>
                <c:pt idx="20">
                  <c:v>25.416746456680418</c:v>
                </c:pt>
                <c:pt idx="21">
                  <c:v>24.779454337070533</c:v>
                </c:pt>
                <c:pt idx="22">
                  <c:v>27.911330060503442</c:v>
                </c:pt>
                <c:pt idx="23">
                  <c:v>25.406809501085426</c:v>
                </c:pt>
                <c:pt idx="24">
                  <c:v>26.934180599166329</c:v>
                </c:pt>
                <c:pt idx="25">
                  <c:v>27.24857621518413</c:v>
                </c:pt>
                <c:pt idx="26">
                  <c:v>29.304802583538081</c:v>
                </c:pt>
                <c:pt idx="27">
                  <c:v>22.453050802233026</c:v>
                </c:pt>
                <c:pt idx="28">
                  <c:v>28.28270455666437</c:v>
                </c:pt>
                <c:pt idx="29">
                  <c:v>24.188136720300989</c:v>
                </c:pt>
                <c:pt idx="30">
                  <c:v>29.622679111401823</c:v>
                </c:pt>
              </c:numCache>
            </c:numRef>
          </c:yVal>
          <c:smooth val="0"/>
          <c:extLst>
            <c:ext xmlns:c16="http://schemas.microsoft.com/office/drawing/2014/chart" uri="{C3380CC4-5D6E-409C-BE32-E72D297353CC}">
              <c16:uniqueId val="{00000000-158A-D746-AAFE-0AA2D6EB9DEB}"/>
            </c:ext>
          </c:extLst>
        </c:ser>
        <c:ser>
          <c:idx val="1"/>
          <c:order val="1"/>
          <c:tx>
            <c:v>Village B: Nunam Iqua</c:v>
          </c:tx>
          <c:spPr>
            <a:ln w="28575">
              <a:solidFill>
                <a:schemeClr val="tx2"/>
              </a:solidFill>
            </a:ln>
          </c:spPr>
          <c:marker>
            <c:symbol val="none"/>
          </c:marker>
          <c:xVal>
            <c:numRef>
              <c:f>baseline_removed!$C$3:$C$33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baseline_removed!$O$3:$O$33</c:f>
              <c:numCache>
                <c:formatCode>General</c:formatCode>
                <c:ptCount val="31"/>
                <c:pt idx="23" formatCode="0.00">
                  <c:v>4.1177654321354655</c:v>
                </c:pt>
                <c:pt idx="24" formatCode="0.00">
                  <c:v>10.570362850374099</c:v>
                </c:pt>
                <c:pt idx="25" formatCode="0.00">
                  <c:v>10.720414216086828</c:v>
                </c:pt>
                <c:pt idx="26" formatCode="0.00">
                  <c:v>13.578045543372861</c:v>
                </c:pt>
                <c:pt idx="27" formatCode="0.00">
                  <c:v>9.263328237152411</c:v>
                </c:pt>
                <c:pt idx="28" formatCode="0.00">
                  <c:v>10.069432200591377</c:v>
                </c:pt>
                <c:pt idx="29" formatCode="0.00">
                  <c:v>9.8802068797380649</c:v>
                </c:pt>
                <c:pt idx="30" formatCode="0.00">
                  <c:v>9.5087867254506993</c:v>
                </c:pt>
              </c:numCache>
            </c:numRef>
          </c:yVal>
          <c:smooth val="0"/>
          <c:extLst>
            <c:ext xmlns:c16="http://schemas.microsoft.com/office/drawing/2014/chart" uri="{C3380CC4-5D6E-409C-BE32-E72D297353CC}">
              <c16:uniqueId val="{00000001-158A-D746-AAFE-0AA2D6EB9DEB}"/>
            </c:ext>
          </c:extLst>
        </c:ser>
        <c:ser>
          <c:idx val="2"/>
          <c:order val="2"/>
          <c:tx>
            <c:v>Village C: Goodnews</c:v>
          </c:tx>
          <c:spPr>
            <a:ln w="28575">
              <a:solidFill>
                <a:schemeClr val="accent3"/>
              </a:solidFill>
            </a:ln>
          </c:spPr>
          <c:marker>
            <c:symbol val="none"/>
          </c:marker>
          <c:xVal>
            <c:numRef>
              <c:f>baseline_removed!$C$3:$C$33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baseline_removed!$R$3:$R$33</c:f>
              <c:numCache>
                <c:formatCode>General</c:formatCode>
                <c:ptCount val="31"/>
                <c:pt idx="20" formatCode="0.00">
                  <c:v>18.963028540368796</c:v>
                </c:pt>
                <c:pt idx="21" formatCode="0.00">
                  <c:v>23.060290386733659</c:v>
                </c:pt>
                <c:pt idx="22" formatCode="0.00">
                  <c:v>28.692094895950881</c:v>
                </c:pt>
                <c:pt idx="23" formatCode="0.00">
                  <c:v>24.45567486253756</c:v>
                </c:pt>
                <c:pt idx="24" formatCode="0.00">
                  <c:v>27.440859906323567</c:v>
                </c:pt>
                <c:pt idx="25" formatCode="0.00">
                  <c:v>27.152753026022364</c:v>
                </c:pt>
                <c:pt idx="26" formatCode="0.00">
                  <c:v>29.129281222644391</c:v>
                </c:pt>
                <c:pt idx="27" formatCode="0.00">
                  <c:v>30.923741823613195</c:v>
                </c:pt>
                <c:pt idx="28" formatCode="0.00">
                  <c:v>33.686635944700463</c:v>
                </c:pt>
                <c:pt idx="29" formatCode="0.00">
                  <c:v>27.876765766658618</c:v>
                </c:pt>
                <c:pt idx="30" formatCode="0.00">
                  <c:v>27.294347894903403</c:v>
                </c:pt>
              </c:numCache>
            </c:numRef>
          </c:yVal>
          <c:smooth val="0"/>
          <c:extLst>
            <c:ext xmlns:c16="http://schemas.microsoft.com/office/drawing/2014/chart" uri="{C3380CC4-5D6E-409C-BE32-E72D297353CC}">
              <c16:uniqueId val="{00000002-158A-D746-AAFE-0AA2D6EB9DEB}"/>
            </c:ext>
          </c:extLst>
        </c:ser>
        <c:ser>
          <c:idx val="3"/>
          <c:order val="3"/>
          <c:tx>
            <c:v>Village D: Akiachak</c:v>
          </c:tx>
          <c:spPr>
            <a:ln w="28575">
              <a:solidFill>
                <a:schemeClr val="accent6"/>
              </a:solidFill>
            </a:ln>
          </c:spPr>
          <c:marker>
            <c:symbol val="none"/>
          </c:marker>
          <c:xVal>
            <c:numRef>
              <c:f>baseline_removed!$C$3:$C$33</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baseline_removed!$U$3:$U$33</c:f>
              <c:numCache>
                <c:formatCode>General</c:formatCode>
                <c:ptCount val="31"/>
                <c:pt idx="21" formatCode="0.00">
                  <c:v>33.598844536936291</c:v>
                </c:pt>
                <c:pt idx="22" formatCode="0.00">
                  <c:v>32.476532581480505</c:v>
                </c:pt>
                <c:pt idx="23" formatCode="0.00">
                  <c:v>45.884762477674236</c:v>
                </c:pt>
                <c:pt idx="24" formatCode="0.00">
                  <c:v>33.346789829069145</c:v>
                </c:pt>
                <c:pt idx="25" formatCode="0.00">
                  <c:v>35.739433624183157</c:v>
                </c:pt>
                <c:pt idx="26" formatCode="0.00">
                  <c:v>38.352521221363467</c:v>
                </c:pt>
                <c:pt idx="27" formatCode="0.00">
                  <c:v>51.427035127588113</c:v>
                </c:pt>
                <c:pt idx="28" formatCode="0.00">
                  <c:v>34.276144127548505</c:v>
                </c:pt>
                <c:pt idx="29" formatCode="0.00">
                  <c:v>42.521785816064813</c:v>
                </c:pt>
                <c:pt idx="30" formatCode="0.00">
                  <c:v>38.318142746113303</c:v>
                </c:pt>
              </c:numCache>
            </c:numRef>
          </c:yVal>
          <c:smooth val="0"/>
          <c:extLst>
            <c:ext xmlns:c16="http://schemas.microsoft.com/office/drawing/2014/chart" uri="{C3380CC4-5D6E-409C-BE32-E72D297353CC}">
              <c16:uniqueId val="{00000003-158A-D746-AAFE-0AA2D6EB9DEB}"/>
            </c:ext>
          </c:extLst>
        </c:ser>
        <c:dLbls>
          <c:showLegendKey val="0"/>
          <c:showVal val="0"/>
          <c:showCatName val="0"/>
          <c:showSerName val="0"/>
          <c:showPercent val="0"/>
          <c:showBubbleSize val="0"/>
        </c:dLbls>
        <c:axId val="157756416"/>
        <c:axId val="157815936"/>
      </c:scatterChart>
      <c:valAx>
        <c:axId val="157756416"/>
        <c:scaling>
          <c:orientation val="minMax"/>
          <c:max val="31"/>
          <c:min val="0"/>
        </c:scaling>
        <c:delete val="0"/>
        <c:axPos val="b"/>
        <c:title>
          <c:tx>
            <c:rich>
              <a:bodyPr/>
              <a:lstStyle/>
              <a:p>
                <a:pPr>
                  <a:defRPr/>
                </a:pPr>
                <a:r>
                  <a:rPr lang="en-US" sz="1400" dirty="0"/>
                  <a:t>Time Since Start of Water Promotion Project (months)</a:t>
                </a:r>
              </a:p>
            </c:rich>
          </c:tx>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7815936"/>
        <c:crosses val="autoZero"/>
        <c:crossBetween val="midCat"/>
      </c:valAx>
      <c:valAx>
        <c:axId val="157815936"/>
        <c:scaling>
          <c:orientation val="minMax"/>
        </c:scaling>
        <c:delete val="0"/>
        <c:axPos val="l"/>
        <c:title>
          <c:tx>
            <c:rich>
              <a:bodyPr rot="-5400000" vert="horz"/>
              <a:lstStyle/>
              <a:p>
                <a:pPr>
                  <a:defRPr sz="1400"/>
                </a:pPr>
                <a:r>
                  <a:rPr lang="en-US" sz="1400"/>
                  <a:t>Gallons of Water Use/per person/per day</a:t>
                </a:r>
              </a:p>
            </c:rich>
          </c:tx>
          <c:overlay val="0"/>
        </c:title>
        <c:numFmt formatCode="0" sourceLinked="0"/>
        <c:majorTickMark val="out"/>
        <c:minorTickMark val="none"/>
        <c:tickLblPos val="nextTo"/>
        <c:txPr>
          <a:bodyPr/>
          <a:lstStyle/>
          <a:p>
            <a:pPr>
              <a:defRPr sz="1400"/>
            </a:pPr>
            <a:endParaRPr lang="en-US"/>
          </a:p>
        </c:txPr>
        <c:crossAx val="157756416"/>
        <c:crosses val="autoZero"/>
        <c:crossBetween val="midCat"/>
      </c:valAx>
      <c:spPr>
        <a:ln w="25400">
          <a:solidFill>
            <a:schemeClr val="tx1"/>
          </a:solidFill>
        </a:ln>
      </c:spPr>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0.16016</cdr:x>
      <cdr:y>0.78921</cdr:y>
    </cdr:from>
    <cdr:to>
      <cdr:x>0.94867</cdr:x>
      <cdr:y>0.78921</cdr:y>
    </cdr:to>
    <cdr:sp macro="" textlink="">
      <cdr:nvSpPr>
        <cdr:cNvPr id="5" name="Straight Connector 4"/>
        <cdr:cNvSpPr/>
      </cdr:nvSpPr>
      <cdr:spPr bwMode="auto">
        <a:xfrm xmlns:a="http://schemas.openxmlformats.org/drawingml/2006/main">
          <a:off x="990600" y="2971800"/>
          <a:ext cx="4876800"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rgbClr val="FF0000"/>
          </a:solidFill>
          <a:prstDash val="lgDashDot"/>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0.5</cdr:x>
      <cdr:y>0.74</cdr:y>
    </cdr:from>
    <cdr:to>
      <cdr:x>0.52564</cdr:x>
      <cdr:y>0.78</cdr:y>
    </cdr:to>
    <cdr:sp macro="" textlink="">
      <cdr:nvSpPr>
        <cdr:cNvPr id="4" name="Straight Arrow Connector 3"/>
        <cdr:cNvSpPr/>
      </cdr:nvSpPr>
      <cdr:spPr bwMode="auto">
        <a:xfrm xmlns:a="http://schemas.openxmlformats.org/drawingml/2006/main">
          <a:off x="2971800" y="2819400"/>
          <a:ext cx="152394" cy="152400"/>
        </a:xfrm>
        <a:prstGeom xmlns:a="http://schemas.openxmlformats.org/drawingml/2006/main" prst="straightConnector1">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0.49438</cdr:x>
      <cdr:y>0.68966</cdr:y>
    </cdr:from>
    <cdr:to>
      <cdr:x>0.51685</cdr:x>
      <cdr:y>0.7069</cdr:y>
    </cdr:to>
    <cdr:sp macro="" textlink="">
      <cdr:nvSpPr>
        <cdr:cNvPr id="3" name="Straight Arrow Connector 2"/>
        <cdr:cNvSpPr/>
      </cdr:nvSpPr>
      <cdr:spPr bwMode="auto">
        <a:xfrm xmlns:a="http://schemas.openxmlformats.org/drawingml/2006/main" flipV="1">
          <a:off x="3352800" y="3048000"/>
          <a:ext cx="152400" cy="76200"/>
        </a:xfrm>
        <a:prstGeom xmlns:a="http://schemas.openxmlformats.org/drawingml/2006/main" prst="straightConnector1">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0.36949</cdr:x>
      <cdr:y>0.2691</cdr:y>
    </cdr:from>
    <cdr:to>
      <cdr:x>0.56998</cdr:x>
      <cdr:y>0.60243</cdr:y>
    </cdr:to>
    <cdr:sp macro="" textlink="">
      <cdr:nvSpPr>
        <cdr:cNvPr id="2" name="TextBox 1"/>
        <cdr:cNvSpPr txBox="1"/>
      </cdr:nvSpPr>
      <cdr:spPr>
        <a:xfrm xmlns:a="http://schemas.openxmlformats.org/drawingml/2006/main">
          <a:off x="1685925" y="7381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9158C5-90E1-BF45-85BE-C880495598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a:p>
        </p:txBody>
      </p:sp>
      <p:sp>
        <p:nvSpPr>
          <p:cNvPr id="3" name="Date Placeholder 2">
            <a:extLst>
              <a:ext uri="{FF2B5EF4-FFF2-40B4-BE49-F238E27FC236}">
                <a16:creationId xmlns:a16="http://schemas.microsoft.com/office/drawing/2014/main" id="{FDDC8FC9-F03B-154B-951D-3D148089C1A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384AB652-BDFB-A449-8837-4896023A6941}" type="datetimeFigureOut">
              <a:rPr lang="en-US"/>
              <a:pPr>
                <a:defRPr/>
              </a:pPr>
              <a:t>10/26/20</a:t>
            </a:fld>
            <a:endParaRPr lang="en-US"/>
          </a:p>
        </p:txBody>
      </p:sp>
      <p:sp>
        <p:nvSpPr>
          <p:cNvPr id="4" name="Slide Image Placeholder 3">
            <a:extLst>
              <a:ext uri="{FF2B5EF4-FFF2-40B4-BE49-F238E27FC236}">
                <a16:creationId xmlns:a16="http://schemas.microsoft.com/office/drawing/2014/main" id="{6A29051C-6B7A-CF4F-97AE-DD7E7DC4FD1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74C1A8C-43FC-C046-8E21-1AB7ED53523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7DBBC13-6F68-5644-8276-22807F59258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a:p>
        </p:txBody>
      </p:sp>
      <p:sp>
        <p:nvSpPr>
          <p:cNvPr id="7" name="Slide Number Placeholder 6">
            <a:extLst>
              <a:ext uri="{FF2B5EF4-FFF2-40B4-BE49-F238E27FC236}">
                <a16:creationId xmlns:a16="http://schemas.microsoft.com/office/drawing/2014/main" id="{5E3B27BB-DA7B-214A-929B-B29D9DB0D2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9777B3D8-BCFF-8F4E-8BE4-917DC89B13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CD05900-EF21-BE42-BA52-128443AC1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4318093-F7E0-B64D-9297-B1A56A99B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Brundin, I. and Hennessey. T. 2011. A Review of water quality standards for optimal health. </a:t>
            </a:r>
          </a:p>
        </p:txBody>
      </p:sp>
      <p:sp>
        <p:nvSpPr>
          <p:cNvPr id="17412" name="Slide Number Placeholder 3">
            <a:extLst>
              <a:ext uri="{FF2B5EF4-FFF2-40B4-BE49-F238E27FC236}">
                <a16:creationId xmlns:a16="http://schemas.microsoft.com/office/drawing/2014/main" id="{2537535A-C346-DB43-BAEA-41F80971E8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A49343C3-CFF2-D840-9B73-FC4082415356}" type="slidenum">
              <a:rPr lang="en-US" altLang="en-US" sz="120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B3CFA02-C0C6-F24E-9858-6E688F08B6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2404CA9-8FB0-874E-AEDE-790068DD3E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a:t>*all recommendations originally given in L</a:t>
            </a:r>
          </a:p>
          <a:p>
            <a:pPr eaLnBrk="1" hangingPunct="1">
              <a:spcBef>
                <a:spcPct val="0"/>
              </a:spcBef>
            </a:pPr>
            <a:r>
              <a:rPr lang="en-US" altLang="en-US" sz="2000" b="1"/>
              <a:t>Self-haul</a:t>
            </a:r>
            <a:endParaRPr lang="en-US" altLang="en-US" sz="1800"/>
          </a:p>
          <a:p>
            <a:pPr lvl="1" eaLnBrk="1" hangingPunct="1">
              <a:spcBef>
                <a:spcPct val="0"/>
              </a:spcBef>
            </a:pPr>
            <a:r>
              <a:rPr lang="en-US" altLang="en-US" sz="1800"/>
              <a:t>Gleick (1996): 50 Lpcd (13.21 G)</a:t>
            </a:r>
          </a:p>
          <a:p>
            <a:pPr lvl="1" eaLnBrk="1" hangingPunct="1">
              <a:spcBef>
                <a:spcPct val="0"/>
              </a:spcBef>
            </a:pPr>
            <a:endParaRPr lang="en-US" altLang="en-US" sz="1800"/>
          </a:p>
          <a:p>
            <a:pPr lvl="1" eaLnBrk="1" hangingPunct="1">
              <a:spcBef>
                <a:spcPct val="0"/>
              </a:spcBef>
            </a:pPr>
            <a:r>
              <a:rPr lang="en-US" altLang="en-US" sz="1800"/>
              <a:t>The Sphere Project Handbook (2011): 15 Lpcd (3.96 G)</a:t>
            </a:r>
          </a:p>
          <a:p>
            <a:pPr lvl="2" eaLnBrk="1" hangingPunct="1">
              <a:spcBef>
                <a:spcPct val="0"/>
              </a:spcBef>
            </a:pPr>
            <a:r>
              <a:rPr lang="en-US" altLang="en-US" sz="1400"/>
              <a:t>Minimum standards for Humanitarian Response</a:t>
            </a:r>
          </a:p>
          <a:p>
            <a:pPr lvl="1" eaLnBrk="1" hangingPunct="1">
              <a:spcBef>
                <a:spcPct val="0"/>
              </a:spcBef>
            </a:pPr>
            <a:endParaRPr lang="en-US" altLang="en-US" sz="1800"/>
          </a:p>
          <a:p>
            <a:pPr lvl="1" eaLnBrk="1" hangingPunct="1">
              <a:spcBef>
                <a:spcPct val="0"/>
              </a:spcBef>
            </a:pPr>
            <a:r>
              <a:rPr lang="en-US" altLang="en-US" sz="1800"/>
              <a:t>UNHCR–The UN Refugee Agency (1994): 15-20 Lpcd (3.96-5.28 G)</a:t>
            </a:r>
          </a:p>
          <a:p>
            <a:pPr lvl="1" eaLnBrk="1" hangingPunct="1">
              <a:spcBef>
                <a:spcPct val="0"/>
              </a:spcBef>
            </a:pPr>
            <a:endParaRPr lang="en-US" altLang="en-US" sz="1800"/>
          </a:p>
          <a:p>
            <a:pPr lvl="1" eaLnBrk="1" hangingPunct="1">
              <a:spcBef>
                <a:spcPct val="0"/>
              </a:spcBef>
            </a:pPr>
            <a:r>
              <a:rPr lang="en-US" altLang="en-US" sz="1800"/>
              <a:t>The World Health Organization (2010): 50 Lpcd</a:t>
            </a:r>
          </a:p>
          <a:p>
            <a:pPr lvl="2" eaLnBrk="1" hangingPunct="1">
              <a:spcBef>
                <a:spcPct val="0"/>
              </a:spcBef>
            </a:pPr>
            <a:r>
              <a:rPr lang="en-US" altLang="en-US" sz="1400"/>
              <a:t>Low level of health concern</a:t>
            </a:r>
          </a:p>
          <a:p>
            <a:pPr eaLnBrk="1" hangingPunct="1">
              <a:spcBef>
                <a:spcPct val="0"/>
              </a:spcBef>
            </a:pPr>
            <a:endParaRPr lang="en-US" altLang="en-US" sz="2200" b="1"/>
          </a:p>
          <a:p>
            <a:pPr eaLnBrk="1" hangingPunct="1">
              <a:spcBef>
                <a:spcPct val="0"/>
              </a:spcBef>
            </a:pPr>
            <a:r>
              <a:rPr lang="en-US" altLang="en-US" sz="2200" b="1"/>
              <a:t>Truck Haul</a:t>
            </a:r>
          </a:p>
          <a:p>
            <a:pPr lvl="1" eaLnBrk="1" hangingPunct="1">
              <a:spcBef>
                <a:spcPct val="0"/>
              </a:spcBef>
            </a:pPr>
            <a:r>
              <a:rPr lang="en-US" altLang="en-US" sz="1800"/>
              <a:t>Cold Regions Utilities Monograph (1996): 90 Lpcd (23.78 G) </a:t>
            </a:r>
          </a:p>
          <a:p>
            <a:pPr lvl="2" eaLnBrk="1" hangingPunct="1">
              <a:spcBef>
                <a:spcPct val="0"/>
              </a:spcBef>
            </a:pPr>
            <a:r>
              <a:rPr lang="en-US" altLang="en-US" sz="1400"/>
              <a:t>“This quantity of water is assumed to provide a level of service and benefits (particularly health benefits) equivalent to that of a piped system” (p. 2-25)</a:t>
            </a:r>
          </a:p>
          <a:p>
            <a:pPr lvl="2" eaLnBrk="1" hangingPunct="1">
              <a:spcBef>
                <a:spcPct val="0"/>
              </a:spcBef>
            </a:pPr>
            <a:endParaRPr lang="en-US" altLang="en-US" sz="2000" b="1"/>
          </a:p>
          <a:p>
            <a:pPr eaLnBrk="1" hangingPunct="1">
              <a:spcBef>
                <a:spcPct val="0"/>
              </a:spcBef>
            </a:pPr>
            <a:r>
              <a:rPr lang="en-US" altLang="en-US" sz="2000" b="1"/>
              <a:t>Piped</a:t>
            </a:r>
          </a:p>
          <a:p>
            <a:pPr lvl="1" eaLnBrk="1" hangingPunct="1">
              <a:spcBef>
                <a:spcPct val="0"/>
              </a:spcBef>
            </a:pPr>
            <a:r>
              <a:rPr lang="en-US" altLang="en-US" sz="1800"/>
              <a:t>The World Health Organization: 100 L (26.42 G)</a:t>
            </a:r>
          </a:p>
          <a:p>
            <a:pPr lvl="2" eaLnBrk="1" hangingPunct="1">
              <a:spcBef>
                <a:spcPct val="0"/>
              </a:spcBef>
            </a:pPr>
            <a:r>
              <a:rPr lang="en-US" altLang="en-US" sz="1600"/>
              <a:t>Very low level of health concern</a:t>
            </a:r>
          </a:p>
          <a:p>
            <a:pPr lvl="1" eaLnBrk="1" hangingPunct="1">
              <a:spcBef>
                <a:spcPct val="0"/>
              </a:spcBef>
            </a:pPr>
            <a:endParaRPr lang="en-US" altLang="en-US" sz="1800"/>
          </a:p>
          <a:p>
            <a:pPr lvl="1" eaLnBrk="1" hangingPunct="1">
              <a:spcBef>
                <a:spcPct val="0"/>
              </a:spcBef>
            </a:pPr>
            <a:r>
              <a:rPr lang="en-US" altLang="en-US" sz="1800"/>
              <a:t>Cold Regions Utilities Monograph (1996): 60 Lpcd (15.85 G</a:t>
            </a:r>
            <a:r>
              <a:rPr lang="en-US" altLang="en-US" sz="1600"/>
              <a:t>)</a:t>
            </a:r>
          </a:p>
          <a:p>
            <a:pPr lvl="1" eaLnBrk="1" hangingPunct="1">
              <a:spcBef>
                <a:spcPct val="0"/>
              </a:spcBef>
            </a:pPr>
            <a:r>
              <a:rPr lang="en-US" altLang="en-US" sz="1600"/>
              <a:t>	“The minimum amount of water considered adequate for drinking, cooking, bathing and laundry…even this may be difficult to achieve where piped delivery is not possible or practical” (p. 1-3; 5-16)</a:t>
            </a:r>
          </a:p>
          <a:p>
            <a:pPr lvl="1" eaLnBrk="1" hangingPunct="1">
              <a:spcBef>
                <a:spcPct val="0"/>
              </a:spcBef>
            </a:pPr>
            <a:r>
              <a:rPr lang="en-US" altLang="en-US" sz="1600"/>
              <a:t>	“there was no statistical decrease in health conditions where water use was over 65 Lpcd” (p. 2-3)</a:t>
            </a:r>
          </a:p>
          <a:p>
            <a:pPr lvl="2" eaLnBrk="1" hangingPunct="1">
              <a:spcBef>
                <a:spcPct val="0"/>
              </a:spcBef>
            </a:pPr>
            <a:endParaRPr lang="en-US" altLang="en-US" sz="1600"/>
          </a:p>
        </p:txBody>
      </p:sp>
      <p:sp>
        <p:nvSpPr>
          <p:cNvPr id="18436" name="Slide Number Placeholder 3">
            <a:extLst>
              <a:ext uri="{FF2B5EF4-FFF2-40B4-BE49-F238E27FC236}">
                <a16:creationId xmlns:a16="http://schemas.microsoft.com/office/drawing/2014/main" id="{6AB8A198-43FE-E24A-ACCB-26A0D361A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20CB08A-B824-4042-A6E5-5050777ADDCF}" type="slidenum">
              <a:rPr lang="en-US" altLang="en-US" sz="1200"/>
              <a:pPr/>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0E2D16D-1A3D-7142-9C64-DDCBE2452C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894D64B-1B28-9A45-A975-F4D7F4427A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average water use along with the predicted level from the linear regression are shown in Figure 3 for the village of Akiak, the village with the longest monitoring of water meters.  On average, at the start of the project, as predicted from the regression model, households used 19.1 gallons (95% CI: 15.3, 23.0) of water pppd.  By the end of the promotion project, households were using an average of 27.8 gallons (95% CI: 24.2, 31.4) pppd. </a:t>
            </a:r>
          </a:p>
          <a:p>
            <a:pPr eaLnBrk="1" hangingPunct="1">
              <a:spcBef>
                <a:spcPct val="0"/>
              </a:spcBef>
            </a:pPr>
            <a:endParaRPr lang="en-US" altLang="en-US"/>
          </a:p>
          <a:p>
            <a:pPr eaLnBrk="1" hangingPunct="1">
              <a:spcBef>
                <a:spcPct val="0"/>
              </a:spcBef>
            </a:pPr>
            <a:r>
              <a:rPr lang="en-US" altLang="en-US"/>
              <a:t>The village of Akiak was the only village with households with enough readings to do individual regressions at the household level.  There were 45 households in Akiak with ≥ 10 periods of water use.  Of these 45 households, 16 (36%) demonstrated a statistically significant increase in their water usage, 3 (7%) had a decrease in water use, and 26 (58%) showed no trend in their water use. </a:t>
            </a:r>
          </a:p>
        </p:txBody>
      </p:sp>
      <p:sp>
        <p:nvSpPr>
          <p:cNvPr id="20484" name="Slide Number Placeholder 3">
            <a:extLst>
              <a:ext uri="{FF2B5EF4-FFF2-40B4-BE49-F238E27FC236}">
                <a16:creationId xmlns:a16="http://schemas.microsoft.com/office/drawing/2014/main" id="{C2E6CC99-D681-5E4D-8A8F-EEA0882842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AF1B7E86-C0FE-9E4F-B50A-3AFE0E74E58D}" type="slidenum">
              <a:rPr lang="en-US" altLang="en-US" sz="1200"/>
              <a:pPr/>
              <a:t>11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1AF9AAE-5790-0340-8426-DA06728683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F5F338C-6A42-CF4E-95C5-2345BB26F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was a statistically significant trend in household soap use throughout  the course of the project.  A quadratic term for the time variable was added to the model (p = 0.005), as the trend was not strictly linear.  At the start, households used a predicted average of 3.2 grams pppd (95% CI:  1.7, 4.8) and in the last month of follow-up households used a predicted average of 13.7 grams pppd (95% CI: 9.8, 17.6).  Water use and soap use are plotted for the village of Akiak in Figure 5.  Although water and soap use both increased throughout the course of the water promotion project, high water use months did not predict high soap use months (p &gt; 0.05).  </a:t>
            </a:r>
          </a:p>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27E1CCED-28E3-DB47-922C-7949AB6074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9D9F1AB-4193-D143-9F88-0EDD7C15AE81}" type="slidenum">
              <a:rPr lang="en-US" altLang="en-US" sz="1200"/>
              <a:pPr/>
              <a:t>12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1F74EB8-BED7-C747-B77E-637054AAE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955F5AD-DA36-114C-B707-1BBA841B5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Prior to water installation, homes in the 4 villages used an average of 1 gallon/per person/per day (pppd) of water.  Within all 4 villages, 12% of households used ≥ 2 gallons/pppd of water and 4% of households used ≥ 3 gallons/pppd of water.   The maximum water use observed prior to water installation was 8.2 gallons pppd.  In village A, 17% of households used ≥ 2 gallons/pppd of water compared to all other villages where 12% used ≥ 2 gallons/pppd.   </a:t>
            </a:r>
          </a:p>
          <a:p>
            <a:pPr eaLnBrk="1" hangingPunct="1">
              <a:spcBef>
                <a:spcPct val="0"/>
              </a:spcBef>
            </a:pPr>
            <a:endParaRPr lang="en-US" altLang="en-US"/>
          </a:p>
          <a:p>
            <a:pPr eaLnBrk="1" hangingPunct="1">
              <a:spcBef>
                <a:spcPct val="0"/>
              </a:spcBef>
            </a:pPr>
            <a:r>
              <a:rPr lang="en-US" altLang="en-US"/>
              <a:t>Trends in water use during the water promotion project are shown in Figures 1 and 2.  The peaks observed in the village of Akiak (and all four villages trend) during the early period (June, July and November 2008) are primarily due to 1-2 households with very high consumption for those particular months.  The peaks in Akiachuk later on during the period were due to months with low participation.  During months of low participation in water meter readings, those households that did participate tended to have the high water consumption.  </a:t>
            </a:r>
          </a:p>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EDEDD754-21BE-974F-AFD3-8A5CDCE0F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6213162B-0F9A-3745-9577-E2C508DABA66}" type="slidenum">
              <a:rPr lang="en-US" altLang="en-US" sz="1200"/>
              <a:pPr/>
              <a:t>15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2BBFDED-5A5A-3644-82B2-57DD6D2AB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A221239-7D0E-294F-BBDB-780A9FE957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2FDF3576-0EA0-B344-8C71-C2BBC42CA9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1E0195A3-903D-B748-96AD-7F5344635919}" type="slidenum">
              <a:rPr lang="en-US" altLang="en-US" sz="1200"/>
              <a:pPr/>
              <a:t>21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9FB78D-BA95-8F4A-BEB5-4EECAC0A29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0AE7AD-A79F-7C42-A36A-8134F49FD8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DEE00E-FC3D-3B44-B376-3D5BB03BE97D}"/>
              </a:ext>
            </a:extLst>
          </p:cNvPr>
          <p:cNvSpPr>
            <a:spLocks noGrp="1" noChangeArrowheads="1"/>
          </p:cNvSpPr>
          <p:nvPr>
            <p:ph type="sldNum" sz="quarter" idx="12"/>
          </p:nvPr>
        </p:nvSpPr>
        <p:spPr>
          <a:ln/>
        </p:spPr>
        <p:txBody>
          <a:bodyPr/>
          <a:lstStyle>
            <a:lvl1pPr>
              <a:defRPr/>
            </a:lvl1pPr>
          </a:lstStyle>
          <a:p>
            <a:fld id="{16E285B0-B24A-3B4D-B68F-82FC571BAEDD}" type="slidenum">
              <a:rPr lang="en-US" altLang="en-US"/>
              <a:pPr/>
              <a:t>‹#›</a:t>
            </a:fld>
            <a:endParaRPr lang="en-US" altLang="en-US"/>
          </a:p>
        </p:txBody>
      </p:sp>
    </p:spTree>
    <p:extLst>
      <p:ext uri="{BB962C8B-B14F-4D97-AF65-F5344CB8AC3E}">
        <p14:creationId xmlns:p14="http://schemas.microsoft.com/office/powerpoint/2010/main" val="52410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7570EA-B426-C14B-9FC4-F0F7F7B08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E1CFC9-DB21-A441-AC19-E503D0B477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8A4869-FF4D-0B46-93E6-A26F2411DD36}"/>
              </a:ext>
            </a:extLst>
          </p:cNvPr>
          <p:cNvSpPr>
            <a:spLocks noGrp="1" noChangeArrowheads="1"/>
          </p:cNvSpPr>
          <p:nvPr>
            <p:ph type="sldNum" sz="quarter" idx="12"/>
          </p:nvPr>
        </p:nvSpPr>
        <p:spPr>
          <a:ln/>
        </p:spPr>
        <p:txBody>
          <a:bodyPr/>
          <a:lstStyle>
            <a:lvl1pPr>
              <a:defRPr/>
            </a:lvl1pPr>
          </a:lstStyle>
          <a:p>
            <a:fld id="{99D5FB78-E482-7F43-A1DC-0E87478226E0}" type="slidenum">
              <a:rPr lang="en-US" altLang="en-US"/>
              <a:pPr/>
              <a:t>‹#›</a:t>
            </a:fld>
            <a:endParaRPr lang="en-US" altLang="en-US"/>
          </a:p>
        </p:txBody>
      </p:sp>
    </p:spTree>
    <p:extLst>
      <p:ext uri="{BB962C8B-B14F-4D97-AF65-F5344CB8AC3E}">
        <p14:creationId xmlns:p14="http://schemas.microsoft.com/office/powerpoint/2010/main" val="196264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58A121-64C9-BE4D-992B-B4BB659BED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DD3EB0-3F4A-614F-A242-9C6050F162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CA0AC7-E1BE-4A40-913A-8EE1FBD66E45}"/>
              </a:ext>
            </a:extLst>
          </p:cNvPr>
          <p:cNvSpPr>
            <a:spLocks noGrp="1" noChangeArrowheads="1"/>
          </p:cNvSpPr>
          <p:nvPr>
            <p:ph type="sldNum" sz="quarter" idx="12"/>
          </p:nvPr>
        </p:nvSpPr>
        <p:spPr>
          <a:ln/>
        </p:spPr>
        <p:txBody>
          <a:bodyPr/>
          <a:lstStyle>
            <a:lvl1pPr>
              <a:defRPr/>
            </a:lvl1pPr>
          </a:lstStyle>
          <a:p>
            <a:fld id="{2B81B642-183C-874B-86CF-B262B66BB845}" type="slidenum">
              <a:rPr lang="en-US" altLang="en-US"/>
              <a:pPr/>
              <a:t>‹#›</a:t>
            </a:fld>
            <a:endParaRPr lang="en-US" altLang="en-US"/>
          </a:p>
        </p:txBody>
      </p:sp>
    </p:spTree>
    <p:extLst>
      <p:ext uri="{BB962C8B-B14F-4D97-AF65-F5344CB8AC3E}">
        <p14:creationId xmlns:p14="http://schemas.microsoft.com/office/powerpoint/2010/main" val="399639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6FBFE2A-5D30-CA4C-A1D7-FA1C5BE0D1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3627CA-1E82-FF40-9C62-6A5ADC4ED6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053A07-D7D4-9747-8C76-535E8BF8D2FE}"/>
              </a:ext>
            </a:extLst>
          </p:cNvPr>
          <p:cNvSpPr>
            <a:spLocks noGrp="1" noChangeArrowheads="1"/>
          </p:cNvSpPr>
          <p:nvPr>
            <p:ph type="sldNum" sz="quarter" idx="12"/>
          </p:nvPr>
        </p:nvSpPr>
        <p:spPr>
          <a:ln/>
        </p:spPr>
        <p:txBody>
          <a:bodyPr/>
          <a:lstStyle>
            <a:lvl1pPr>
              <a:defRPr/>
            </a:lvl1pPr>
          </a:lstStyle>
          <a:p>
            <a:fld id="{076362FF-CBAA-2346-9251-1E05CD02E400}" type="slidenum">
              <a:rPr lang="en-US" altLang="en-US"/>
              <a:pPr/>
              <a:t>‹#›</a:t>
            </a:fld>
            <a:endParaRPr lang="en-US" altLang="en-US"/>
          </a:p>
        </p:txBody>
      </p:sp>
    </p:spTree>
    <p:extLst>
      <p:ext uri="{BB962C8B-B14F-4D97-AF65-F5344CB8AC3E}">
        <p14:creationId xmlns:p14="http://schemas.microsoft.com/office/powerpoint/2010/main" val="4295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32674E-7042-5146-813A-6BC3298B55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C1843A-F672-C344-BC35-3C9D49F140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CF63CF-1944-674F-91EA-4601EF72678B}"/>
              </a:ext>
            </a:extLst>
          </p:cNvPr>
          <p:cNvSpPr>
            <a:spLocks noGrp="1" noChangeArrowheads="1"/>
          </p:cNvSpPr>
          <p:nvPr>
            <p:ph type="sldNum" sz="quarter" idx="12"/>
          </p:nvPr>
        </p:nvSpPr>
        <p:spPr>
          <a:ln/>
        </p:spPr>
        <p:txBody>
          <a:bodyPr/>
          <a:lstStyle>
            <a:lvl1pPr>
              <a:defRPr/>
            </a:lvl1pPr>
          </a:lstStyle>
          <a:p>
            <a:fld id="{504EA7C7-BC55-EA47-BD94-985507360A9E}" type="slidenum">
              <a:rPr lang="en-US" altLang="en-US"/>
              <a:pPr/>
              <a:t>‹#›</a:t>
            </a:fld>
            <a:endParaRPr lang="en-US" altLang="en-US"/>
          </a:p>
        </p:txBody>
      </p:sp>
    </p:spTree>
    <p:extLst>
      <p:ext uri="{BB962C8B-B14F-4D97-AF65-F5344CB8AC3E}">
        <p14:creationId xmlns:p14="http://schemas.microsoft.com/office/powerpoint/2010/main" val="318984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8C11FE8-93EF-E84D-B7D3-2F45EEB9FC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E64A43-6B13-CE4B-A9BD-7F24CC0D9E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CCF6C7-62AE-5646-9D0D-46EBCE4DDCDD}"/>
              </a:ext>
            </a:extLst>
          </p:cNvPr>
          <p:cNvSpPr>
            <a:spLocks noGrp="1" noChangeArrowheads="1"/>
          </p:cNvSpPr>
          <p:nvPr>
            <p:ph type="sldNum" sz="quarter" idx="12"/>
          </p:nvPr>
        </p:nvSpPr>
        <p:spPr>
          <a:ln/>
        </p:spPr>
        <p:txBody>
          <a:bodyPr/>
          <a:lstStyle>
            <a:lvl1pPr>
              <a:defRPr/>
            </a:lvl1pPr>
          </a:lstStyle>
          <a:p>
            <a:fld id="{83CC56A5-1FA5-2F4F-B3F4-E01AD7A33C8C}" type="slidenum">
              <a:rPr lang="en-US" altLang="en-US"/>
              <a:pPr/>
              <a:t>‹#›</a:t>
            </a:fld>
            <a:endParaRPr lang="en-US" altLang="en-US"/>
          </a:p>
        </p:txBody>
      </p:sp>
    </p:spTree>
    <p:extLst>
      <p:ext uri="{BB962C8B-B14F-4D97-AF65-F5344CB8AC3E}">
        <p14:creationId xmlns:p14="http://schemas.microsoft.com/office/powerpoint/2010/main" val="171246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F08B64F-7634-A946-9C9F-228FBCF9CE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0C8273-87F0-7746-B940-343ED105B8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8DE053C-A86D-4347-B0A5-77F0E9C47F77}"/>
              </a:ext>
            </a:extLst>
          </p:cNvPr>
          <p:cNvSpPr>
            <a:spLocks noGrp="1" noChangeArrowheads="1"/>
          </p:cNvSpPr>
          <p:nvPr>
            <p:ph type="sldNum" sz="quarter" idx="12"/>
          </p:nvPr>
        </p:nvSpPr>
        <p:spPr>
          <a:ln/>
        </p:spPr>
        <p:txBody>
          <a:bodyPr/>
          <a:lstStyle>
            <a:lvl1pPr>
              <a:defRPr/>
            </a:lvl1pPr>
          </a:lstStyle>
          <a:p>
            <a:fld id="{6A06C8AE-D4C7-9044-9C4F-738434E0B7E8}" type="slidenum">
              <a:rPr lang="en-US" altLang="en-US"/>
              <a:pPr/>
              <a:t>‹#›</a:t>
            </a:fld>
            <a:endParaRPr lang="en-US" altLang="en-US"/>
          </a:p>
        </p:txBody>
      </p:sp>
    </p:spTree>
    <p:extLst>
      <p:ext uri="{BB962C8B-B14F-4D97-AF65-F5344CB8AC3E}">
        <p14:creationId xmlns:p14="http://schemas.microsoft.com/office/powerpoint/2010/main" val="3865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4D7B42F-92AC-C54A-AAB1-7DFC9DF697C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796139-A2CA-814B-9918-4D3DD025F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C6AE438-E7D8-7443-9FF1-E3FEAEA5599E}"/>
              </a:ext>
            </a:extLst>
          </p:cNvPr>
          <p:cNvSpPr>
            <a:spLocks noGrp="1" noChangeArrowheads="1"/>
          </p:cNvSpPr>
          <p:nvPr>
            <p:ph type="sldNum" sz="quarter" idx="12"/>
          </p:nvPr>
        </p:nvSpPr>
        <p:spPr>
          <a:ln/>
        </p:spPr>
        <p:txBody>
          <a:bodyPr/>
          <a:lstStyle>
            <a:lvl1pPr>
              <a:defRPr/>
            </a:lvl1pPr>
          </a:lstStyle>
          <a:p>
            <a:fld id="{89848483-1018-8749-A492-2E334EE70948}" type="slidenum">
              <a:rPr lang="en-US" altLang="en-US"/>
              <a:pPr/>
              <a:t>‹#›</a:t>
            </a:fld>
            <a:endParaRPr lang="en-US" altLang="en-US"/>
          </a:p>
        </p:txBody>
      </p:sp>
    </p:spTree>
    <p:extLst>
      <p:ext uri="{BB962C8B-B14F-4D97-AF65-F5344CB8AC3E}">
        <p14:creationId xmlns:p14="http://schemas.microsoft.com/office/powerpoint/2010/main" val="231607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5B3CE54-CA39-9E4B-9854-7DDB8A257D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0FF6CC-CEC4-9246-9D88-5349C197E5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5F9472C-208D-6B48-A216-1BE59CEAFC5B}"/>
              </a:ext>
            </a:extLst>
          </p:cNvPr>
          <p:cNvSpPr>
            <a:spLocks noGrp="1" noChangeArrowheads="1"/>
          </p:cNvSpPr>
          <p:nvPr>
            <p:ph type="sldNum" sz="quarter" idx="12"/>
          </p:nvPr>
        </p:nvSpPr>
        <p:spPr>
          <a:ln/>
        </p:spPr>
        <p:txBody>
          <a:bodyPr/>
          <a:lstStyle>
            <a:lvl1pPr>
              <a:defRPr/>
            </a:lvl1pPr>
          </a:lstStyle>
          <a:p>
            <a:fld id="{6F023092-7BC7-244F-A145-A43CF9F9D1F7}" type="slidenum">
              <a:rPr lang="en-US" altLang="en-US"/>
              <a:pPr/>
              <a:t>‹#›</a:t>
            </a:fld>
            <a:endParaRPr lang="en-US" altLang="en-US"/>
          </a:p>
        </p:txBody>
      </p:sp>
    </p:spTree>
    <p:extLst>
      <p:ext uri="{BB962C8B-B14F-4D97-AF65-F5344CB8AC3E}">
        <p14:creationId xmlns:p14="http://schemas.microsoft.com/office/powerpoint/2010/main" val="373203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5BDDCA-F6B2-7F42-B41D-CDBD298DCB0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610985-E969-4A49-87F4-E5C5FAA2A2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1947975-123A-244E-A13C-C5CD1425C307}"/>
              </a:ext>
            </a:extLst>
          </p:cNvPr>
          <p:cNvSpPr>
            <a:spLocks noGrp="1" noChangeArrowheads="1"/>
          </p:cNvSpPr>
          <p:nvPr>
            <p:ph type="sldNum" sz="quarter" idx="12"/>
          </p:nvPr>
        </p:nvSpPr>
        <p:spPr>
          <a:ln/>
        </p:spPr>
        <p:txBody>
          <a:bodyPr/>
          <a:lstStyle>
            <a:lvl1pPr>
              <a:defRPr/>
            </a:lvl1pPr>
          </a:lstStyle>
          <a:p>
            <a:fld id="{BC21FB9A-DAA2-654F-BE5F-F12924FF2A41}" type="slidenum">
              <a:rPr lang="en-US" altLang="en-US"/>
              <a:pPr/>
              <a:t>‹#›</a:t>
            </a:fld>
            <a:endParaRPr lang="en-US" altLang="en-US"/>
          </a:p>
        </p:txBody>
      </p:sp>
    </p:spTree>
    <p:extLst>
      <p:ext uri="{BB962C8B-B14F-4D97-AF65-F5344CB8AC3E}">
        <p14:creationId xmlns:p14="http://schemas.microsoft.com/office/powerpoint/2010/main" val="303086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D87CDF-0323-C841-84B5-46A6968935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0F96E3-0254-084B-8E98-2EBFA02702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94916B-65F8-D842-ADDD-84DB55A8F0A7}"/>
              </a:ext>
            </a:extLst>
          </p:cNvPr>
          <p:cNvSpPr>
            <a:spLocks noGrp="1" noChangeArrowheads="1"/>
          </p:cNvSpPr>
          <p:nvPr>
            <p:ph type="sldNum" sz="quarter" idx="12"/>
          </p:nvPr>
        </p:nvSpPr>
        <p:spPr>
          <a:ln/>
        </p:spPr>
        <p:txBody>
          <a:bodyPr/>
          <a:lstStyle>
            <a:lvl1pPr>
              <a:defRPr/>
            </a:lvl1pPr>
          </a:lstStyle>
          <a:p>
            <a:fld id="{D681B6E9-040A-544A-B54D-B71578CCBF34}" type="slidenum">
              <a:rPr lang="en-US" altLang="en-US"/>
              <a:pPr/>
              <a:t>‹#›</a:t>
            </a:fld>
            <a:endParaRPr lang="en-US" altLang="en-US"/>
          </a:p>
        </p:txBody>
      </p:sp>
    </p:spTree>
    <p:extLst>
      <p:ext uri="{BB962C8B-B14F-4D97-AF65-F5344CB8AC3E}">
        <p14:creationId xmlns:p14="http://schemas.microsoft.com/office/powerpoint/2010/main" val="167458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95FFE7-768E-EF42-A80A-AB7C66F19E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2684C1-3C2E-CF4F-BE8E-143819C3F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905873-E7B4-BA4F-BF58-899899EDCA54}"/>
              </a:ext>
            </a:extLst>
          </p:cNvPr>
          <p:cNvSpPr>
            <a:spLocks noGrp="1" noChangeArrowheads="1"/>
          </p:cNvSpPr>
          <p:nvPr>
            <p:ph type="sldNum" sz="quarter" idx="12"/>
          </p:nvPr>
        </p:nvSpPr>
        <p:spPr>
          <a:ln/>
        </p:spPr>
        <p:txBody>
          <a:bodyPr/>
          <a:lstStyle>
            <a:lvl1pPr>
              <a:defRPr/>
            </a:lvl1pPr>
          </a:lstStyle>
          <a:p>
            <a:fld id="{E747F2CF-B3DA-7647-8F76-EA3EF2AD4510}" type="slidenum">
              <a:rPr lang="en-US" altLang="en-US"/>
              <a:pPr/>
              <a:t>‹#›</a:t>
            </a:fld>
            <a:endParaRPr lang="en-US" altLang="en-US"/>
          </a:p>
        </p:txBody>
      </p:sp>
    </p:spTree>
    <p:extLst>
      <p:ext uri="{BB962C8B-B14F-4D97-AF65-F5344CB8AC3E}">
        <p14:creationId xmlns:p14="http://schemas.microsoft.com/office/powerpoint/2010/main" val="171520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0BC69-79C7-2C49-B8D3-06626922A8D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2DCBE1-D6FD-1F43-B712-91BAD7E7E46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EAD730-49E2-594A-9E2A-42CE6FD32D2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defRPr>
            </a:lvl1pPr>
          </a:lstStyle>
          <a:p>
            <a:pPr>
              <a:defRPr/>
            </a:pPr>
            <a:endParaRPr lang="en-US"/>
          </a:p>
        </p:txBody>
      </p:sp>
      <p:sp>
        <p:nvSpPr>
          <p:cNvPr id="1029" name="Rectangle 5">
            <a:extLst>
              <a:ext uri="{FF2B5EF4-FFF2-40B4-BE49-F238E27FC236}">
                <a16:creationId xmlns:a16="http://schemas.microsoft.com/office/drawing/2014/main" id="{4F396638-0146-A348-A21C-8A3CF2D8E0F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defRPr>
            </a:lvl1pPr>
          </a:lstStyle>
          <a:p>
            <a:pPr>
              <a:defRPr/>
            </a:pPr>
            <a:endParaRPr lang="en-US"/>
          </a:p>
        </p:txBody>
      </p:sp>
      <p:sp>
        <p:nvSpPr>
          <p:cNvPr id="1030" name="Rectangle 6">
            <a:extLst>
              <a:ext uri="{FF2B5EF4-FFF2-40B4-BE49-F238E27FC236}">
                <a16:creationId xmlns:a16="http://schemas.microsoft.com/office/drawing/2014/main" id="{A081958F-4DD4-2748-8FDF-B4C067AD207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8E77B125-1E78-EC4B-8024-9C4E7BABE558}" type="slidenum">
              <a:rPr lang="en-US" altLang="en-US"/>
              <a:pPr/>
              <a:t>‹#›</a:t>
            </a:fld>
            <a:endParaRPr lang="en-US" altLang="en-US"/>
          </a:p>
        </p:txBody>
      </p:sp>
      <p:pic>
        <p:nvPicPr>
          <p:cNvPr id="1031" name="Picture 9">
            <a:extLst>
              <a:ext uri="{FF2B5EF4-FFF2-40B4-BE49-F238E27FC236}">
                <a16:creationId xmlns:a16="http://schemas.microsoft.com/office/drawing/2014/main" id="{E4761037-0C01-A64B-8820-59CC477D4B9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562600"/>
            <a:ext cx="91440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EBE0177-C53A-0A44-BCC6-19D10FF5D1F2}"/>
              </a:ext>
            </a:extLst>
          </p:cNvPr>
          <p:cNvSpPr>
            <a:spLocks noGrp="1" noChangeArrowheads="1"/>
          </p:cNvSpPr>
          <p:nvPr>
            <p:ph type="ctrTitle"/>
          </p:nvPr>
        </p:nvSpPr>
        <p:spPr>
          <a:xfrm>
            <a:off x="685800" y="1295400"/>
            <a:ext cx="7772400" cy="1828800"/>
          </a:xfrm>
        </p:spPr>
        <p:txBody>
          <a:bodyPr/>
          <a:lstStyle/>
          <a:p>
            <a:pPr eaLnBrk="1" hangingPunct="1"/>
            <a:r>
              <a:rPr lang="en-US" altLang="en-US"/>
              <a:t>Water &amp; Health in Alaska</a:t>
            </a:r>
            <a:br>
              <a:rPr lang="en-US" altLang="en-US" sz="4100"/>
            </a:br>
            <a:r>
              <a:rPr lang="en-US" altLang="en-US" sz="2400" i="1"/>
              <a:t>considerations for water quantity</a:t>
            </a:r>
            <a:r>
              <a:rPr lang="en-US" altLang="en-US" sz="4100"/>
              <a:t>  </a:t>
            </a:r>
          </a:p>
        </p:txBody>
      </p:sp>
      <p:sp>
        <p:nvSpPr>
          <p:cNvPr id="2051" name="Rectangle 3">
            <a:extLst>
              <a:ext uri="{FF2B5EF4-FFF2-40B4-BE49-F238E27FC236}">
                <a16:creationId xmlns:a16="http://schemas.microsoft.com/office/drawing/2014/main" id="{7C99B73C-6580-584A-9559-C949FE217EB3}"/>
              </a:ext>
            </a:extLst>
          </p:cNvPr>
          <p:cNvSpPr>
            <a:spLocks noGrp="1" noChangeArrowheads="1"/>
          </p:cNvSpPr>
          <p:nvPr>
            <p:ph type="subTitle" idx="1"/>
          </p:nvPr>
        </p:nvSpPr>
        <p:spPr>
          <a:xfrm>
            <a:off x="1371600" y="3962400"/>
            <a:ext cx="6400800" cy="1676400"/>
          </a:xfrm>
        </p:spPr>
        <p:txBody>
          <a:bodyPr/>
          <a:lstStyle/>
          <a:p>
            <a:pPr eaLnBrk="1" hangingPunct="1"/>
            <a:r>
              <a:rPr lang="en-US" altLang="en-US" sz="2100"/>
              <a:t>Troy Ritter, REHS, MPH, DAAS</a:t>
            </a:r>
          </a:p>
          <a:p>
            <a:pPr eaLnBrk="1" hangingPunct="1"/>
            <a:r>
              <a:rPr lang="en-US" altLang="en-US" sz="2100"/>
              <a:t>Applied Sciences Manager</a:t>
            </a:r>
          </a:p>
          <a:p>
            <a:pPr eaLnBrk="1" hangingPunct="1"/>
            <a:r>
              <a:rPr lang="en-US" altLang="en-US" sz="2100"/>
              <a:t>ANTHC-DEHE</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44E77EF-3D9A-FF45-A80E-9646445BE82D}"/>
              </a:ext>
            </a:extLst>
          </p:cNvPr>
          <p:cNvSpPr>
            <a:spLocks noGrp="1" noChangeArrowheads="1"/>
          </p:cNvSpPr>
          <p:nvPr>
            <p:ph type="title"/>
          </p:nvPr>
        </p:nvSpPr>
        <p:spPr>
          <a:xfrm>
            <a:off x="685800" y="533400"/>
            <a:ext cx="7772400" cy="1143000"/>
          </a:xfrm>
        </p:spPr>
        <p:txBody>
          <a:bodyPr/>
          <a:lstStyle/>
          <a:p>
            <a:r>
              <a:rPr lang="en-US" altLang="en-US" sz="3600"/>
              <a:t>Water use in self-haul households</a:t>
            </a:r>
          </a:p>
        </p:txBody>
      </p:sp>
      <p:pic>
        <p:nvPicPr>
          <p:cNvPr id="47108" name="Picture 3" descr="\\Deh02\users\tlritter\Secure\Pictures\Small haul 10-29-09\Small Haul Oct 09 026.jpg">
            <a:extLst>
              <a:ext uri="{FF2B5EF4-FFF2-40B4-BE49-F238E27FC236}">
                <a16:creationId xmlns:a16="http://schemas.microsoft.com/office/drawing/2014/main" id="{396C64CC-9BF1-8D46-A275-C1D5EF336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09800"/>
            <a:ext cx="2641600" cy="1981200"/>
          </a:xfrm>
          <a:prstGeom prst="rect">
            <a:avLst/>
          </a:prstGeom>
          <a:noFill/>
          <a:ln w="3175">
            <a:solidFill>
              <a:schemeClr val="accent1">
                <a:alpha val="29019"/>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2" descr="small rain catchment">
            <a:extLst>
              <a:ext uri="{FF2B5EF4-FFF2-40B4-BE49-F238E27FC236}">
                <a16:creationId xmlns:a16="http://schemas.microsoft.com/office/drawing/2014/main" id="{AC2A53A1-ECBB-2F47-9124-0EC0529B5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812"/>
          <a:stretch>
            <a:fillRect/>
          </a:stretch>
        </p:blipFill>
        <p:spPr bwMode="auto">
          <a:xfrm>
            <a:off x="1447800" y="2819400"/>
            <a:ext cx="231616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descr="\\Deh02\users\tlritter\Secure\Pictures\Small haul 10-29-09\Small Haul Oct 09 032.jpg">
            <a:extLst>
              <a:ext uri="{FF2B5EF4-FFF2-40B4-BE49-F238E27FC236}">
                <a16:creationId xmlns:a16="http://schemas.microsoft.com/office/drawing/2014/main" id="{ABA8388E-A80A-A441-AE5E-D5933A40F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706" r="7317" b="12805"/>
          <a:stretch>
            <a:fillRect/>
          </a:stretch>
        </p:blipFill>
        <p:spPr bwMode="auto">
          <a:xfrm>
            <a:off x="6400800" y="3124200"/>
            <a:ext cx="19081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7">
            <a:extLst>
              <a:ext uri="{FF2B5EF4-FFF2-40B4-BE49-F238E27FC236}">
                <a16:creationId xmlns:a16="http://schemas.microsoft.com/office/drawing/2014/main" id="{C319EE5A-EE22-9E42-83F8-781BF1CDABB4}"/>
              </a:ext>
            </a:extLst>
          </p:cNvPr>
          <p:cNvSpPr txBox="1">
            <a:spLocks noChangeArrowheads="1"/>
          </p:cNvSpPr>
          <p:nvPr/>
        </p:nvSpPr>
        <p:spPr bwMode="auto">
          <a:xfrm>
            <a:off x="838200" y="52578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t>Residential water use &lt; 2 gpcpd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7C45CC3-E80B-2045-8E0C-50EF85FC05E9}"/>
              </a:ext>
            </a:extLst>
          </p:cNvPr>
          <p:cNvGraphicFramePr/>
          <p:nvPr/>
        </p:nvGraphicFramePr>
        <p:xfrm>
          <a:off x="152400" y="1752600"/>
          <a:ext cx="59436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96" name="Group 12">
            <a:extLst>
              <a:ext uri="{FF2B5EF4-FFF2-40B4-BE49-F238E27FC236}">
                <a16:creationId xmlns:a16="http://schemas.microsoft.com/office/drawing/2014/main" id="{BD83E173-5A63-8A48-B2CE-0508AF8D983E}"/>
              </a:ext>
            </a:extLst>
          </p:cNvPr>
          <p:cNvGrpSpPr>
            <a:grpSpLocks/>
          </p:cNvGrpSpPr>
          <p:nvPr/>
        </p:nvGrpSpPr>
        <p:grpSpPr bwMode="auto">
          <a:xfrm>
            <a:off x="6096000" y="2514600"/>
            <a:ext cx="2667000" cy="1600200"/>
            <a:chOff x="2667000" y="3352802"/>
            <a:chExt cx="3112770" cy="944665"/>
          </a:xfrm>
        </p:grpSpPr>
        <p:sp>
          <p:nvSpPr>
            <p:cNvPr id="8198" name="TextBox 7">
              <a:extLst>
                <a:ext uri="{FF2B5EF4-FFF2-40B4-BE49-F238E27FC236}">
                  <a16:creationId xmlns:a16="http://schemas.microsoft.com/office/drawing/2014/main" id="{4365773D-3849-FC4C-AED2-BF5CC0369521}"/>
                </a:ext>
              </a:extLst>
            </p:cNvPr>
            <p:cNvSpPr txBox="1">
              <a:spLocks noChangeArrowheads="1"/>
            </p:cNvSpPr>
            <p:nvPr/>
          </p:nvSpPr>
          <p:spPr bwMode="auto">
            <a:xfrm>
              <a:off x="2667000" y="3352802"/>
              <a:ext cx="3112770" cy="94466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r>
                <a:rPr lang="en-US" altLang="en-US" sz="1400"/>
                <a:t>        Mean Water Use</a:t>
              </a:r>
            </a:p>
            <a:p>
              <a:r>
                <a:rPr lang="en-US" altLang="en-US" sz="1400"/>
                <a:t>    </a:t>
              </a:r>
            </a:p>
            <a:p>
              <a:endParaRPr lang="en-US" altLang="en-US" sz="1400"/>
            </a:p>
            <a:p>
              <a:r>
                <a:rPr lang="en-US" altLang="en-US" sz="1400"/>
                <a:t>        Predicted Water Use</a:t>
              </a:r>
            </a:p>
            <a:p>
              <a:endParaRPr lang="en-US" altLang="en-US" sz="1400"/>
            </a:p>
            <a:p>
              <a:r>
                <a:rPr lang="en-US" altLang="en-US" sz="1400"/>
                <a:t>        </a:t>
              </a:r>
            </a:p>
            <a:p>
              <a:r>
                <a:rPr lang="en-US" altLang="en-US" sz="1400"/>
                <a:t>        Self-haul Water Use</a:t>
              </a:r>
            </a:p>
          </p:txBody>
        </p:sp>
        <p:cxnSp>
          <p:nvCxnSpPr>
            <p:cNvPr id="8199" name="Straight Connector 8">
              <a:extLst>
                <a:ext uri="{FF2B5EF4-FFF2-40B4-BE49-F238E27FC236}">
                  <a16:creationId xmlns:a16="http://schemas.microsoft.com/office/drawing/2014/main" id="{7160BB7D-A8DD-0D4F-A761-751D48D73C17}"/>
                </a:ext>
              </a:extLst>
            </p:cNvPr>
            <p:cNvCxnSpPr>
              <a:cxnSpLocks noChangeShapeType="1"/>
            </p:cNvCxnSpPr>
            <p:nvPr/>
          </p:nvCxnSpPr>
          <p:spPr bwMode="auto">
            <a:xfrm>
              <a:off x="2748915" y="3442768"/>
              <a:ext cx="304800" cy="0"/>
            </a:xfrm>
            <a:prstGeom prst="line">
              <a:avLst/>
            </a:prstGeom>
            <a:noFill/>
            <a:ln w="19050" algn="ctr">
              <a:solidFill>
                <a:srgbClr val="990033"/>
              </a:solidFill>
              <a:round/>
              <a:headEnd/>
              <a:tailEnd/>
            </a:ln>
            <a:extLst>
              <a:ext uri="{909E8E84-426E-40DD-AFC4-6F175D3DCCD1}">
                <a14:hiddenFill xmlns:a14="http://schemas.microsoft.com/office/drawing/2010/main">
                  <a:noFill/>
                </a14:hiddenFill>
              </a:ext>
            </a:extLst>
          </p:spPr>
        </p:cxnSp>
        <p:cxnSp>
          <p:nvCxnSpPr>
            <p:cNvPr id="8200" name="Straight Connector 9">
              <a:extLst>
                <a:ext uri="{FF2B5EF4-FFF2-40B4-BE49-F238E27FC236}">
                  <a16:creationId xmlns:a16="http://schemas.microsoft.com/office/drawing/2014/main" id="{BDAB37F9-EF93-9C40-B0FF-56DE204D1C9B}"/>
                </a:ext>
              </a:extLst>
            </p:cNvPr>
            <p:cNvCxnSpPr>
              <a:cxnSpLocks noChangeShapeType="1"/>
            </p:cNvCxnSpPr>
            <p:nvPr/>
          </p:nvCxnSpPr>
          <p:spPr bwMode="auto">
            <a:xfrm>
              <a:off x="2748915" y="3847612"/>
              <a:ext cx="304800" cy="0"/>
            </a:xfrm>
            <a:prstGeom prst="line">
              <a:avLst/>
            </a:prstGeom>
            <a:noFill/>
            <a:ln w="19050" algn="ctr">
              <a:solidFill>
                <a:srgbClr val="3F84A7"/>
              </a:solidFill>
              <a:round/>
              <a:headEnd/>
              <a:tailEnd/>
            </a:ln>
            <a:extLst>
              <a:ext uri="{909E8E84-426E-40DD-AFC4-6F175D3DCCD1}">
                <a14:hiddenFill xmlns:a14="http://schemas.microsoft.com/office/drawing/2010/main">
                  <a:noFill/>
                </a14:hiddenFill>
              </a:ext>
            </a:extLst>
          </p:spPr>
        </p:cxnSp>
        <p:cxnSp>
          <p:nvCxnSpPr>
            <p:cNvPr id="8201" name="Straight Connector 10">
              <a:extLst>
                <a:ext uri="{FF2B5EF4-FFF2-40B4-BE49-F238E27FC236}">
                  <a16:creationId xmlns:a16="http://schemas.microsoft.com/office/drawing/2014/main" id="{7FA41124-F7DC-6141-BF2F-E0B9FA6E2037}"/>
                </a:ext>
              </a:extLst>
            </p:cNvPr>
            <p:cNvCxnSpPr>
              <a:cxnSpLocks noChangeShapeType="1"/>
            </p:cNvCxnSpPr>
            <p:nvPr/>
          </p:nvCxnSpPr>
          <p:spPr bwMode="auto">
            <a:xfrm>
              <a:off x="2748915" y="4207474"/>
              <a:ext cx="3048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grpSp>
      <p:sp>
        <p:nvSpPr>
          <p:cNvPr id="8197" name="TextBox 11">
            <a:extLst>
              <a:ext uri="{FF2B5EF4-FFF2-40B4-BE49-F238E27FC236}">
                <a16:creationId xmlns:a16="http://schemas.microsoft.com/office/drawing/2014/main" id="{3DA04CB5-BA40-C84D-8910-6EF422C39B67}"/>
              </a:ext>
            </a:extLst>
          </p:cNvPr>
          <p:cNvSpPr txBox="1">
            <a:spLocks noChangeArrowheads="1"/>
          </p:cNvSpPr>
          <p:nvPr/>
        </p:nvSpPr>
        <p:spPr bwMode="auto">
          <a:xfrm>
            <a:off x="1524000" y="4419600"/>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r>
              <a:rPr lang="en-US" altLang="en-US" sz="1400" b="1">
                <a:latin typeface="Calibri" panose="020F0502020204030204" pitchFamily="34" charset="0"/>
              </a:rPr>
              <a:t>Self-haul Water Use</a:t>
            </a:r>
          </a:p>
        </p:txBody>
      </p:sp>
      <p:sp>
        <p:nvSpPr>
          <p:cNvPr id="8203" name="Rectangle 4">
            <a:extLst>
              <a:ext uri="{FF2B5EF4-FFF2-40B4-BE49-F238E27FC236}">
                <a16:creationId xmlns:a16="http://schemas.microsoft.com/office/drawing/2014/main" id="{87997DF2-BAFA-3346-BE09-532156A60158}"/>
              </a:ext>
            </a:extLst>
          </p:cNvPr>
          <p:cNvSpPr>
            <a:spLocks noChangeArrowheads="1"/>
          </p:cNvSpPr>
          <p:nvPr/>
        </p:nvSpPr>
        <p:spPr bwMode="auto">
          <a:xfrm>
            <a:off x="609600" y="512763"/>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a:r>
              <a:rPr lang="en-US" altLang="en-US" sz="2900">
                <a:latin typeface="Times New Roman" panose="02020603050405020304" pitchFamily="18" charset="0"/>
              </a:rPr>
              <a:t>Change in Household Water Use (volume)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2340DCE-37DA-E244-B924-2AE0DBFC3171}"/>
              </a:ext>
            </a:extLst>
          </p:cNvPr>
          <p:cNvGraphicFramePr/>
          <p:nvPr/>
        </p:nvGraphicFramePr>
        <p:xfrm>
          <a:off x="990600" y="1371600"/>
          <a:ext cx="67818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244" name="Straight Connector 5">
            <a:extLst>
              <a:ext uri="{FF2B5EF4-FFF2-40B4-BE49-F238E27FC236}">
                <a16:creationId xmlns:a16="http://schemas.microsoft.com/office/drawing/2014/main" id="{5C4CE22E-4CA4-2E4E-9B8F-C9482DE6C0F1}"/>
              </a:ext>
            </a:extLst>
          </p:cNvPr>
          <p:cNvCxnSpPr>
            <a:cxnSpLocks noChangeShapeType="1"/>
          </p:cNvCxnSpPr>
          <p:nvPr/>
        </p:nvCxnSpPr>
        <p:spPr bwMode="auto">
          <a:xfrm>
            <a:off x="1676400" y="4343400"/>
            <a:ext cx="5851525" cy="0"/>
          </a:xfrm>
          <a:prstGeom prst="line">
            <a:avLst/>
          </a:prstGeom>
          <a:noFill/>
          <a:ln w="19050" algn="ctr">
            <a:solidFill>
              <a:srgbClr val="FF0000"/>
            </a:solidFill>
            <a:prstDash val="dashDot"/>
            <a:round/>
            <a:headEnd/>
            <a:tailEnd/>
          </a:ln>
          <a:extLst>
            <a:ext uri="{909E8E84-426E-40DD-AFC4-6F175D3DCCD1}">
              <a14:hiddenFill xmlns:a14="http://schemas.microsoft.com/office/drawing/2010/main">
                <a:noFill/>
              </a14:hiddenFill>
            </a:ext>
          </a:extLst>
        </p:spPr>
      </p:cxnSp>
      <p:sp>
        <p:nvSpPr>
          <p:cNvPr id="10245" name="TextBox 11">
            <a:extLst>
              <a:ext uri="{FF2B5EF4-FFF2-40B4-BE49-F238E27FC236}">
                <a16:creationId xmlns:a16="http://schemas.microsoft.com/office/drawing/2014/main" id="{9D851198-C8CF-004B-BEF7-7127AD9E2D0C}"/>
              </a:ext>
            </a:extLst>
          </p:cNvPr>
          <p:cNvSpPr txBox="1">
            <a:spLocks noChangeArrowheads="1"/>
          </p:cNvSpPr>
          <p:nvPr/>
        </p:nvSpPr>
        <p:spPr bwMode="auto">
          <a:xfrm>
            <a:off x="3200400" y="4343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r>
              <a:rPr lang="en-US" altLang="en-US" sz="1400" b="1">
                <a:latin typeface="Calibri" panose="020F0502020204030204" pitchFamily="34" charset="0"/>
              </a:rPr>
              <a:t>Self-haul use</a:t>
            </a:r>
          </a:p>
        </p:txBody>
      </p:sp>
      <p:sp>
        <p:nvSpPr>
          <p:cNvPr id="10247" name="Title 1">
            <a:extLst>
              <a:ext uri="{FF2B5EF4-FFF2-40B4-BE49-F238E27FC236}">
                <a16:creationId xmlns:a16="http://schemas.microsoft.com/office/drawing/2014/main" id="{777CE703-278C-554F-A2DB-D5519D5A45AC}"/>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eaLnBrk="1" hangingPunct="1"/>
            <a:r>
              <a:rPr lang="en-US" altLang="en-US" sz="3300">
                <a:latin typeface="Times New Roman" panose="02020603050405020304" pitchFamily="18" charset="0"/>
              </a:rPr>
              <a:t>Change in Soap Use (volume)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209FCF8-4B24-4149-9DF1-D85EA0041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2785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itle 1">
            <a:extLst>
              <a:ext uri="{FF2B5EF4-FFF2-40B4-BE49-F238E27FC236}">
                <a16:creationId xmlns:a16="http://schemas.microsoft.com/office/drawing/2014/main" id="{735129D0-EFA6-A643-89D5-BF20A1228A87}"/>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eaLnBrk="1" hangingPunct="1"/>
            <a:r>
              <a:rPr lang="en-US" altLang="en-US" sz="3100">
                <a:latin typeface="Times New Roman" panose="02020603050405020304" pitchFamily="18" charset="0"/>
              </a:rPr>
              <a:t>Change in Water &amp; Soap Use (volume)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532FE06-26C5-C54A-A8D3-30A8381DC4A5}"/>
              </a:ext>
            </a:extLst>
          </p:cNvPr>
          <p:cNvSpPr txBox="1">
            <a:spLocks/>
          </p:cNvSpPr>
          <p:nvPr/>
        </p:nvSpPr>
        <p:spPr>
          <a:xfrm>
            <a:off x="457200" y="1524000"/>
            <a:ext cx="8229600" cy="4038600"/>
          </a:xfrm>
          <a:prstGeom prst="rect">
            <a:avLst/>
          </a:prstGeom>
        </p:spPr>
        <p:txBody>
          <a:bodyPr/>
          <a:lstStyle>
            <a:lvl1pPr marL="342900" indent="-342900"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spcBef>
                <a:spcPct val="20000"/>
              </a:spcBef>
              <a:buFont typeface="Arial" panose="020B0604020202020204" pitchFamily="34" charset="0"/>
              <a:buChar char="•"/>
            </a:pPr>
            <a:r>
              <a:rPr lang="en-US" altLang="en-US" sz="2000">
                <a:latin typeface="Calibri" panose="020F0502020204030204" pitchFamily="34" charset="0"/>
              </a:rPr>
              <a:t>"When our kids come in dirty we just put them in the bath. It's really easy we don't have to heat water for the bath.“</a:t>
            </a:r>
          </a:p>
          <a:p>
            <a:pPr>
              <a:spcBef>
                <a:spcPct val="20000"/>
              </a:spcBef>
              <a:buFont typeface="Arial" panose="020B0604020202020204" pitchFamily="34" charset="0"/>
              <a:buChar char="•"/>
            </a:pPr>
            <a:r>
              <a:rPr lang="en-US" altLang="en-US" sz="2000">
                <a:latin typeface="Calibri" panose="020F0502020204030204" pitchFamily="34" charset="0"/>
              </a:rPr>
              <a:t>“You can take shower anytime.“</a:t>
            </a:r>
          </a:p>
          <a:p>
            <a:pPr>
              <a:spcBef>
                <a:spcPct val="20000"/>
              </a:spcBef>
              <a:buFont typeface="Arial" panose="020B0604020202020204" pitchFamily="34" charset="0"/>
              <a:buChar char="•"/>
            </a:pPr>
            <a:r>
              <a:rPr lang="en-US" altLang="en-US" sz="2000">
                <a:latin typeface="Calibri" panose="020F0502020204030204" pitchFamily="34" charset="0"/>
              </a:rPr>
              <a:t>"With the potable water, you can wash your hands more frequently."</a:t>
            </a:r>
          </a:p>
          <a:p>
            <a:pPr>
              <a:spcBef>
                <a:spcPct val="20000"/>
              </a:spcBef>
              <a:buFont typeface="Arial" panose="020B0604020202020204" pitchFamily="34" charset="0"/>
              <a:buChar char="•"/>
            </a:pPr>
            <a:r>
              <a:rPr lang="en-US" altLang="en-US" sz="2000">
                <a:latin typeface="Calibri" panose="020F0502020204030204" pitchFamily="34" charset="0"/>
              </a:rPr>
              <a:t>"We don't have to wash hands in the same water.“</a:t>
            </a:r>
          </a:p>
          <a:p>
            <a:pPr>
              <a:spcBef>
                <a:spcPct val="20000"/>
              </a:spcBef>
              <a:buFont typeface="Arial" panose="020B0604020202020204" pitchFamily="34" charset="0"/>
              <a:buChar char="•"/>
            </a:pPr>
            <a:r>
              <a:rPr lang="en-US" altLang="en-US" sz="2000">
                <a:latin typeface="Calibri" panose="020F0502020204030204" pitchFamily="34" charset="0"/>
              </a:rPr>
              <a:t>"Cleaner kids. Cleaner house. Our family doesn't get sick that often.“</a:t>
            </a:r>
          </a:p>
          <a:p>
            <a:pPr>
              <a:spcBef>
                <a:spcPct val="20000"/>
              </a:spcBef>
              <a:buFont typeface="Arial" panose="020B0604020202020204" pitchFamily="34" charset="0"/>
              <a:buChar char="•"/>
            </a:pPr>
            <a:r>
              <a:rPr lang="en-US" altLang="en-US" sz="2000">
                <a:latin typeface="Calibri" panose="020F0502020204030204" pitchFamily="34" charset="0"/>
              </a:rPr>
              <a:t>"People have readily available water to wash hands and dishes." </a:t>
            </a:r>
          </a:p>
          <a:p>
            <a:pPr>
              <a:spcBef>
                <a:spcPct val="20000"/>
              </a:spcBef>
              <a:buFont typeface="Arial" panose="020B0604020202020204" pitchFamily="34" charset="0"/>
              <a:buChar char="•"/>
            </a:pPr>
            <a:r>
              <a:rPr lang="en-US" altLang="en-US" sz="2000">
                <a:latin typeface="Calibri" panose="020F0502020204030204" pitchFamily="34" charset="0"/>
              </a:rPr>
              <a:t>“You can wash your hands. You have water all the time. Dishes are done whenever they need to be.</a:t>
            </a:r>
          </a:p>
          <a:p>
            <a:pPr>
              <a:spcBef>
                <a:spcPct val="20000"/>
              </a:spcBef>
              <a:buFont typeface="Arial" panose="020B0604020202020204" pitchFamily="34" charset="0"/>
              <a:buChar char="•"/>
            </a:pPr>
            <a:r>
              <a:rPr lang="en-US" altLang="en-US" sz="2000">
                <a:latin typeface="Calibri" panose="020F0502020204030204" pitchFamily="34" charset="0"/>
              </a:rPr>
              <a:t>"Has been nice to be able to wash everyday"</a:t>
            </a:r>
          </a:p>
        </p:txBody>
      </p:sp>
      <p:sp>
        <p:nvSpPr>
          <p:cNvPr id="3" name="Title 1">
            <a:extLst>
              <a:ext uri="{FF2B5EF4-FFF2-40B4-BE49-F238E27FC236}">
                <a16:creationId xmlns:a16="http://schemas.microsoft.com/office/drawing/2014/main" id="{2E4F3FA0-2BE9-D144-A672-48B71F7932C8}"/>
              </a:ext>
            </a:extLst>
          </p:cNvPr>
          <p:cNvSpPr txBox="1">
            <a:spLocks/>
          </p:cNvSpPr>
          <p:nvPr/>
        </p:nvSpPr>
        <p:spPr>
          <a:xfrm>
            <a:off x="457200" y="533400"/>
            <a:ext cx="8229600" cy="884238"/>
          </a:xfrm>
          <a:prstGeom prst="rect">
            <a:avLst/>
          </a:prstGeom>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eaLnBrk="1" hangingPunct="1"/>
            <a:r>
              <a:rPr lang="en-US" altLang="en-US" sz="3600" i="1">
                <a:latin typeface="Calibri" panose="020F0502020204030204" pitchFamily="34" charset="0"/>
              </a:rPr>
              <a:t>Comments about water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9E57EAC-62BD-8E43-AF98-A662592E0EE4}"/>
              </a:ext>
            </a:extLst>
          </p:cNvPr>
          <p:cNvGraphicFramePr/>
          <p:nvPr/>
        </p:nvGraphicFramePr>
        <p:xfrm>
          <a:off x="609600" y="1447800"/>
          <a:ext cx="7770813"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9219" name="TextBox 3">
            <a:extLst>
              <a:ext uri="{FF2B5EF4-FFF2-40B4-BE49-F238E27FC236}">
                <a16:creationId xmlns:a16="http://schemas.microsoft.com/office/drawing/2014/main" id="{94E12D47-8D08-434B-BB27-3E6F8BF9DEC8}"/>
              </a:ext>
            </a:extLst>
          </p:cNvPr>
          <p:cNvSpPr txBox="1">
            <a:spLocks noChangeArrowheads="1"/>
          </p:cNvSpPr>
          <p:nvPr/>
        </p:nvSpPr>
        <p:spPr bwMode="auto">
          <a:xfrm>
            <a:off x="762000" y="4572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a:r>
              <a:rPr lang="en-US" altLang="en-US" sz="3200"/>
              <a:t>Change in (piped) Water Use by Village</a:t>
            </a:r>
          </a:p>
        </p:txBody>
      </p:sp>
      <p:sp>
        <p:nvSpPr>
          <p:cNvPr id="9220" name="Straight Connector 12">
            <a:extLst>
              <a:ext uri="{FF2B5EF4-FFF2-40B4-BE49-F238E27FC236}">
                <a16:creationId xmlns:a16="http://schemas.microsoft.com/office/drawing/2014/main" id="{4A601203-0875-2A46-AD50-B3D1F28390D8}"/>
              </a:ext>
            </a:extLst>
          </p:cNvPr>
          <p:cNvSpPr>
            <a:spLocks noChangeShapeType="1"/>
          </p:cNvSpPr>
          <p:nvPr/>
        </p:nvSpPr>
        <p:spPr bwMode="auto">
          <a:xfrm flipV="1">
            <a:off x="1600200" y="4700588"/>
            <a:ext cx="4191000" cy="0"/>
          </a:xfrm>
          <a:prstGeom prst="line">
            <a:avLst/>
          </a:prstGeom>
          <a:noFill/>
          <a:ln w="19050" algn="ctr">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221" name="Group 15">
            <a:extLst>
              <a:ext uri="{FF2B5EF4-FFF2-40B4-BE49-F238E27FC236}">
                <a16:creationId xmlns:a16="http://schemas.microsoft.com/office/drawing/2014/main" id="{90C3D600-B096-4645-9642-F50058FC5AE2}"/>
              </a:ext>
            </a:extLst>
          </p:cNvPr>
          <p:cNvGrpSpPr>
            <a:grpSpLocks/>
          </p:cNvGrpSpPr>
          <p:nvPr/>
        </p:nvGrpSpPr>
        <p:grpSpPr bwMode="auto">
          <a:xfrm>
            <a:off x="6248400" y="2743200"/>
            <a:ext cx="2286000" cy="1752600"/>
            <a:chOff x="6248400" y="2743200"/>
            <a:chExt cx="2286000" cy="1707593"/>
          </a:xfrm>
        </p:grpSpPr>
        <p:sp>
          <p:nvSpPr>
            <p:cNvPr id="9222" name="TextBox 5">
              <a:extLst>
                <a:ext uri="{FF2B5EF4-FFF2-40B4-BE49-F238E27FC236}">
                  <a16:creationId xmlns:a16="http://schemas.microsoft.com/office/drawing/2014/main" id="{934554C9-0DAE-8D4C-AAAD-9A15D6030AFD}"/>
                </a:ext>
              </a:extLst>
            </p:cNvPr>
            <p:cNvSpPr txBox="1">
              <a:spLocks noChangeArrowheads="1"/>
            </p:cNvSpPr>
            <p:nvPr/>
          </p:nvSpPr>
          <p:spPr bwMode="auto">
            <a:xfrm>
              <a:off x="6248400" y="2743200"/>
              <a:ext cx="2286000" cy="170759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nSpc>
                  <a:spcPct val="150000"/>
                </a:lnSpc>
              </a:pPr>
              <a:r>
                <a:rPr lang="en-US" altLang="en-US" sz="1400"/>
                <a:t>        Village A</a:t>
              </a:r>
            </a:p>
            <a:p>
              <a:pPr>
                <a:lnSpc>
                  <a:spcPct val="150000"/>
                </a:lnSpc>
              </a:pPr>
              <a:r>
                <a:rPr lang="en-US" altLang="en-US" sz="1400"/>
                <a:t>        Village B       </a:t>
              </a:r>
            </a:p>
            <a:p>
              <a:pPr>
                <a:lnSpc>
                  <a:spcPct val="150000"/>
                </a:lnSpc>
              </a:pPr>
              <a:r>
                <a:rPr lang="en-US" altLang="en-US" sz="1400"/>
                <a:t>        Village C</a:t>
              </a:r>
            </a:p>
            <a:p>
              <a:pPr>
                <a:lnSpc>
                  <a:spcPct val="150000"/>
                </a:lnSpc>
              </a:pPr>
              <a:r>
                <a:rPr lang="en-US" altLang="en-US" sz="1400"/>
                <a:t>        Village D</a:t>
              </a:r>
            </a:p>
            <a:p>
              <a:pPr>
                <a:lnSpc>
                  <a:spcPct val="150000"/>
                </a:lnSpc>
              </a:pPr>
              <a:r>
                <a:rPr lang="en-US" altLang="en-US" sz="1400"/>
                <a:t>        Self-haul Water Use</a:t>
              </a:r>
            </a:p>
          </p:txBody>
        </p:sp>
        <p:cxnSp>
          <p:nvCxnSpPr>
            <p:cNvPr id="9223" name="Straight Connector 6">
              <a:extLst>
                <a:ext uri="{FF2B5EF4-FFF2-40B4-BE49-F238E27FC236}">
                  <a16:creationId xmlns:a16="http://schemas.microsoft.com/office/drawing/2014/main" id="{393A2DEB-478F-794B-9344-AA218FF62651}"/>
                </a:ext>
              </a:extLst>
            </p:cNvPr>
            <p:cNvCxnSpPr>
              <a:cxnSpLocks noChangeShapeType="1"/>
            </p:cNvCxnSpPr>
            <p:nvPr/>
          </p:nvCxnSpPr>
          <p:spPr bwMode="auto">
            <a:xfrm>
              <a:off x="6300537" y="2971800"/>
              <a:ext cx="193998" cy="0"/>
            </a:xfrm>
            <a:prstGeom prst="line">
              <a:avLst/>
            </a:prstGeom>
            <a:noFill/>
            <a:ln w="19050" algn="ctr">
              <a:solidFill>
                <a:srgbClr val="990033"/>
              </a:solidFill>
              <a:round/>
              <a:headEnd/>
              <a:tailEnd/>
            </a:ln>
            <a:extLst>
              <a:ext uri="{909E8E84-426E-40DD-AFC4-6F175D3DCCD1}">
                <a14:hiddenFill xmlns:a14="http://schemas.microsoft.com/office/drawing/2010/main">
                  <a:noFill/>
                </a14:hiddenFill>
              </a:ext>
            </a:extLst>
          </p:spPr>
        </p:cxnSp>
        <p:cxnSp>
          <p:nvCxnSpPr>
            <p:cNvPr id="9224" name="Straight Connector 7">
              <a:extLst>
                <a:ext uri="{FF2B5EF4-FFF2-40B4-BE49-F238E27FC236}">
                  <a16:creationId xmlns:a16="http://schemas.microsoft.com/office/drawing/2014/main" id="{A8239E99-AA23-C14F-8C85-795E70A66AC0}"/>
                </a:ext>
              </a:extLst>
            </p:cNvPr>
            <p:cNvCxnSpPr>
              <a:cxnSpLocks noChangeShapeType="1"/>
            </p:cNvCxnSpPr>
            <p:nvPr/>
          </p:nvCxnSpPr>
          <p:spPr bwMode="auto">
            <a:xfrm>
              <a:off x="6300537" y="3276600"/>
              <a:ext cx="193998" cy="0"/>
            </a:xfrm>
            <a:prstGeom prst="line">
              <a:avLst/>
            </a:prstGeom>
            <a:noFill/>
            <a:ln w="19050" algn="ctr">
              <a:solidFill>
                <a:srgbClr val="3E52B4"/>
              </a:solidFill>
              <a:round/>
              <a:headEnd/>
              <a:tailEnd/>
            </a:ln>
            <a:extLst>
              <a:ext uri="{909E8E84-426E-40DD-AFC4-6F175D3DCCD1}">
                <a14:hiddenFill xmlns:a14="http://schemas.microsoft.com/office/drawing/2010/main">
                  <a:noFill/>
                </a14:hiddenFill>
              </a:ext>
            </a:extLst>
          </p:spPr>
        </p:cxnSp>
        <p:cxnSp>
          <p:nvCxnSpPr>
            <p:cNvPr id="9225" name="Straight Connector 8">
              <a:extLst>
                <a:ext uri="{FF2B5EF4-FFF2-40B4-BE49-F238E27FC236}">
                  <a16:creationId xmlns:a16="http://schemas.microsoft.com/office/drawing/2014/main" id="{D6FF7359-A77D-BA49-BAC7-BA84A45758FC}"/>
                </a:ext>
              </a:extLst>
            </p:cNvPr>
            <p:cNvCxnSpPr>
              <a:cxnSpLocks noChangeShapeType="1"/>
            </p:cNvCxnSpPr>
            <p:nvPr/>
          </p:nvCxnSpPr>
          <p:spPr bwMode="auto">
            <a:xfrm>
              <a:off x="6300536" y="3886200"/>
              <a:ext cx="193998" cy="0"/>
            </a:xfrm>
            <a:prstGeom prst="line">
              <a:avLst/>
            </a:prstGeom>
            <a:noFill/>
            <a:ln w="19050" algn="ctr">
              <a:solidFill>
                <a:srgbClr val="F86F08"/>
              </a:solidFill>
              <a:round/>
              <a:headEnd/>
              <a:tailEnd/>
            </a:ln>
            <a:extLst>
              <a:ext uri="{909E8E84-426E-40DD-AFC4-6F175D3DCCD1}">
                <a14:hiddenFill xmlns:a14="http://schemas.microsoft.com/office/drawing/2010/main">
                  <a:noFill/>
                </a14:hiddenFill>
              </a:ext>
            </a:extLst>
          </p:spPr>
        </p:cxnSp>
        <p:cxnSp>
          <p:nvCxnSpPr>
            <p:cNvPr id="9226" name="Straight Connector 9">
              <a:extLst>
                <a:ext uri="{FF2B5EF4-FFF2-40B4-BE49-F238E27FC236}">
                  <a16:creationId xmlns:a16="http://schemas.microsoft.com/office/drawing/2014/main" id="{0258E9FD-EAC7-6E45-B96C-6938ABBE37BB}"/>
                </a:ext>
              </a:extLst>
            </p:cNvPr>
            <p:cNvCxnSpPr>
              <a:cxnSpLocks noChangeShapeType="1"/>
            </p:cNvCxnSpPr>
            <p:nvPr/>
          </p:nvCxnSpPr>
          <p:spPr bwMode="auto">
            <a:xfrm>
              <a:off x="6305006" y="3581400"/>
              <a:ext cx="193998" cy="0"/>
            </a:xfrm>
            <a:prstGeom prst="line">
              <a:avLst/>
            </a:prstGeom>
            <a:noFill/>
            <a:ln w="19050" algn="ctr">
              <a:solidFill>
                <a:srgbClr val="7ABC32"/>
              </a:solidFill>
              <a:round/>
              <a:headEnd/>
              <a:tailEnd/>
            </a:ln>
            <a:extLst>
              <a:ext uri="{909E8E84-426E-40DD-AFC4-6F175D3DCCD1}">
                <a14:hiddenFill xmlns:a14="http://schemas.microsoft.com/office/drawing/2010/main">
                  <a:noFill/>
                </a14:hiddenFill>
              </a:ext>
            </a:extLst>
          </p:spPr>
        </p:cxnSp>
        <p:cxnSp>
          <p:nvCxnSpPr>
            <p:cNvPr id="9227" name="Straight Connector 8">
              <a:extLst>
                <a:ext uri="{FF2B5EF4-FFF2-40B4-BE49-F238E27FC236}">
                  <a16:creationId xmlns:a16="http://schemas.microsoft.com/office/drawing/2014/main" id="{0EC6C040-6045-1A40-82C4-864F1C46680F}"/>
                </a:ext>
              </a:extLst>
            </p:cNvPr>
            <p:cNvCxnSpPr>
              <a:cxnSpLocks noChangeShapeType="1"/>
            </p:cNvCxnSpPr>
            <p:nvPr/>
          </p:nvCxnSpPr>
          <p:spPr bwMode="auto">
            <a:xfrm>
              <a:off x="6283002" y="4267200"/>
              <a:ext cx="193998"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240FC31-35BB-374E-9B6B-F4B9836BDD61}"/>
              </a:ext>
            </a:extLst>
          </p:cNvPr>
          <p:cNvSpPr>
            <a:spLocks noGrp="1" noChangeArrowheads="1"/>
          </p:cNvSpPr>
          <p:nvPr>
            <p:ph type="title"/>
          </p:nvPr>
        </p:nvSpPr>
        <p:spPr>
          <a:xfrm>
            <a:off x="685800" y="1752600"/>
            <a:ext cx="7772400" cy="1524000"/>
          </a:xfrm>
        </p:spPr>
        <p:txBody>
          <a:bodyPr/>
          <a:lstStyle/>
          <a:p>
            <a:r>
              <a:rPr lang="en-US" altLang="en-US" sz="4500"/>
              <a:t>What about small vehicle </a:t>
            </a:r>
            <a:br>
              <a:rPr lang="en-US" altLang="en-US" sz="4500"/>
            </a:br>
            <a:r>
              <a:rPr lang="en-US" altLang="en-US" sz="4500"/>
              <a:t>haul systems?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2E34C08-829A-0747-9226-CBDCF79ED3E5}"/>
              </a:ext>
            </a:extLst>
          </p:cNvPr>
          <p:cNvSpPr>
            <a:spLocks noGrp="1" noChangeArrowheads="1"/>
          </p:cNvSpPr>
          <p:nvPr>
            <p:ph type="title"/>
          </p:nvPr>
        </p:nvSpPr>
        <p:spPr>
          <a:xfrm>
            <a:off x="5029200" y="1371600"/>
            <a:ext cx="3581400" cy="1143000"/>
          </a:xfrm>
        </p:spPr>
        <p:txBody>
          <a:bodyPr/>
          <a:lstStyle/>
          <a:p>
            <a:r>
              <a:rPr lang="en-US" altLang="en-US" sz="2000"/>
              <a:t>Water use in small-haul households</a:t>
            </a:r>
          </a:p>
        </p:txBody>
      </p:sp>
      <p:pic>
        <p:nvPicPr>
          <p:cNvPr id="58371" name="Picture 3" descr="\\Deh02\users\tlritter\Secure\Pictures\Small haul 10-29-09\Small Haul Oct 09 026.jpg">
            <a:extLst>
              <a:ext uri="{FF2B5EF4-FFF2-40B4-BE49-F238E27FC236}">
                <a16:creationId xmlns:a16="http://schemas.microsoft.com/office/drawing/2014/main" id="{27DE58FF-1D57-F545-9096-916F19DC4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38" y="3657600"/>
            <a:ext cx="1371600" cy="1028700"/>
          </a:xfrm>
          <a:prstGeom prst="rect">
            <a:avLst/>
          </a:prstGeom>
          <a:noFill/>
          <a:ln w="3175">
            <a:solidFill>
              <a:schemeClr val="accent1">
                <a:alpha val="29019"/>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8372" name="Picture 2" descr="small rain catchment">
            <a:extLst>
              <a:ext uri="{FF2B5EF4-FFF2-40B4-BE49-F238E27FC236}">
                <a16:creationId xmlns:a16="http://schemas.microsoft.com/office/drawing/2014/main" id="{B247DD31-59E6-0E40-89D0-A707BC045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812"/>
          <a:stretch>
            <a:fillRect/>
          </a:stretch>
        </p:blipFill>
        <p:spPr bwMode="auto">
          <a:xfrm>
            <a:off x="1392238" y="2801938"/>
            <a:ext cx="1143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Deh02\users\tlritter\Secure\Pictures\Small haul 10-29-09\Small Haul Oct 09 032.jpg">
            <a:extLst>
              <a:ext uri="{FF2B5EF4-FFF2-40B4-BE49-F238E27FC236}">
                <a16:creationId xmlns:a16="http://schemas.microsoft.com/office/drawing/2014/main" id="{EF77008E-AD4A-9C4F-B928-497D27765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706" r="7317" b="12805"/>
          <a:stretch>
            <a:fillRect/>
          </a:stretch>
        </p:blipFill>
        <p:spPr bwMode="auto">
          <a:xfrm>
            <a:off x="990600" y="3962400"/>
            <a:ext cx="10525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a:extLst>
              <a:ext uri="{FF2B5EF4-FFF2-40B4-BE49-F238E27FC236}">
                <a16:creationId xmlns:a16="http://schemas.microsoft.com/office/drawing/2014/main" id="{23454A41-02F6-1B44-9272-35EEDCC0FB19}"/>
              </a:ext>
            </a:extLst>
          </p:cNvPr>
          <p:cNvSpPr txBox="1">
            <a:spLocks noChangeArrowheads="1"/>
          </p:cNvSpPr>
          <p:nvPr/>
        </p:nvSpPr>
        <p:spPr bwMode="auto">
          <a:xfrm>
            <a:off x="838200" y="53340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i="1"/>
              <a:t>Residential water use &lt; 2 gpcpd</a:t>
            </a:r>
          </a:p>
        </p:txBody>
      </p:sp>
      <p:sp>
        <p:nvSpPr>
          <p:cNvPr id="58375" name="Rectangle 7">
            <a:extLst>
              <a:ext uri="{FF2B5EF4-FFF2-40B4-BE49-F238E27FC236}">
                <a16:creationId xmlns:a16="http://schemas.microsoft.com/office/drawing/2014/main" id="{FB33BAB6-77C1-4448-BBA8-33E3C0A8A4AE}"/>
              </a:ext>
            </a:extLst>
          </p:cNvPr>
          <p:cNvSpPr>
            <a:spLocks noChangeArrowheads="1"/>
          </p:cNvSpPr>
          <p:nvPr/>
        </p:nvSpPr>
        <p:spPr bwMode="auto">
          <a:xfrm>
            <a:off x="990600" y="1371600"/>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pitchFamily="2" charset="0"/>
              </a:defRPr>
            </a:lvl1pPr>
            <a:lvl2pPr algn="ctr" eaLnBrk="0" hangingPunct="0">
              <a:defRPr sz="4400">
                <a:solidFill>
                  <a:schemeClr val="tx2"/>
                </a:solidFill>
                <a:latin typeface="Times" pitchFamily="2" charset="0"/>
              </a:defRPr>
            </a:lvl2pPr>
            <a:lvl3pPr algn="ctr" eaLnBrk="0" hangingPunct="0">
              <a:defRPr sz="4400">
                <a:solidFill>
                  <a:schemeClr val="tx2"/>
                </a:solidFill>
                <a:latin typeface="Times" pitchFamily="2" charset="0"/>
              </a:defRPr>
            </a:lvl3pPr>
            <a:lvl4pPr algn="ctr" eaLnBrk="0" hangingPunct="0">
              <a:defRPr sz="4400">
                <a:solidFill>
                  <a:schemeClr val="tx2"/>
                </a:solidFill>
                <a:latin typeface="Times" pitchFamily="2" charset="0"/>
              </a:defRPr>
            </a:lvl4pPr>
            <a:lvl5pPr algn="ctr" eaLnBrk="0" hangingPunct="0">
              <a:defRPr sz="4400">
                <a:solidFill>
                  <a:schemeClr val="tx2"/>
                </a:solidFill>
                <a:latin typeface="Times" pitchFamily="2" charset="0"/>
              </a:defRPr>
            </a:lvl5pPr>
            <a:lvl6pPr marL="457200" algn="ctr" eaLnBrk="0" fontAlgn="base" hangingPunct="0">
              <a:spcBef>
                <a:spcPct val="0"/>
              </a:spcBef>
              <a:spcAft>
                <a:spcPct val="0"/>
              </a:spcAft>
              <a:defRPr sz="4400">
                <a:solidFill>
                  <a:schemeClr val="tx2"/>
                </a:solidFill>
                <a:latin typeface="Times" pitchFamily="2" charset="0"/>
              </a:defRPr>
            </a:lvl6pPr>
            <a:lvl7pPr marL="914400" algn="ctr" eaLnBrk="0" fontAlgn="base" hangingPunct="0">
              <a:spcBef>
                <a:spcPct val="0"/>
              </a:spcBef>
              <a:spcAft>
                <a:spcPct val="0"/>
              </a:spcAft>
              <a:defRPr sz="4400">
                <a:solidFill>
                  <a:schemeClr val="tx2"/>
                </a:solidFill>
                <a:latin typeface="Times" pitchFamily="2" charset="0"/>
              </a:defRPr>
            </a:lvl7pPr>
            <a:lvl8pPr marL="1371600" algn="ctr" eaLnBrk="0" fontAlgn="base" hangingPunct="0">
              <a:spcBef>
                <a:spcPct val="0"/>
              </a:spcBef>
              <a:spcAft>
                <a:spcPct val="0"/>
              </a:spcAft>
              <a:defRPr sz="4400">
                <a:solidFill>
                  <a:schemeClr val="tx2"/>
                </a:solidFill>
                <a:latin typeface="Times" pitchFamily="2" charset="0"/>
              </a:defRPr>
            </a:lvl8pPr>
            <a:lvl9pPr marL="1828800" algn="ctr" eaLnBrk="0" fontAlgn="base" hangingPunct="0">
              <a:spcBef>
                <a:spcPct val="0"/>
              </a:spcBef>
              <a:spcAft>
                <a:spcPct val="0"/>
              </a:spcAft>
              <a:defRPr sz="4400">
                <a:solidFill>
                  <a:schemeClr val="tx2"/>
                </a:solidFill>
                <a:latin typeface="Times" pitchFamily="2" charset="0"/>
              </a:defRPr>
            </a:lvl9pPr>
          </a:lstStyle>
          <a:p>
            <a:r>
              <a:rPr lang="en-US" altLang="en-US" sz="2000"/>
              <a:t>Water use in self-haul households</a:t>
            </a:r>
          </a:p>
        </p:txBody>
      </p:sp>
      <p:sp>
        <p:nvSpPr>
          <p:cNvPr id="58376" name="Line 8">
            <a:extLst>
              <a:ext uri="{FF2B5EF4-FFF2-40B4-BE49-F238E27FC236}">
                <a16:creationId xmlns:a16="http://schemas.microsoft.com/office/drawing/2014/main" id="{C1532B7D-BFA0-D14C-8B17-39E16AEBC665}"/>
              </a:ext>
            </a:extLst>
          </p:cNvPr>
          <p:cNvSpPr>
            <a:spLocks noChangeShapeType="1"/>
          </p:cNvSpPr>
          <p:nvPr/>
        </p:nvSpPr>
        <p:spPr bwMode="auto">
          <a:xfrm>
            <a:off x="4648200" y="19812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a:extLst>
              <a:ext uri="{FF2B5EF4-FFF2-40B4-BE49-F238E27FC236}">
                <a16:creationId xmlns:a16="http://schemas.microsoft.com/office/drawing/2014/main" id="{AFC633E0-1126-144C-B8CA-CFA460E0A117}"/>
              </a:ext>
            </a:extLst>
          </p:cNvPr>
          <p:cNvSpPr txBox="1">
            <a:spLocks/>
          </p:cNvSpPr>
          <p:nvPr/>
        </p:nvSpPr>
        <p:spPr bwMode="auto">
          <a:xfrm>
            <a:off x="457200" y="274638"/>
            <a:ext cx="8229600" cy="1143000"/>
          </a:xfrm>
          <a:prstGeom prst="rect">
            <a:avLst/>
          </a:prstGeom>
          <a:noFill/>
          <a:ln w="9525">
            <a:noFill/>
            <a:miter lim="800000"/>
            <a:headEnd/>
            <a:tailEnd/>
          </a:ln>
        </p:spPr>
        <p:txBody>
          <a:bodyPr anchor="ct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eaLnBrk="1" hangingPunct="1"/>
            <a:br>
              <a:rPr lang="en-US" altLang="en-US" sz="3200">
                <a:latin typeface="Calibri" panose="020F0502020204030204" pitchFamily="34" charset="0"/>
              </a:rPr>
            </a:br>
            <a:r>
              <a:rPr lang="en-US" altLang="en-US" sz="3600">
                <a:latin typeface="Calibri" panose="020F0502020204030204" pitchFamily="34" charset="0"/>
              </a:rPr>
              <a:t>Self-haul vs. Small haul</a:t>
            </a:r>
            <a:br>
              <a:rPr lang="en-US" altLang="en-US" sz="3200">
                <a:latin typeface="Calibri" panose="020F0502020204030204" pitchFamily="34" charset="0"/>
              </a:rPr>
            </a:br>
            <a:endParaRPr lang="en-US" altLang="en-US" sz="3200">
              <a:latin typeface="Calibri" panose="020F0502020204030204" pitchFamily="34" charset="0"/>
            </a:endParaRPr>
          </a:p>
        </p:txBody>
      </p:sp>
      <p:pic>
        <p:nvPicPr>
          <p:cNvPr id="58378" name="Picture 3" descr="\\Deh02\users\tlritter\Secure\Pictures\Small haul 10-29-09\Small Haul Oct 09 026.jpg">
            <a:extLst>
              <a:ext uri="{FF2B5EF4-FFF2-40B4-BE49-F238E27FC236}">
                <a16:creationId xmlns:a16="http://schemas.microsoft.com/office/drawing/2014/main" id="{ACA7FEA3-662B-064A-989A-71DB3F51D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675063"/>
            <a:ext cx="1371600" cy="1028700"/>
          </a:xfrm>
          <a:prstGeom prst="rect">
            <a:avLst/>
          </a:prstGeom>
          <a:noFill/>
          <a:ln w="3175">
            <a:solidFill>
              <a:schemeClr val="accent1">
                <a:alpha val="29019"/>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8379" name="Picture 2" descr="small rain catchment">
            <a:extLst>
              <a:ext uri="{FF2B5EF4-FFF2-40B4-BE49-F238E27FC236}">
                <a16:creationId xmlns:a16="http://schemas.microsoft.com/office/drawing/2014/main" id="{07A2D3E4-D902-5343-8E85-96910ACF6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812"/>
          <a:stretch>
            <a:fillRect/>
          </a:stretch>
        </p:blipFill>
        <p:spPr bwMode="auto">
          <a:xfrm>
            <a:off x="5791200" y="2819400"/>
            <a:ext cx="1143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2" descr="\\Deh02\users\tlritter\Secure\Pictures\Small haul 10-29-09\Small Haul Oct 09 032.jpg">
            <a:extLst>
              <a:ext uri="{FF2B5EF4-FFF2-40B4-BE49-F238E27FC236}">
                <a16:creationId xmlns:a16="http://schemas.microsoft.com/office/drawing/2014/main" id="{D67F309B-F1E7-8C4E-A6FB-C4A56C1C6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706" r="7317" b="12805"/>
          <a:stretch>
            <a:fillRect/>
          </a:stretch>
        </p:blipFill>
        <p:spPr bwMode="auto">
          <a:xfrm>
            <a:off x="5389563" y="3979863"/>
            <a:ext cx="1052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Text Box 13">
            <a:extLst>
              <a:ext uri="{FF2B5EF4-FFF2-40B4-BE49-F238E27FC236}">
                <a16:creationId xmlns:a16="http://schemas.microsoft.com/office/drawing/2014/main" id="{A0729190-9AFC-1142-9D3F-84846173E189}"/>
              </a:ext>
            </a:extLst>
          </p:cNvPr>
          <p:cNvSpPr txBox="1">
            <a:spLocks noChangeArrowheads="1"/>
          </p:cNvSpPr>
          <p:nvPr/>
        </p:nvSpPr>
        <p:spPr bwMode="auto">
          <a:xfrm>
            <a:off x="5410200" y="53340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i="1"/>
              <a:t>Residential water use &lt; 2 gpcpd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AA21-76E3-C048-A4BB-3A08CEDD1867}"/>
              </a:ext>
            </a:extLst>
          </p:cNvPr>
          <p:cNvSpPr txBox="1">
            <a:spLocks/>
          </p:cNvSpPr>
          <p:nvPr/>
        </p:nvSpPr>
        <p:spPr bwMode="auto">
          <a:xfrm>
            <a:off x="457200" y="274638"/>
            <a:ext cx="8229600" cy="1401762"/>
          </a:xfrm>
          <a:prstGeom prst="rect">
            <a:avLst/>
          </a:prstGeom>
          <a:noFill/>
          <a:ln w="9525">
            <a:noFill/>
            <a:miter lim="800000"/>
            <a:headEnd/>
            <a:tailEnd/>
          </a:ln>
        </p:spPr>
        <p:txBody>
          <a:bodyPr anchor="ct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lgn="ctr" eaLnBrk="1" hangingPunct="1"/>
            <a:br>
              <a:rPr lang="en-US" altLang="en-US" sz="3200">
                <a:latin typeface="Calibri" panose="020F0502020204030204" pitchFamily="34" charset="0"/>
              </a:rPr>
            </a:br>
            <a:r>
              <a:rPr lang="en-US" altLang="en-US" sz="3600">
                <a:latin typeface="Calibri" panose="020F0502020204030204" pitchFamily="34" charset="0"/>
              </a:rPr>
              <a:t>Promoting healthy water use through education</a:t>
            </a:r>
            <a:br>
              <a:rPr lang="en-US" altLang="en-US" sz="3200">
                <a:latin typeface="Calibri" panose="020F0502020204030204" pitchFamily="34" charset="0"/>
              </a:rPr>
            </a:br>
            <a:endParaRPr lang="en-US" altLang="en-US" sz="3200">
              <a:latin typeface="Calibri" panose="020F0502020204030204" pitchFamily="34" charset="0"/>
            </a:endParaRPr>
          </a:p>
        </p:txBody>
      </p:sp>
      <p:pic>
        <p:nvPicPr>
          <p:cNvPr id="54278" name="Picture 2" descr="\\Deh02\des\Share\Rachel\Photos\Sampling Project\Helen and Rachel sampling.JPG">
            <a:extLst>
              <a:ext uri="{FF2B5EF4-FFF2-40B4-BE49-F238E27FC236}">
                <a16:creationId xmlns:a16="http://schemas.microsoft.com/office/drawing/2014/main" id="{EF904643-52C6-264E-BA58-7EDD00AF3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526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8BB8ECD6-0922-0C47-B77F-C376DCE43B11}"/>
              </a:ext>
            </a:extLst>
          </p:cNvPr>
          <p:cNvSpPr>
            <a:spLocks noGrp="1" noChangeArrowheads="1"/>
          </p:cNvSpPr>
          <p:nvPr>
            <p:ph type="title"/>
          </p:nvPr>
        </p:nvSpPr>
        <p:spPr>
          <a:xfrm>
            <a:off x="685800" y="1524000"/>
            <a:ext cx="7772400" cy="1752600"/>
          </a:xfrm>
        </p:spPr>
        <p:txBody>
          <a:bodyPr/>
          <a:lstStyle/>
          <a:p>
            <a:r>
              <a:rPr lang="en-US" altLang="en-US" sz="3300" i="1"/>
              <a:t>“You can teach a dog to swim but you can’t teach a dog to snorkel”</a:t>
            </a:r>
          </a:p>
        </p:txBody>
      </p:sp>
      <p:sp>
        <p:nvSpPr>
          <p:cNvPr id="60421" name="Text Box 5">
            <a:extLst>
              <a:ext uri="{FF2B5EF4-FFF2-40B4-BE49-F238E27FC236}">
                <a16:creationId xmlns:a16="http://schemas.microsoft.com/office/drawing/2014/main" id="{4A1D16BF-C9A0-5948-8418-48545D28A7EB}"/>
              </a:ext>
            </a:extLst>
          </p:cNvPr>
          <p:cNvSpPr txBox="1">
            <a:spLocks noChangeArrowheads="1"/>
          </p:cNvSpPr>
          <p:nvPr/>
        </p:nvSpPr>
        <p:spPr bwMode="auto">
          <a:xfrm>
            <a:off x="3276600" y="34290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800"/>
              <a:t>- Calie Ritter, age 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5FAB210-3D1A-9A47-AEB3-88D46DC702A2}"/>
              </a:ext>
            </a:extLst>
          </p:cNvPr>
          <p:cNvSpPr>
            <a:spLocks noGrp="1" noChangeArrowheads="1"/>
          </p:cNvSpPr>
          <p:nvPr>
            <p:ph type="title"/>
          </p:nvPr>
        </p:nvSpPr>
        <p:spPr>
          <a:xfrm>
            <a:off x="685800" y="533400"/>
            <a:ext cx="7772400" cy="1143000"/>
          </a:xfrm>
        </p:spPr>
        <p:txBody>
          <a:bodyPr/>
          <a:lstStyle/>
          <a:p>
            <a:r>
              <a:rPr lang="en-US" altLang="en-US" sz="3100"/>
              <a:t>Documented health benefits of improved </a:t>
            </a:r>
            <a:br>
              <a:rPr lang="en-US" altLang="en-US" sz="3100"/>
            </a:br>
            <a:r>
              <a:rPr lang="en-US" altLang="en-US" sz="3100"/>
              <a:t>water service in Alaska</a:t>
            </a:r>
          </a:p>
        </p:txBody>
      </p:sp>
      <p:sp>
        <p:nvSpPr>
          <p:cNvPr id="38915" name="Rectangle 3">
            <a:extLst>
              <a:ext uri="{FF2B5EF4-FFF2-40B4-BE49-F238E27FC236}">
                <a16:creationId xmlns:a16="http://schemas.microsoft.com/office/drawing/2014/main" id="{39BADB29-9F45-CA49-9843-CA90EE074412}"/>
              </a:ext>
            </a:extLst>
          </p:cNvPr>
          <p:cNvSpPr>
            <a:spLocks noGrp="1" noChangeArrowheads="1"/>
          </p:cNvSpPr>
          <p:nvPr>
            <p:ph type="body" idx="1"/>
          </p:nvPr>
        </p:nvSpPr>
        <p:spPr>
          <a:xfrm>
            <a:off x="685800" y="2209800"/>
            <a:ext cx="7772400" cy="3200400"/>
          </a:xfrm>
        </p:spPr>
        <p:txBody>
          <a:bodyPr/>
          <a:lstStyle/>
          <a:p>
            <a:r>
              <a:rPr lang="en-US" altLang="en-US" sz="3400"/>
              <a:t>Acute respiratory infections</a:t>
            </a:r>
          </a:p>
          <a:p>
            <a:r>
              <a:rPr lang="en-US" altLang="en-US" sz="3400"/>
              <a:t>Skin infections</a:t>
            </a:r>
          </a:p>
          <a:p>
            <a:r>
              <a:rPr lang="en-US" altLang="en-US" sz="3400"/>
              <a:t>Invasive pneumococcal disease</a:t>
            </a:r>
          </a:p>
          <a:p>
            <a:endParaRPr lang="en-US" altLang="en-US" sz="3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92CE157-E277-F446-83E1-53B318FA9D95}"/>
              </a:ext>
            </a:extLst>
          </p:cNvPr>
          <p:cNvSpPr>
            <a:spLocks noGrp="1" noChangeArrowheads="1"/>
          </p:cNvSpPr>
          <p:nvPr>
            <p:ph type="title"/>
          </p:nvPr>
        </p:nvSpPr>
        <p:spPr>
          <a:xfrm>
            <a:off x="685800" y="304800"/>
            <a:ext cx="7772400" cy="1143000"/>
          </a:xfrm>
        </p:spPr>
        <p:txBody>
          <a:bodyPr/>
          <a:lstStyle/>
          <a:p>
            <a:r>
              <a:rPr lang="en-US" altLang="en-US" sz="3400"/>
              <a:t>Recommendations for optimal health</a:t>
            </a:r>
          </a:p>
        </p:txBody>
      </p:sp>
      <p:sp>
        <p:nvSpPr>
          <p:cNvPr id="55299" name="Rectangle 3">
            <a:extLst>
              <a:ext uri="{FF2B5EF4-FFF2-40B4-BE49-F238E27FC236}">
                <a16:creationId xmlns:a16="http://schemas.microsoft.com/office/drawing/2014/main" id="{277F2782-2523-0943-9FEE-95A20DDE50F2}"/>
              </a:ext>
            </a:extLst>
          </p:cNvPr>
          <p:cNvSpPr>
            <a:spLocks noGrp="1" noChangeArrowheads="1"/>
          </p:cNvSpPr>
          <p:nvPr>
            <p:ph type="body" idx="1"/>
          </p:nvPr>
        </p:nvSpPr>
        <p:spPr>
          <a:xfrm>
            <a:off x="685800" y="1752600"/>
            <a:ext cx="7772400" cy="4114800"/>
          </a:xfrm>
        </p:spPr>
        <p:txBody>
          <a:bodyPr/>
          <a:lstStyle/>
          <a:p>
            <a:pPr>
              <a:lnSpc>
                <a:spcPct val="90000"/>
              </a:lnSpc>
              <a:spcAft>
                <a:spcPct val="35000"/>
              </a:spcAft>
            </a:pPr>
            <a:r>
              <a:rPr lang="en-US" altLang="en-US" sz="2600"/>
              <a:t>There’s no “magic number”. Water use needs are specific to the system and population.</a:t>
            </a:r>
          </a:p>
          <a:p>
            <a:pPr>
              <a:lnSpc>
                <a:spcPct val="90000"/>
              </a:lnSpc>
              <a:spcAft>
                <a:spcPct val="35000"/>
              </a:spcAft>
            </a:pPr>
            <a:r>
              <a:rPr lang="en-US" altLang="en-US" sz="2600"/>
              <a:t>Optimal health is achieved through an integrated approach that includes provision of infrastructure, proper O&amp;M and education to encourage healthy water use behaviors.</a:t>
            </a:r>
          </a:p>
          <a:p>
            <a:pPr>
              <a:lnSpc>
                <a:spcPct val="90000"/>
              </a:lnSpc>
              <a:spcAft>
                <a:spcPct val="35000"/>
              </a:spcAft>
            </a:pPr>
            <a:r>
              <a:rPr lang="en-US" altLang="en-US" sz="2600"/>
              <a:t>Water service must be affordable in order to provide a health benefit. User fees should be independent of water use.</a:t>
            </a:r>
          </a:p>
          <a:p>
            <a:pPr>
              <a:lnSpc>
                <a:spcPct val="90000"/>
              </a:lnSpc>
              <a:spcAft>
                <a:spcPct val="35000"/>
              </a:spcAft>
            </a:pPr>
            <a:endParaRPr lang="en-US" altLang="en-US" sz="2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529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AF83C5E-30D0-9840-92FD-BE8B348F9E51}"/>
              </a:ext>
            </a:extLst>
          </p:cNvPr>
          <p:cNvSpPr>
            <a:spLocks noGrp="1"/>
          </p:cNvSpPr>
          <p:nvPr>
            <p:ph type="title"/>
          </p:nvPr>
        </p:nvSpPr>
        <p:spPr>
          <a:xfrm>
            <a:off x="685800" y="-228600"/>
            <a:ext cx="7772400" cy="1143000"/>
          </a:xfrm>
        </p:spPr>
        <p:txBody>
          <a:bodyPr/>
          <a:lstStyle/>
          <a:p>
            <a:pPr eaLnBrk="1" hangingPunct="1"/>
            <a:r>
              <a:rPr lang="en-US" altLang="en-US" sz="3200"/>
              <a:t>References</a:t>
            </a:r>
          </a:p>
        </p:txBody>
      </p:sp>
      <p:sp>
        <p:nvSpPr>
          <p:cNvPr id="3" name="Content Placeholder 2">
            <a:extLst>
              <a:ext uri="{FF2B5EF4-FFF2-40B4-BE49-F238E27FC236}">
                <a16:creationId xmlns:a16="http://schemas.microsoft.com/office/drawing/2014/main" id="{ED5102ED-E853-B149-8E9B-D3AD8F3AFC0D}"/>
              </a:ext>
            </a:extLst>
          </p:cNvPr>
          <p:cNvSpPr>
            <a:spLocks noGrp="1"/>
          </p:cNvSpPr>
          <p:nvPr>
            <p:ph idx="1"/>
          </p:nvPr>
        </p:nvSpPr>
        <p:spPr>
          <a:xfrm>
            <a:off x="685800" y="685800"/>
            <a:ext cx="7772400" cy="4114800"/>
          </a:xfrm>
        </p:spPr>
        <p:txBody>
          <a:bodyPr/>
          <a:lstStyle/>
          <a:p>
            <a:pPr eaLnBrk="1" fontAlgn="auto" hangingPunct="1">
              <a:spcBef>
                <a:spcPts val="0"/>
              </a:spcBef>
              <a:spcAft>
                <a:spcPts val="0"/>
              </a:spcAft>
              <a:buFont typeface="+mj-lt"/>
              <a:buAutoNum type="arabicPeriod"/>
              <a:defRPr/>
            </a:pPr>
            <a:r>
              <a:rPr lang="en-US" sz="1600" kern="1200" dirty="0"/>
              <a:t>Brundin, I., &amp; Hennessey, T. (2011). Literature review of water quantity standard for optimal health in arctic regions.</a:t>
            </a:r>
          </a:p>
          <a:p>
            <a:pPr eaLnBrk="1" fontAlgn="auto" hangingPunct="1">
              <a:spcBef>
                <a:spcPts val="0"/>
              </a:spcBef>
              <a:spcAft>
                <a:spcPts val="0"/>
              </a:spcAft>
              <a:buFont typeface="+mj-lt"/>
              <a:buAutoNum type="arabicPeriod"/>
              <a:defRPr/>
            </a:pPr>
            <a:r>
              <a:rPr lang="en-US" sz="1600" kern="1200" dirty="0" err="1"/>
              <a:t>Eichelberger</a:t>
            </a:r>
            <a:r>
              <a:rPr lang="en-US" sz="1600" kern="1200" dirty="0"/>
              <a:t>, L. P. (2010).  Living in utility scarcity: energy and water insecurity in northwest Alaska</a:t>
            </a:r>
            <a:r>
              <a:rPr lang="en-US" sz="1600" i="1" kern="1200" dirty="0"/>
              <a:t>. Am Journal of Public Health, 100</a:t>
            </a:r>
            <a:r>
              <a:rPr lang="en-US" sz="1600" kern="1200" dirty="0"/>
              <a:t>(6):1010-18. 3. 4. 5. </a:t>
            </a:r>
          </a:p>
          <a:p>
            <a:pPr eaLnBrk="1" fontAlgn="auto" hangingPunct="1">
              <a:spcBef>
                <a:spcPts val="0"/>
              </a:spcBef>
              <a:spcAft>
                <a:spcPts val="0"/>
              </a:spcAft>
              <a:buFont typeface="+mj-lt"/>
              <a:buAutoNum type="arabicPeriod"/>
              <a:defRPr/>
            </a:pPr>
            <a:r>
              <a:rPr lang="en-US" sz="1600" kern="1200" dirty="0" err="1"/>
              <a:t>Gleick</a:t>
            </a:r>
            <a:r>
              <a:rPr lang="en-US" sz="1600" kern="1200" dirty="0"/>
              <a:t>, P. (1996). Basic water requirements for human activities: Meeting basic needs. </a:t>
            </a:r>
            <a:r>
              <a:rPr lang="en-US" sz="1600" i="1" kern="1200" dirty="0"/>
              <a:t>Water International, 21</a:t>
            </a:r>
            <a:r>
              <a:rPr lang="en-US" sz="1600" kern="1200" dirty="0"/>
              <a:t>:83-92.</a:t>
            </a:r>
          </a:p>
          <a:p>
            <a:pPr eaLnBrk="1" fontAlgn="auto" hangingPunct="1">
              <a:spcBef>
                <a:spcPts val="0"/>
              </a:spcBef>
              <a:spcAft>
                <a:spcPts val="0"/>
              </a:spcAft>
              <a:buFont typeface="+mj-lt"/>
              <a:buAutoNum type="arabicPeriod"/>
              <a:defRPr/>
            </a:pPr>
            <a:r>
              <a:rPr lang="en-US" sz="1600" dirty="0"/>
              <a:t>Howard, G. &amp; Bartram, J. (2003). Domestic Water Quantity, Service Level and Health</a:t>
            </a:r>
            <a:r>
              <a:rPr lang="en-US" sz="1600" i="1" dirty="0"/>
              <a:t>, </a:t>
            </a:r>
            <a:r>
              <a:rPr lang="en-US" sz="1600" dirty="0"/>
              <a:t>World Health Organization. Retrieved January 20, 2012 from http://www.who.int/water_sanitation_health/diseases/WSH03.02.pdf </a:t>
            </a:r>
            <a:endParaRPr lang="en-US" sz="1600" kern="1200" dirty="0"/>
          </a:p>
          <a:p>
            <a:pPr eaLnBrk="1" fontAlgn="auto" hangingPunct="1">
              <a:spcBef>
                <a:spcPts val="0"/>
              </a:spcBef>
              <a:spcAft>
                <a:spcPts val="0"/>
              </a:spcAft>
              <a:buFont typeface="+mj-lt"/>
              <a:buAutoNum type="arabicPeriod"/>
              <a:defRPr/>
            </a:pPr>
            <a:r>
              <a:rPr lang="en-US" sz="1600" kern="1200" dirty="0"/>
              <a:t>Smith, </a:t>
            </a:r>
            <a:r>
              <a:rPr lang="en-US" sz="1600" kern="1200" dirty="0" err="1"/>
              <a:t>D.W.</a:t>
            </a:r>
            <a:r>
              <a:rPr lang="en-US" sz="1600" kern="1200" dirty="0"/>
              <a:t> (Ed.). (1996). Cold Regions Utilities Monograph, (3ed Ed.). New York, NY: American Society of Civil Engineers.</a:t>
            </a:r>
          </a:p>
          <a:p>
            <a:pPr eaLnBrk="1" fontAlgn="auto" hangingPunct="1">
              <a:spcBef>
                <a:spcPts val="0"/>
              </a:spcBef>
              <a:spcAft>
                <a:spcPts val="0"/>
              </a:spcAft>
              <a:buFont typeface="+mj-lt"/>
              <a:buAutoNum type="arabicPeriod"/>
              <a:defRPr/>
            </a:pPr>
            <a:r>
              <a:rPr lang="en-US" sz="1600" kern="1200" dirty="0"/>
              <a:t>The Sphere Project. (2011). Minimum standards in water supply, sanitation and hygiene promotion. In </a:t>
            </a:r>
            <a:r>
              <a:rPr lang="en-US" sz="1600" i="1" kern="1200" dirty="0"/>
              <a:t>The Sphere Project Handbook</a:t>
            </a:r>
            <a:r>
              <a:rPr lang="en-US" sz="1600" kern="1200" dirty="0"/>
              <a:t>, (pp 79-137).  Rugby, UK: </a:t>
            </a:r>
            <a:r>
              <a:rPr lang="en-US" sz="1600" kern="1200" dirty="0">
                <a:solidFill>
                  <a:srgbClr val="000000"/>
                </a:solidFill>
              </a:rPr>
              <a:t>Practical Action Publishing. Retrieved January 18, 2012 from http://www.your-brochure-online.co.uk/sphere_handbook_english_2011/html/</a:t>
            </a:r>
          </a:p>
          <a:p>
            <a:pPr eaLnBrk="1" hangingPunct="1">
              <a:buFont typeface="+mj-lt"/>
              <a:buAutoNum type="arabicPeriod"/>
              <a:defRPr/>
            </a:pPr>
            <a:r>
              <a:rPr lang="en-US" sz="1600" kern="1200" dirty="0" err="1">
                <a:solidFill>
                  <a:srgbClr val="000000"/>
                </a:solidFill>
              </a:rPr>
              <a:t>UNHCR</a:t>
            </a:r>
            <a:r>
              <a:rPr lang="en-US" sz="1600" kern="1200" dirty="0">
                <a:solidFill>
                  <a:srgbClr val="000000"/>
                </a:solidFill>
              </a:rPr>
              <a:t>. (1992). </a:t>
            </a:r>
            <a:r>
              <a:rPr lang="en-US" sz="1600" i="1" kern="1200" dirty="0">
                <a:solidFill>
                  <a:srgbClr val="000000"/>
                </a:solidFill>
              </a:rPr>
              <a:t>Water Manual for Refugee Situations. </a:t>
            </a:r>
            <a:r>
              <a:rPr lang="en-US" sz="1600" kern="1200" dirty="0">
                <a:solidFill>
                  <a:srgbClr val="000000"/>
                </a:solidFill>
              </a:rPr>
              <a:t>Retrieved January 18, 2011 from http://www.unhcr.org/3ae6bd100.html</a:t>
            </a:r>
            <a:endParaRPr lang="en-US" sz="1600" i="1" kern="1200" dirty="0">
              <a:solidFill>
                <a:srgbClr val="000000"/>
              </a:solidFill>
            </a:endParaRPr>
          </a:p>
          <a:p>
            <a:pPr eaLnBrk="1" hangingPunct="1">
              <a:buFont typeface="+mj-lt"/>
              <a:buAutoNum type="arabicPeriod"/>
              <a:defRPr/>
            </a:pPr>
            <a:r>
              <a:rPr lang="en-US" sz="1600" kern="1200" dirty="0">
                <a:solidFill>
                  <a:srgbClr val="000000"/>
                </a:solidFill>
              </a:rPr>
              <a:t>World Health Organization. (2010). Minimum water quantity needed</a:t>
            </a:r>
            <a:r>
              <a:rPr lang="en-US" sz="1600" b="1" kern="1200" dirty="0">
                <a:solidFill>
                  <a:srgbClr val="000000"/>
                </a:solidFill>
              </a:rPr>
              <a:t> </a:t>
            </a:r>
            <a:r>
              <a:rPr lang="en-US" sz="1600" kern="1200" dirty="0">
                <a:solidFill>
                  <a:srgbClr val="000000"/>
                </a:solidFill>
              </a:rPr>
              <a:t>for domestic use in emergencies.</a:t>
            </a:r>
            <a:r>
              <a:rPr lang="en-US" sz="1600" b="1" kern="1200" dirty="0">
                <a:solidFill>
                  <a:srgbClr val="000000"/>
                </a:solidFill>
              </a:rPr>
              <a:t> </a:t>
            </a:r>
            <a:r>
              <a:rPr lang="en-US" sz="1600" kern="1200" dirty="0">
                <a:solidFill>
                  <a:srgbClr val="000000"/>
                </a:solidFill>
              </a:rPr>
              <a:t>Retrieved January 18, 2012 http://www.who.int/water_sanitation_health/hygiene/envsan/minimumquantity.pdf</a:t>
            </a:r>
            <a:endParaRPr lang="en-US" sz="1600" dirty="0">
              <a:solidFill>
                <a:srgbClr val="000000"/>
              </a:solidFill>
            </a:endParaRPr>
          </a:p>
          <a:p>
            <a:pPr eaLnBrk="1" hangingPunct="1">
              <a:defRPr/>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8" name="AutoShape 24">
            <a:extLst>
              <a:ext uri="{FF2B5EF4-FFF2-40B4-BE49-F238E27FC236}">
                <a16:creationId xmlns:a16="http://schemas.microsoft.com/office/drawing/2014/main" id="{EE236B90-1246-264E-A76E-03A2C9C6F281}"/>
              </a:ext>
            </a:extLst>
          </p:cNvPr>
          <p:cNvSpPr>
            <a:spLocks noChangeArrowheads="1"/>
          </p:cNvSpPr>
          <p:nvPr/>
        </p:nvSpPr>
        <p:spPr bwMode="auto">
          <a:xfrm>
            <a:off x="1600200" y="1600200"/>
            <a:ext cx="6096000" cy="3810000"/>
          </a:xfrm>
          <a:prstGeom prst="flowChartExtract">
            <a:avLst/>
          </a:prstGeom>
          <a:solidFill>
            <a:srgbClr val="EAEAEA"/>
          </a:solidFill>
          <a:ln w="1270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8" name="AutoShape 4">
            <a:extLst>
              <a:ext uri="{FF2B5EF4-FFF2-40B4-BE49-F238E27FC236}">
                <a16:creationId xmlns:a16="http://schemas.microsoft.com/office/drawing/2014/main" id="{4AFD1EA8-BDF6-1541-892B-DACDE2CB75A3}"/>
              </a:ext>
            </a:extLst>
          </p:cNvPr>
          <p:cNvSpPr>
            <a:spLocks noChangeArrowheads="1"/>
          </p:cNvSpPr>
          <p:nvPr/>
        </p:nvSpPr>
        <p:spPr bwMode="auto">
          <a:xfrm>
            <a:off x="1600200" y="1600200"/>
            <a:ext cx="6096000" cy="3810000"/>
          </a:xfrm>
          <a:prstGeom prst="flowChartExtract">
            <a:avLst/>
          </a:prstGeom>
          <a:noFill/>
          <a:ln w="9525">
            <a:solidFill>
              <a:srgbClr val="1C1C1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9" name="Line 5">
            <a:extLst>
              <a:ext uri="{FF2B5EF4-FFF2-40B4-BE49-F238E27FC236}">
                <a16:creationId xmlns:a16="http://schemas.microsoft.com/office/drawing/2014/main" id="{69570DC3-C88B-3A45-B404-B98302A18AE2}"/>
              </a:ext>
            </a:extLst>
          </p:cNvPr>
          <p:cNvSpPr>
            <a:spLocks noChangeShapeType="1"/>
          </p:cNvSpPr>
          <p:nvPr/>
        </p:nvSpPr>
        <p:spPr bwMode="auto">
          <a:xfrm>
            <a:off x="3962400" y="2438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Line 6">
            <a:extLst>
              <a:ext uri="{FF2B5EF4-FFF2-40B4-BE49-F238E27FC236}">
                <a16:creationId xmlns:a16="http://schemas.microsoft.com/office/drawing/2014/main" id="{3A141ED5-A1D6-6A47-A43E-0B53C7783951}"/>
              </a:ext>
            </a:extLst>
          </p:cNvPr>
          <p:cNvSpPr>
            <a:spLocks noChangeShapeType="1"/>
          </p:cNvSpPr>
          <p:nvPr/>
        </p:nvSpPr>
        <p:spPr bwMode="auto">
          <a:xfrm>
            <a:off x="3657600" y="2819400"/>
            <a:ext cx="198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1" name="Line 7">
            <a:extLst>
              <a:ext uri="{FF2B5EF4-FFF2-40B4-BE49-F238E27FC236}">
                <a16:creationId xmlns:a16="http://schemas.microsoft.com/office/drawing/2014/main" id="{D3BE7C36-579E-3346-B6AE-AFB56ED799C8}"/>
              </a:ext>
            </a:extLst>
          </p:cNvPr>
          <p:cNvSpPr>
            <a:spLocks noChangeShapeType="1"/>
          </p:cNvSpPr>
          <p:nvPr/>
        </p:nvSpPr>
        <p:spPr bwMode="auto">
          <a:xfrm>
            <a:off x="3276600" y="32766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Text Box 8">
            <a:extLst>
              <a:ext uri="{FF2B5EF4-FFF2-40B4-BE49-F238E27FC236}">
                <a16:creationId xmlns:a16="http://schemas.microsoft.com/office/drawing/2014/main" id="{42C3AE87-99B1-2243-A469-252A0657588F}"/>
              </a:ext>
            </a:extLst>
          </p:cNvPr>
          <p:cNvSpPr txBox="1">
            <a:spLocks noChangeArrowheads="1"/>
          </p:cNvSpPr>
          <p:nvPr/>
        </p:nvSpPr>
        <p:spPr bwMode="auto">
          <a:xfrm>
            <a:off x="4114800" y="2057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Drinking</a:t>
            </a:r>
          </a:p>
        </p:txBody>
      </p:sp>
      <p:sp>
        <p:nvSpPr>
          <p:cNvPr id="41993" name="Text Box 9">
            <a:extLst>
              <a:ext uri="{FF2B5EF4-FFF2-40B4-BE49-F238E27FC236}">
                <a16:creationId xmlns:a16="http://schemas.microsoft.com/office/drawing/2014/main" id="{9BA0D265-F257-124F-8400-526156A1A65B}"/>
              </a:ext>
            </a:extLst>
          </p:cNvPr>
          <p:cNvSpPr txBox="1">
            <a:spLocks noChangeArrowheads="1"/>
          </p:cNvSpPr>
          <p:nvPr/>
        </p:nvSpPr>
        <p:spPr bwMode="auto">
          <a:xfrm>
            <a:off x="4114800" y="2498725"/>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Cooking</a:t>
            </a:r>
          </a:p>
        </p:txBody>
      </p:sp>
      <p:sp>
        <p:nvSpPr>
          <p:cNvPr id="41994" name="Text Box 10">
            <a:extLst>
              <a:ext uri="{FF2B5EF4-FFF2-40B4-BE49-F238E27FC236}">
                <a16:creationId xmlns:a16="http://schemas.microsoft.com/office/drawing/2014/main" id="{9D4E399C-D26D-FF4F-9C1A-D0350888F4F5}"/>
              </a:ext>
            </a:extLst>
          </p:cNvPr>
          <p:cNvSpPr txBox="1">
            <a:spLocks noChangeArrowheads="1"/>
          </p:cNvSpPr>
          <p:nvPr/>
        </p:nvSpPr>
        <p:spPr bwMode="auto">
          <a:xfrm>
            <a:off x="3505200" y="29718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Personal Washing</a:t>
            </a:r>
          </a:p>
        </p:txBody>
      </p:sp>
      <p:sp>
        <p:nvSpPr>
          <p:cNvPr id="41995" name="Text Box 11">
            <a:extLst>
              <a:ext uri="{FF2B5EF4-FFF2-40B4-BE49-F238E27FC236}">
                <a16:creationId xmlns:a16="http://schemas.microsoft.com/office/drawing/2014/main" id="{C8EEEF44-F070-B64A-BCCE-788C6E0F7764}"/>
              </a:ext>
            </a:extLst>
          </p:cNvPr>
          <p:cNvSpPr txBox="1">
            <a:spLocks noChangeArrowheads="1"/>
          </p:cNvSpPr>
          <p:nvPr/>
        </p:nvSpPr>
        <p:spPr bwMode="auto">
          <a:xfrm>
            <a:off x="3505200" y="3505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Washing Clothes</a:t>
            </a:r>
          </a:p>
        </p:txBody>
      </p:sp>
      <p:sp>
        <p:nvSpPr>
          <p:cNvPr id="41996" name="Line 12">
            <a:extLst>
              <a:ext uri="{FF2B5EF4-FFF2-40B4-BE49-F238E27FC236}">
                <a16:creationId xmlns:a16="http://schemas.microsoft.com/office/drawing/2014/main" id="{579E9609-591D-C441-B96A-4FEAD1D72626}"/>
              </a:ext>
            </a:extLst>
          </p:cNvPr>
          <p:cNvSpPr>
            <a:spLocks noChangeShapeType="1"/>
          </p:cNvSpPr>
          <p:nvPr/>
        </p:nvSpPr>
        <p:spPr bwMode="auto">
          <a:xfrm>
            <a:off x="2895600" y="38100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Text Box 13">
            <a:extLst>
              <a:ext uri="{FF2B5EF4-FFF2-40B4-BE49-F238E27FC236}">
                <a16:creationId xmlns:a16="http://schemas.microsoft.com/office/drawing/2014/main" id="{E3EA463F-E310-0041-B6B3-C4E3B27D6557}"/>
              </a:ext>
            </a:extLst>
          </p:cNvPr>
          <p:cNvSpPr txBox="1">
            <a:spLocks noChangeArrowheads="1"/>
          </p:cNvSpPr>
          <p:nvPr/>
        </p:nvSpPr>
        <p:spPr bwMode="auto">
          <a:xfrm>
            <a:off x="3505200" y="4022725"/>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Cleaning Home</a:t>
            </a:r>
          </a:p>
        </p:txBody>
      </p:sp>
      <p:sp>
        <p:nvSpPr>
          <p:cNvPr id="41998" name="Line 14">
            <a:extLst>
              <a:ext uri="{FF2B5EF4-FFF2-40B4-BE49-F238E27FC236}">
                <a16:creationId xmlns:a16="http://schemas.microsoft.com/office/drawing/2014/main" id="{A92C8311-991B-C049-B737-32BD7103D21D}"/>
              </a:ext>
            </a:extLst>
          </p:cNvPr>
          <p:cNvSpPr>
            <a:spLocks noChangeShapeType="1"/>
          </p:cNvSpPr>
          <p:nvPr/>
        </p:nvSpPr>
        <p:spPr bwMode="auto">
          <a:xfrm>
            <a:off x="2438400" y="4343400"/>
            <a:ext cx="441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Text Box 15">
            <a:extLst>
              <a:ext uri="{FF2B5EF4-FFF2-40B4-BE49-F238E27FC236}">
                <a16:creationId xmlns:a16="http://schemas.microsoft.com/office/drawing/2014/main" id="{4C9B2946-AB01-5C49-856E-CB1B4CCA1A09}"/>
              </a:ext>
            </a:extLst>
          </p:cNvPr>
          <p:cNvSpPr txBox="1">
            <a:spLocks noChangeArrowheads="1"/>
          </p:cNvSpPr>
          <p:nvPr/>
        </p:nvSpPr>
        <p:spPr bwMode="auto">
          <a:xfrm>
            <a:off x="3505200" y="44958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Waste Disposal</a:t>
            </a:r>
          </a:p>
        </p:txBody>
      </p:sp>
      <p:sp>
        <p:nvSpPr>
          <p:cNvPr id="42000" name="Line 16">
            <a:extLst>
              <a:ext uri="{FF2B5EF4-FFF2-40B4-BE49-F238E27FC236}">
                <a16:creationId xmlns:a16="http://schemas.microsoft.com/office/drawing/2014/main" id="{BFFCC220-E6F2-3945-8FC3-F81CC6DDEF10}"/>
              </a:ext>
            </a:extLst>
          </p:cNvPr>
          <p:cNvSpPr>
            <a:spLocks noChangeShapeType="1"/>
          </p:cNvSpPr>
          <p:nvPr/>
        </p:nvSpPr>
        <p:spPr bwMode="auto">
          <a:xfrm>
            <a:off x="2057400" y="48768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Text Box 17">
            <a:extLst>
              <a:ext uri="{FF2B5EF4-FFF2-40B4-BE49-F238E27FC236}">
                <a16:creationId xmlns:a16="http://schemas.microsoft.com/office/drawing/2014/main" id="{76D6DF90-A158-C149-B33A-C920B4C88DF6}"/>
              </a:ext>
            </a:extLst>
          </p:cNvPr>
          <p:cNvSpPr txBox="1">
            <a:spLocks noChangeArrowheads="1"/>
          </p:cNvSpPr>
          <p:nvPr/>
        </p:nvSpPr>
        <p:spPr bwMode="auto">
          <a:xfrm>
            <a:off x="3505200" y="5029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Non-Residential</a:t>
            </a:r>
          </a:p>
        </p:txBody>
      </p:sp>
      <p:sp>
        <p:nvSpPr>
          <p:cNvPr id="42002" name="Rectangle 18">
            <a:extLst>
              <a:ext uri="{FF2B5EF4-FFF2-40B4-BE49-F238E27FC236}">
                <a16:creationId xmlns:a16="http://schemas.microsoft.com/office/drawing/2014/main" id="{40E3C17A-6B24-FA49-B370-161D5DE9CC5D}"/>
              </a:ext>
            </a:extLst>
          </p:cNvPr>
          <p:cNvSpPr>
            <a:spLocks noChangeArrowheads="1"/>
          </p:cNvSpPr>
          <p:nvPr/>
        </p:nvSpPr>
        <p:spPr bwMode="auto">
          <a:xfrm>
            <a:off x="914400" y="457200"/>
            <a:ext cx="7315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400"/>
              <a:t>Hierarchy of Water Requirements</a:t>
            </a:r>
          </a:p>
          <a:p>
            <a:pPr algn="ctr"/>
            <a:r>
              <a:rPr lang="en-US" altLang="en-US" sz="1800"/>
              <a:t>(after Maslow’s hierarchy of needs)</a:t>
            </a:r>
          </a:p>
        </p:txBody>
      </p:sp>
      <p:sp>
        <p:nvSpPr>
          <p:cNvPr id="42004" name="Line 20">
            <a:extLst>
              <a:ext uri="{FF2B5EF4-FFF2-40B4-BE49-F238E27FC236}">
                <a16:creationId xmlns:a16="http://schemas.microsoft.com/office/drawing/2014/main" id="{40D97F30-207E-2845-A6D4-E42AAC27EAA0}"/>
              </a:ext>
            </a:extLst>
          </p:cNvPr>
          <p:cNvSpPr>
            <a:spLocks noChangeShapeType="1"/>
          </p:cNvSpPr>
          <p:nvPr/>
        </p:nvSpPr>
        <p:spPr bwMode="auto">
          <a:xfrm>
            <a:off x="8153400" y="2057400"/>
            <a:ext cx="0" cy="2743200"/>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Text Box 21">
            <a:extLst>
              <a:ext uri="{FF2B5EF4-FFF2-40B4-BE49-F238E27FC236}">
                <a16:creationId xmlns:a16="http://schemas.microsoft.com/office/drawing/2014/main" id="{5074A03B-BA1A-7544-AF1C-40409073CC48}"/>
              </a:ext>
            </a:extLst>
          </p:cNvPr>
          <p:cNvSpPr txBox="1">
            <a:spLocks noChangeArrowheads="1"/>
          </p:cNvSpPr>
          <p:nvPr/>
        </p:nvSpPr>
        <p:spPr bwMode="auto">
          <a:xfrm>
            <a:off x="7086600" y="2735263"/>
            <a:ext cx="1066800"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pPr>
            <a:r>
              <a:rPr lang="en-US" altLang="en-US" sz="1600"/>
              <a:t>Increasing</a:t>
            </a:r>
          </a:p>
          <a:p>
            <a:pPr>
              <a:spcBef>
                <a:spcPct val="15000"/>
              </a:spcBef>
            </a:pPr>
            <a:r>
              <a:rPr lang="en-US" altLang="en-US" sz="1600"/>
              <a:t>Quantity</a:t>
            </a:r>
          </a:p>
        </p:txBody>
      </p:sp>
      <p:sp>
        <p:nvSpPr>
          <p:cNvPr id="42010" name="Line 26">
            <a:extLst>
              <a:ext uri="{FF2B5EF4-FFF2-40B4-BE49-F238E27FC236}">
                <a16:creationId xmlns:a16="http://schemas.microsoft.com/office/drawing/2014/main" id="{6FDFAC6B-2C2C-5046-A255-8931E1ADF824}"/>
              </a:ext>
            </a:extLst>
          </p:cNvPr>
          <p:cNvSpPr>
            <a:spLocks noChangeShapeType="1"/>
          </p:cNvSpPr>
          <p:nvPr/>
        </p:nvSpPr>
        <p:spPr bwMode="auto">
          <a:xfrm flipV="1">
            <a:off x="2438400" y="2819400"/>
            <a:ext cx="121920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1" name="Line 27">
            <a:extLst>
              <a:ext uri="{FF2B5EF4-FFF2-40B4-BE49-F238E27FC236}">
                <a16:creationId xmlns:a16="http://schemas.microsoft.com/office/drawing/2014/main" id="{75656674-24B8-F141-8F3F-DFC7BAB434F7}"/>
              </a:ext>
            </a:extLst>
          </p:cNvPr>
          <p:cNvSpPr>
            <a:spLocks noChangeShapeType="1"/>
          </p:cNvSpPr>
          <p:nvPr/>
        </p:nvSpPr>
        <p:spPr bwMode="auto">
          <a:xfrm>
            <a:off x="5638800" y="2819400"/>
            <a:ext cx="121920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5" name="Line 31">
            <a:extLst>
              <a:ext uri="{FF2B5EF4-FFF2-40B4-BE49-F238E27FC236}">
                <a16:creationId xmlns:a16="http://schemas.microsoft.com/office/drawing/2014/main" id="{C7FBA372-8230-A948-B4DA-3868BF7B5C86}"/>
              </a:ext>
            </a:extLst>
          </p:cNvPr>
          <p:cNvSpPr>
            <a:spLocks noChangeShapeType="1"/>
          </p:cNvSpPr>
          <p:nvPr/>
        </p:nvSpPr>
        <p:spPr bwMode="auto">
          <a:xfrm flipH="1">
            <a:off x="1295400" y="2819400"/>
            <a:ext cx="22098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6" name="Line 32">
            <a:extLst>
              <a:ext uri="{FF2B5EF4-FFF2-40B4-BE49-F238E27FC236}">
                <a16:creationId xmlns:a16="http://schemas.microsoft.com/office/drawing/2014/main" id="{D89FCF5C-28AD-6741-B61B-B0C711884E96}"/>
              </a:ext>
            </a:extLst>
          </p:cNvPr>
          <p:cNvSpPr>
            <a:spLocks noChangeShapeType="1"/>
          </p:cNvSpPr>
          <p:nvPr/>
        </p:nvSpPr>
        <p:spPr bwMode="auto">
          <a:xfrm flipH="1">
            <a:off x="990600" y="4343400"/>
            <a:ext cx="12954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7" name="Text Box 33">
            <a:extLst>
              <a:ext uri="{FF2B5EF4-FFF2-40B4-BE49-F238E27FC236}">
                <a16:creationId xmlns:a16="http://schemas.microsoft.com/office/drawing/2014/main" id="{12ADAD69-E7AB-3046-BF30-061823BBFE0E}"/>
              </a:ext>
            </a:extLst>
          </p:cNvPr>
          <p:cNvSpPr txBox="1">
            <a:spLocks noChangeArrowheads="1"/>
          </p:cNvSpPr>
          <p:nvPr/>
        </p:nvSpPr>
        <p:spPr bwMode="auto">
          <a:xfrm>
            <a:off x="457200" y="30480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5000"/>
              </a:spcBef>
            </a:pPr>
            <a:r>
              <a:rPr lang="en-US" altLang="en-US" sz="1800"/>
              <a:t>“Zone of Water-Washed Infection”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35E85E6-7A75-704E-BF3D-26032B5CFD16}"/>
              </a:ext>
            </a:extLst>
          </p:cNvPr>
          <p:cNvSpPr>
            <a:spLocks noGrp="1"/>
          </p:cNvSpPr>
          <p:nvPr>
            <p:ph type="title"/>
          </p:nvPr>
        </p:nvSpPr>
        <p:spPr>
          <a:xfrm>
            <a:off x="685800" y="304800"/>
            <a:ext cx="7772400" cy="1143000"/>
          </a:xfrm>
        </p:spPr>
        <p:txBody>
          <a:bodyPr/>
          <a:lstStyle/>
          <a:p>
            <a:pPr eaLnBrk="1" hangingPunct="1"/>
            <a:r>
              <a:rPr lang="en-US" altLang="en-US" sz="3600"/>
              <a:t>Bradley Classifications</a:t>
            </a:r>
          </a:p>
        </p:txBody>
      </p:sp>
      <p:sp>
        <p:nvSpPr>
          <p:cNvPr id="3075" name="Content Placeholder 2">
            <a:extLst>
              <a:ext uri="{FF2B5EF4-FFF2-40B4-BE49-F238E27FC236}">
                <a16:creationId xmlns:a16="http://schemas.microsoft.com/office/drawing/2014/main" id="{86A7D122-031C-5F49-8BB5-7F36C5B21569}"/>
              </a:ext>
            </a:extLst>
          </p:cNvPr>
          <p:cNvSpPr>
            <a:spLocks noGrp="1"/>
          </p:cNvSpPr>
          <p:nvPr>
            <p:ph idx="1"/>
          </p:nvPr>
        </p:nvSpPr>
        <p:spPr>
          <a:xfrm>
            <a:off x="685800" y="1828800"/>
            <a:ext cx="7772400" cy="4038600"/>
          </a:xfrm>
        </p:spPr>
        <p:txBody>
          <a:bodyPr/>
          <a:lstStyle/>
          <a:p>
            <a:pPr eaLnBrk="1" hangingPunct="1">
              <a:spcBef>
                <a:spcPct val="45000"/>
              </a:spcBef>
            </a:pPr>
            <a:r>
              <a:rPr lang="en-US" altLang="en-US" b="1"/>
              <a:t>Waterborne diseases:</a:t>
            </a:r>
            <a:r>
              <a:rPr lang="en-US" altLang="en-US"/>
              <a:t> where the pathogen is in the water and causes illness when ingested</a:t>
            </a:r>
          </a:p>
          <a:p>
            <a:pPr eaLnBrk="1" hangingPunct="1">
              <a:spcBef>
                <a:spcPct val="40000"/>
              </a:spcBef>
              <a:spcAft>
                <a:spcPct val="20000"/>
              </a:spcAft>
            </a:pPr>
            <a:r>
              <a:rPr lang="en-US" altLang="en-US" b="1"/>
              <a:t>Water-washed diseases: </a:t>
            </a:r>
            <a:r>
              <a:rPr lang="en-US" altLang="en-US"/>
              <a:t>where transmission of the pathogen is interrupted by washing with water</a:t>
            </a:r>
          </a:p>
          <a:p>
            <a:pPr eaLnBrk="1" hangingPunct="1">
              <a:spcBef>
                <a:spcPct val="45000"/>
              </a:spcBef>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DSC00376">
            <a:extLst>
              <a:ext uri="{FF2B5EF4-FFF2-40B4-BE49-F238E27FC236}">
                <a16:creationId xmlns:a16="http://schemas.microsoft.com/office/drawing/2014/main" id="{A379BB79-38A5-844E-B69D-7A0553B7C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49" r="5000" b="155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6048D1E-DFB5-1F4C-B8AD-53FB8A3B8CF9}"/>
              </a:ext>
            </a:extLst>
          </p:cNvPr>
          <p:cNvSpPr>
            <a:spLocks noGrp="1" noChangeArrowheads="1"/>
          </p:cNvSpPr>
          <p:nvPr>
            <p:ph type="title"/>
          </p:nvPr>
        </p:nvSpPr>
        <p:spPr>
          <a:xfrm>
            <a:off x="685800" y="2057400"/>
            <a:ext cx="7772400" cy="1143000"/>
          </a:xfrm>
        </p:spPr>
        <p:txBody>
          <a:bodyPr/>
          <a:lstStyle/>
          <a:p>
            <a:r>
              <a:rPr lang="en-US" altLang="en-US" sz="4300"/>
              <a:t>How much water is needed </a:t>
            </a:r>
            <a:br>
              <a:rPr lang="en-US" altLang="en-US" sz="4300"/>
            </a:br>
            <a:r>
              <a:rPr lang="en-US" altLang="en-US" sz="4300"/>
              <a:t>for optimal health?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B129B46-D133-204B-9182-2027656C4924}"/>
              </a:ext>
            </a:extLst>
          </p:cNvPr>
          <p:cNvSpPr>
            <a:spLocks noGrp="1"/>
          </p:cNvSpPr>
          <p:nvPr>
            <p:ph type="title"/>
          </p:nvPr>
        </p:nvSpPr>
        <p:spPr>
          <a:xfrm>
            <a:off x="685800" y="228600"/>
            <a:ext cx="7772400" cy="1143000"/>
          </a:xfrm>
        </p:spPr>
        <p:txBody>
          <a:bodyPr/>
          <a:lstStyle/>
          <a:p>
            <a:pPr eaLnBrk="1" hangingPunct="1"/>
            <a:r>
              <a:rPr lang="en-US" altLang="en-US" sz="3500"/>
              <a:t>Water Quantity Guidelines</a:t>
            </a:r>
          </a:p>
        </p:txBody>
      </p:sp>
      <p:sp>
        <p:nvSpPr>
          <p:cNvPr id="4099" name="Content Placeholder 2">
            <a:extLst>
              <a:ext uri="{FF2B5EF4-FFF2-40B4-BE49-F238E27FC236}">
                <a16:creationId xmlns:a16="http://schemas.microsoft.com/office/drawing/2014/main" id="{7A36B6E6-8D70-4445-A698-541980F7D0F5}"/>
              </a:ext>
            </a:extLst>
          </p:cNvPr>
          <p:cNvSpPr>
            <a:spLocks noGrp="1"/>
          </p:cNvSpPr>
          <p:nvPr>
            <p:ph idx="1"/>
          </p:nvPr>
        </p:nvSpPr>
        <p:spPr>
          <a:xfrm>
            <a:off x="685800" y="1524000"/>
            <a:ext cx="7772400" cy="3886200"/>
          </a:xfrm>
        </p:spPr>
        <p:txBody>
          <a:bodyPr/>
          <a:lstStyle/>
          <a:p>
            <a:pPr eaLnBrk="1" hangingPunct="1"/>
            <a:r>
              <a:rPr lang="en-US" altLang="en-US" sz="2800"/>
              <a:t>With internal fixtures</a:t>
            </a:r>
          </a:p>
          <a:p>
            <a:pPr lvl="1" eaLnBrk="1" hangingPunct="1"/>
            <a:r>
              <a:rPr lang="en-US" altLang="en-US" sz="2100"/>
              <a:t>The World Health Organization</a:t>
            </a:r>
            <a:r>
              <a:rPr lang="en-US" altLang="en-US" sz="2100" baseline="30000"/>
              <a:t>4</a:t>
            </a:r>
            <a:r>
              <a:rPr lang="en-US" altLang="en-US" sz="2100"/>
              <a:t>: </a:t>
            </a:r>
            <a:r>
              <a:rPr lang="en-US" altLang="en-US" sz="2100" b="1"/>
              <a:t>26.4</a:t>
            </a:r>
          </a:p>
          <a:p>
            <a:pPr lvl="1" eaLnBrk="1" hangingPunct="1"/>
            <a:r>
              <a:rPr lang="en-US" altLang="en-US" sz="2100"/>
              <a:t>Cold Regions Utilities Monograph</a:t>
            </a:r>
            <a:r>
              <a:rPr lang="en-US" altLang="en-US" sz="2100" baseline="30000"/>
              <a:t>5</a:t>
            </a:r>
            <a:r>
              <a:rPr lang="en-US" altLang="en-US" sz="2100"/>
              <a:t>: </a:t>
            </a:r>
            <a:r>
              <a:rPr lang="en-US" altLang="en-US" sz="2100" b="1"/>
              <a:t>15.9</a:t>
            </a:r>
          </a:p>
          <a:p>
            <a:pPr eaLnBrk="1" hangingPunct="1">
              <a:spcBef>
                <a:spcPct val="60000"/>
              </a:spcBef>
            </a:pPr>
            <a:r>
              <a:rPr lang="en-US" altLang="en-US" sz="2800"/>
              <a:t>No internal fixtures</a:t>
            </a:r>
          </a:p>
          <a:p>
            <a:pPr lvl="1" eaLnBrk="1" hangingPunct="1"/>
            <a:r>
              <a:rPr lang="en-US" altLang="en-US" sz="2100"/>
              <a:t>Gleick</a:t>
            </a:r>
            <a:r>
              <a:rPr lang="en-US" altLang="en-US" sz="2100" baseline="30000"/>
              <a:t>3</a:t>
            </a:r>
            <a:r>
              <a:rPr lang="en-US" altLang="en-US" sz="2100"/>
              <a:t>: </a:t>
            </a:r>
            <a:r>
              <a:rPr lang="en-US" altLang="en-US" sz="2100" b="1"/>
              <a:t>13.2</a:t>
            </a:r>
          </a:p>
          <a:p>
            <a:pPr lvl="1" eaLnBrk="1" hangingPunct="1"/>
            <a:r>
              <a:rPr lang="en-US" altLang="en-US" sz="2100"/>
              <a:t>The World Health Organization</a:t>
            </a:r>
            <a:r>
              <a:rPr lang="en-US" altLang="en-US" sz="2100" baseline="30000"/>
              <a:t>8</a:t>
            </a:r>
            <a:r>
              <a:rPr lang="en-US" altLang="en-US" sz="2100"/>
              <a:t>: </a:t>
            </a:r>
            <a:r>
              <a:rPr lang="en-US" altLang="en-US" sz="2100" b="1"/>
              <a:t>13.2</a:t>
            </a:r>
          </a:p>
          <a:p>
            <a:pPr lvl="1" eaLnBrk="1" hangingPunct="1"/>
            <a:r>
              <a:rPr lang="en-US" altLang="en-US" sz="2100"/>
              <a:t>The Sphere Project</a:t>
            </a:r>
            <a:r>
              <a:rPr lang="en-US" altLang="en-US" sz="2100" baseline="30000"/>
              <a:t>6</a:t>
            </a:r>
            <a:r>
              <a:rPr lang="en-US" altLang="en-US" sz="2100"/>
              <a:t>: </a:t>
            </a:r>
            <a:r>
              <a:rPr lang="en-US" altLang="en-US" sz="2100" b="1"/>
              <a:t>4</a:t>
            </a:r>
          </a:p>
          <a:p>
            <a:pPr lvl="1" eaLnBrk="1" hangingPunct="1"/>
            <a:r>
              <a:rPr lang="en-US" altLang="en-US" sz="2100"/>
              <a:t>The UN Refugee Agency</a:t>
            </a:r>
            <a:r>
              <a:rPr lang="en-US" altLang="en-US" sz="2100" baseline="30000"/>
              <a:t>7</a:t>
            </a:r>
            <a:r>
              <a:rPr lang="en-US" altLang="en-US" sz="2100"/>
              <a:t>: </a:t>
            </a:r>
            <a:r>
              <a:rPr lang="en-US" altLang="en-US" sz="2100" b="1"/>
              <a:t>4-5</a:t>
            </a:r>
          </a:p>
          <a:p>
            <a:pPr lvl="1" eaLnBrk="1" hangingPunct="1"/>
            <a:endParaRPr lang="en-US" altLang="en-US" sz="2100" b="1"/>
          </a:p>
          <a:p>
            <a:pPr lvl="1" eaLnBrk="1" hangingPunct="1"/>
            <a:endParaRPr lang="en-US" altLang="en-US" sz="2200"/>
          </a:p>
        </p:txBody>
      </p:sp>
      <p:sp>
        <p:nvSpPr>
          <p:cNvPr id="4101" name="Text Box 5">
            <a:extLst>
              <a:ext uri="{FF2B5EF4-FFF2-40B4-BE49-F238E27FC236}">
                <a16:creationId xmlns:a16="http://schemas.microsoft.com/office/drawing/2014/main" id="{05B9A31A-6BEA-B746-9AF4-D170BA2F85BD}"/>
              </a:ext>
            </a:extLst>
          </p:cNvPr>
          <p:cNvSpPr txBox="1">
            <a:spLocks noChangeArrowheads="1"/>
          </p:cNvSpPr>
          <p:nvPr/>
        </p:nvSpPr>
        <p:spPr bwMode="auto">
          <a:xfrm>
            <a:off x="2057400" y="5226050"/>
            <a:ext cx="655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600" i="1"/>
              <a:t>*All units are gallons/person/day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a:extLst>
              <a:ext uri="{FF2B5EF4-FFF2-40B4-BE49-F238E27FC236}">
                <a16:creationId xmlns:a16="http://schemas.microsoft.com/office/drawing/2014/main" id="{746B54B0-C7CF-274D-BD97-F3389C20E794}"/>
              </a:ext>
            </a:extLst>
          </p:cNvPr>
          <p:cNvSpPr>
            <a:spLocks noChangeArrowheads="1"/>
          </p:cNvSpPr>
          <p:nvPr/>
        </p:nvSpPr>
        <p:spPr bwMode="auto">
          <a:xfrm>
            <a:off x="685800" y="2057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pitchFamily="2" charset="0"/>
              </a:defRPr>
            </a:lvl1pPr>
            <a:lvl2pPr algn="ctr" eaLnBrk="0" hangingPunct="0">
              <a:defRPr sz="4400">
                <a:solidFill>
                  <a:schemeClr val="tx2"/>
                </a:solidFill>
                <a:latin typeface="Times" pitchFamily="2" charset="0"/>
              </a:defRPr>
            </a:lvl2pPr>
            <a:lvl3pPr algn="ctr" eaLnBrk="0" hangingPunct="0">
              <a:defRPr sz="4400">
                <a:solidFill>
                  <a:schemeClr val="tx2"/>
                </a:solidFill>
                <a:latin typeface="Times" pitchFamily="2" charset="0"/>
              </a:defRPr>
            </a:lvl3pPr>
            <a:lvl4pPr algn="ctr" eaLnBrk="0" hangingPunct="0">
              <a:defRPr sz="4400">
                <a:solidFill>
                  <a:schemeClr val="tx2"/>
                </a:solidFill>
                <a:latin typeface="Times" pitchFamily="2" charset="0"/>
              </a:defRPr>
            </a:lvl4pPr>
            <a:lvl5pPr algn="ctr" eaLnBrk="0" hangingPunct="0">
              <a:defRPr sz="4400">
                <a:solidFill>
                  <a:schemeClr val="tx2"/>
                </a:solidFill>
                <a:latin typeface="Times" pitchFamily="2" charset="0"/>
              </a:defRPr>
            </a:lvl5pPr>
            <a:lvl6pPr marL="457200" algn="ctr" eaLnBrk="0" fontAlgn="base" hangingPunct="0">
              <a:spcBef>
                <a:spcPct val="0"/>
              </a:spcBef>
              <a:spcAft>
                <a:spcPct val="0"/>
              </a:spcAft>
              <a:defRPr sz="4400">
                <a:solidFill>
                  <a:schemeClr val="tx2"/>
                </a:solidFill>
                <a:latin typeface="Times" pitchFamily="2" charset="0"/>
              </a:defRPr>
            </a:lvl6pPr>
            <a:lvl7pPr marL="914400" algn="ctr" eaLnBrk="0" fontAlgn="base" hangingPunct="0">
              <a:spcBef>
                <a:spcPct val="0"/>
              </a:spcBef>
              <a:spcAft>
                <a:spcPct val="0"/>
              </a:spcAft>
              <a:defRPr sz="4400">
                <a:solidFill>
                  <a:schemeClr val="tx2"/>
                </a:solidFill>
                <a:latin typeface="Times" pitchFamily="2" charset="0"/>
              </a:defRPr>
            </a:lvl7pPr>
            <a:lvl8pPr marL="1371600" algn="ctr" eaLnBrk="0" fontAlgn="base" hangingPunct="0">
              <a:spcBef>
                <a:spcPct val="0"/>
              </a:spcBef>
              <a:spcAft>
                <a:spcPct val="0"/>
              </a:spcAft>
              <a:defRPr sz="4400">
                <a:solidFill>
                  <a:schemeClr val="tx2"/>
                </a:solidFill>
                <a:latin typeface="Times" pitchFamily="2" charset="0"/>
              </a:defRPr>
            </a:lvl8pPr>
            <a:lvl9pPr marL="1828800" algn="ctr" eaLnBrk="0" fontAlgn="base" hangingPunct="0">
              <a:spcBef>
                <a:spcPct val="0"/>
              </a:spcBef>
              <a:spcAft>
                <a:spcPct val="0"/>
              </a:spcAft>
              <a:defRPr sz="4400">
                <a:solidFill>
                  <a:schemeClr val="tx2"/>
                </a:solidFill>
                <a:latin typeface="Times" pitchFamily="2" charset="0"/>
              </a:defRPr>
            </a:lvl9pPr>
          </a:lstStyle>
          <a:p>
            <a:r>
              <a:rPr lang="en-US" altLang="en-US" sz="4300"/>
              <a:t>How much water is needed </a:t>
            </a:r>
            <a:br>
              <a:rPr lang="en-US" altLang="en-US" sz="4300"/>
            </a:br>
            <a:r>
              <a:rPr lang="en-US" altLang="en-US" sz="4300"/>
              <a:t>for optimal health (in Alaska)?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B676C40-E2A4-AE4A-B3C1-711F33B58117}"/>
              </a:ext>
            </a:extLst>
          </p:cNvPr>
          <p:cNvSpPr>
            <a:spLocks noGrp="1" noChangeArrowheads="1"/>
          </p:cNvSpPr>
          <p:nvPr>
            <p:ph type="title"/>
          </p:nvPr>
        </p:nvSpPr>
        <p:spPr/>
        <p:txBody>
          <a:bodyPr/>
          <a:lstStyle/>
          <a:p>
            <a:r>
              <a:rPr lang="en-US" altLang="en-US" sz="3200"/>
              <a:t>Impact of piped water on </a:t>
            </a:r>
            <a:br>
              <a:rPr lang="en-US" altLang="en-US" sz="3200"/>
            </a:br>
            <a:r>
              <a:rPr lang="en-US" altLang="en-US" sz="3200"/>
              <a:t>rates of infections</a:t>
            </a:r>
          </a:p>
        </p:txBody>
      </p:sp>
      <p:sp>
        <p:nvSpPr>
          <p:cNvPr id="34819" name="Content Placeholder 2">
            <a:extLst>
              <a:ext uri="{FF2B5EF4-FFF2-40B4-BE49-F238E27FC236}">
                <a16:creationId xmlns:a16="http://schemas.microsoft.com/office/drawing/2014/main" id="{5B66B367-9760-A44D-97A8-7A80C81183B9}"/>
              </a:ext>
            </a:extLst>
          </p:cNvPr>
          <p:cNvSpPr>
            <a:spLocks/>
          </p:cNvSpPr>
          <p:nvPr/>
        </p:nvSpPr>
        <p:spPr bwMode="auto">
          <a:xfrm>
            <a:off x="457200" y="2133600"/>
            <a:ext cx="82296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pitchFamily="2" charset="0"/>
              </a:defRPr>
            </a:lvl1pPr>
            <a:lvl2pPr marL="742950" indent="-285750" eaLnBrk="0" hangingPunct="0">
              <a:spcBef>
                <a:spcPct val="20000"/>
              </a:spcBef>
              <a:buChar char="–"/>
              <a:defRPr sz="2800">
                <a:solidFill>
                  <a:schemeClr val="tx1"/>
                </a:solidFill>
                <a:latin typeface="Times" pitchFamily="2" charset="0"/>
              </a:defRPr>
            </a:lvl2pPr>
            <a:lvl3pPr marL="1143000" indent="-228600" eaLnBrk="0" hangingPunct="0">
              <a:spcBef>
                <a:spcPct val="20000"/>
              </a:spcBef>
              <a:buChar char="•"/>
              <a:defRPr sz="2400">
                <a:solidFill>
                  <a:schemeClr val="tx1"/>
                </a:solidFill>
                <a:latin typeface="Times" pitchFamily="2" charset="0"/>
              </a:defRPr>
            </a:lvl3pPr>
            <a:lvl4pPr marL="1600200" indent="-228600" eaLnBrk="0" hangingPunct="0">
              <a:spcBef>
                <a:spcPct val="20000"/>
              </a:spcBef>
              <a:buChar char="–"/>
              <a:defRPr sz="2000">
                <a:solidFill>
                  <a:schemeClr val="tx1"/>
                </a:solidFill>
                <a:latin typeface="Times" pitchFamily="2" charset="0"/>
              </a:defRPr>
            </a:lvl4pPr>
            <a:lvl5pPr marL="2057400" indent="-228600" eaLnBrk="0" hangingPunct="0">
              <a:spcBef>
                <a:spcPct val="20000"/>
              </a:spcBef>
              <a:buChar char="»"/>
              <a:defRPr sz="2000">
                <a:solidFill>
                  <a:schemeClr val="tx1"/>
                </a:solidFill>
                <a:latin typeface="Times" pitchFamily="2" charset="0"/>
              </a:defRPr>
            </a:lvl5pPr>
            <a:lvl6pPr marL="2514600" indent="-228600" eaLnBrk="0" fontAlgn="base" hangingPunct="0">
              <a:spcBef>
                <a:spcPct val="20000"/>
              </a:spcBef>
              <a:spcAft>
                <a:spcPct val="0"/>
              </a:spcAft>
              <a:buChar char="»"/>
              <a:defRPr sz="2000">
                <a:solidFill>
                  <a:schemeClr val="tx1"/>
                </a:solidFill>
                <a:latin typeface="Times" pitchFamily="2" charset="0"/>
              </a:defRPr>
            </a:lvl6pPr>
            <a:lvl7pPr marL="2971800" indent="-228600" eaLnBrk="0" fontAlgn="base" hangingPunct="0">
              <a:spcBef>
                <a:spcPct val="20000"/>
              </a:spcBef>
              <a:spcAft>
                <a:spcPct val="0"/>
              </a:spcAft>
              <a:buChar char="»"/>
              <a:defRPr sz="2000">
                <a:solidFill>
                  <a:schemeClr val="tx1"/>
                </a:solidFill>
                <a:latin typeface="Times" pitchFamily="2" charset="0"/>
              </a:defRPr>
            </a:lvl7pPr>
            <a:lvl8pPr marL="3429000" indent="-228600" eaLnBrk="0" fontAlgn="base" hangingPunct="0">
              <a:spcBef>
                <a:spcPct val="20000"/>
              </a:spcBef>
              <a:spcAft>
                <a:spcPct val="0"/>
              </a:spcAft>
              <a:buChar char="»"/>
              <a:defRPr sz="2000">
                <a:solidFill>
                  <a:schemeClr val="tx1"/>
                </a:solidFill>
                <a:latin typeface="Times" pitchFamily="2" charset="0"/>
              </a:defRPr>
            </a:lvl8pPr>
            <a:lvl9pPr marL="3886200" indent="-228600" eaLnBrk="0" fontAlgn="base" hangingPunct="0">
              <a:spcBef>
                <a:spcPct val="20000"/>
              </a:spcBef>
              <a:spcAft>
                <a:spcPct val="0"/>
              </a:spcAft>
              <a:buChar char="»"/>
              <a:defRPr sz="2000">
                <a:solidFill>
                  <a:schemeClr val="tx1"/>
                </a:solidFill>
                <a:latin typeface="Times" pitchFamily="2" charset="0"/>
              </a:defRPr>
            </a:lvl9pPr>
          </a:lstStyle>
          <a:p>
            <a:pPr eaLnBrk="1" hangingPunct="1">
              <a:spcAft>
                <a:spcPct val="20000"/>
              </a:spcAft>
            </a:pPr>
            <a:r>
              <a:rPr lang="en-US" altLang="en-US" sz="2800"/>
              <a:t>Start with 4 villages with only self haul water</a:t>
            </a:r>
          </a:p>
          <a:p>
            <a:pPr eaLnBrk="1" hangingPunct="1">
              <a:spcAft>
                <a:spcPct val="20000"/>
              </a:spcAft>
            </a:pPr>
            <a:r>
              <a:rPr lang="en-US" altLang="en-US" sz="2800"/>
              <a:t>Collected data on water use and health</a:t>
            </a:r>
          </a:p>
          <a:p>
            <a:pPr eaLnBrk="1" hangingPunct="1">
              <a:spcAft>
                <a:spcPct val="20000"/>
              </a:spcAft>
            </a:pPr>
            <a:r>
              <a:rPr lang="en-US" altLang="en-US" sz="2800"/>
              <a:t>Most households were proved piped services</a:t>
            </a:r>
          </a:p>
          <a:p>
            <a:pPr eaLnBrk="1" hangingPunct="1">
              <a:spcAft>
                <a:spcPct val="20000"/>
              </a:spcAft>
            </a:pPr>
            <a:r>
              <a:rPr lang="en-US" altLang="en-US" sz="2800"/>
              <a:t>Collect data on water use and health after pipes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down)">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down)">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down)">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wipe(down)">
                                      <p:cBhvr>
                                        <p:cTn id="22"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3F4F38-43BA-0442-A47E-4D7B9D52A9E3}"/>
              </a:ext>
            </a:extLst>
          </p:cNvPr>
          <p:cNvSpPr>
            <a:spLocks noGrp="1" noChangeArrowheads="1"/>
          </p:cNvSpPr>
          <p:nvPr>
            <p:ph type="title"/>
          </p:nvPr>
        </p:nvSpPr>
        <p:spPr/>
        <p:txBody>
          <a:bodyPr/>
          <a:lstStyle/>
          <a:p>
            <a:r>
              <a:rPr lang="en-US" altLang="en-US" sz="3400"/>
              <a:t>Opportunities for Observation</a:t>
            </a:r>
          </a:p>
        </p:txBody>
      </p:sp>
      <p:sp>
        <p:nvSpPr>
          <p:cNvPr id="46083" name="Rectangle 3">
            <a:extLst>
              <a:ext uri="{FF2B5EF4-FFF2-40B4-BE49-F238E27FC236}">
                <a16:creationId xmlns:a16="http://schemas.microsoft.com/office/drawing/2014/main" id="{50974AD4-A493-C344-A192-A4D5E308E49B}"/>
              </a:ext>
            </a:extLst>
          </p:cNvPr>
          <p:cNvSpPr>
            <a:spLocks noGrp="1" noChangeArrowheads="1"/>
          </p:cNvSpPr>
          <p:nvPr>
            <p:ph type="body" idx="1"/>
          </p:nvPr>
        </p:nvSpPr>
        <p:spPr/>
        <p:txBody>
          <a:bodyPr/>
          <a:lstStyle/>
          <a:p>
            <a:pPr marL="609600" indent="-609600">
              <a:buFontTx/>
              <a:buAutoNum type="arabicPeriod"/>
            </a:pPr>
            <a:r>
              <a:rPr lang="en-US" altLang="en-US" sz="2900"/>
              <a:t>Water use in self-haul households</a:t>
            </a:r>
          </a:p>
          <a:p>
            <a:pPr marL="609600" indent="-609600">
              <a:buFontTx/>
              <a:buAutoNum type="arabicPeriod"/>
            </a:pPr>
            <a:r>
              <a:rPr lang="en-US" altLang="en-US" sz="2900"/>
              <a:t>Water use in piped households</a:t>
            </a:r>
          </a:p>
          <a:p>
            <a:pPr marL="609600" indent="-609600">
              <a:buFontTx/>
              <a:buAutoNum type="arabicPeriod"/>
            </a:pPr>
            <a:r>
              <a:rPr lang="en-US" altLang="en-US" sz="2900"/>
              <a:t>Water use in transition from self-haul to piped</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1168</TotalTime>
  <Words>1693</Words>
  <Application>Microsoft Macintosh PowerPoint</Application>
  <PresentationFormat>On-screen Show (4:3)</PresentationFormat>
  <Paragraphs>141</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vt:lpstr>
      <vt:lpstr>Arial</vt:lpstr>
      <vt:lpstr>Calibri</vt:lpstr>
      <vt:lpstr>Times New Roman</vt:lpstr>
      <vt:lpstr>Blank Presentation</vt:lpstr>
      <vt:lpstr>Water &amp; Health in Alaska considerations for water quantity  </vt:lpstr>
      <vt:lpstr>Documented health benefits of improved  water service in Alaska</vt:lpstr>
      <vt:lpstr>Bradley Classifications</vt:lpstr>
      <vt:lpstr>PowerPoint Presentation</vt:lpstr>
      <vt:lpstr>How much water is needed  for optimal health?</vt:lpstr>
      <vt:lpstr>Water Quantity Guidelines</vt:lpstr>
      <vt:lpstr>PowerPoint Presentation</vt:lpstr>
      <vt:lpstr>Impact of piped water on  rates of infections</vt:lpstr>
      <vt:lpstr>Opportunities for Observation</vt:lpstr>
      <vt:lpstr>Water use in self-haul households</vt:lpstr>
      <vt:lpstr>PowerPoint Presentation</vt:lpstr>
      <vt:lpstr>PowerPoint Presentation</vt:lpstr>
      <vt:lpstr>PowerPoint Presentation</vt:lpstr>
      <vt:lpstr>PowerPoint Presentation</vt:lpstr>
      <vt:lpstr>PowerPoint Presentation</vt:lpstr>
      <vt:lpstr>What about small vehicle  haul systems?</vt:lpstr>
      <vt:lpstr>Water use in small-haul households</vt:lpstr>
      <vt:lpstr>PowerPoint Presentation</vt:lpstr>
      <vt:lpstr>“You can teach a dog to swim but you can’t teach a dog to snorkel”</vt:lpstr>
      <vt:lpstr>Recommendations for optimal health</vt:lpstr>
      <vt:lpstr>References</vt:lpstr>
      <vt:lpstr>PowerPoint Presentation</vt:lpstr>
    </vt:vector>
  </TitlesOfParts>
  <Company>_x0008_ᖤ]櫤뿿뿿</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Trial User</dc:creator>
  <cp:lastModifiedBy>Johanna</cp:lastModifiedBy>
  <cp:revision>138</cp:revision>
  <dcterms:created xsi:type="dcterms:W3CDTF">2007-04-20T20:23:31Z</dcterms:created>
  <dcterms:modified xsi:type="dcterms:W3CDTF">2020-10-26T20:07:53Z</dcterms:modified>
</cp:coreProperties>
</file>