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sldIdLst>
    <p:sldId id="256" r:id="rId2"/>
    <p:sldId id="272" r:id="rId3"/>
    <p:sldId id="257" r:id="rId4"/>
    <p:sldId id="263" r:id="rId5"/>
    <p:sldId id="267" r:id="rId6"/>
    <p:sldId id="270" r:id="rId7"/>
    <p:sldId id="269" r:id="rId8"/>
    <p:sldId id="262" r:id="rId9"/>
    <p:sldId id="268" r:id="rId10"/>
    <p:sldId id="274" r:id="rId11"/>
    <p:sldId id="276" r:id="rId12"/>
    <p:sldId id="275" r:id="rId13"/>
    <p:sldId id="277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howGuides="1">
      <p:cViewPr varScale="1">
        <p:scale>
          <a:sx n="210" d="100"/>
          <a:sy n="210" d="100"/>
        </p:scale>
        <p:origin x="2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790AFE5-F469-DF41-BC07-EF0E9783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DA156-1440-A445-8BFC-2A6D570E6945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A7F9923-9CA5-DF4B-85F2-58D59F9F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9009448-A93D-4449-AA83-67C42096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5DC73-E1D8-544A-8BDF-6C0DC8B58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26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C98B70C-E0FA-1541-A41C-AEE34029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955A-2C6C-B341-8188-78282AFE826B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056F8B8-FDA7-5E45-AD9E-2B3D53DB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DEB8509-333A-1D4D-9621-E0D588AE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3F5C0-3375-A54F-BFF3-4850F83E9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95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1C5680A-5BDF-8F4A-AB08-A3D793BE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41DE-1D6B-2945-9306-298613D351D5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8C13BB3-3E62-5D48-931E-EDC3C21C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49FB9C9-2A94-D94C-830E-09851EF5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0001B-AFC5-8F4A-84C2-616919D71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55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8E779-530C-6E46-9C7F-D5AE1F77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4B27C-6A29-1240-8D11-6734E328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87B76-778C-B843-B6CC-A97C3A90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8901B4-A71B-0A40-89F9-E362C0660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36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04AD34C-E9A5-AB4E-90FA-C6DAE76E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E2CF-AE20-F548-ACA1-98298FA20813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727A55C-EC95-C747-9E4C-0D6E18C9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057189A-369B-CC40-B378-DA2BEAA8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D8145-3718-804F-A12A-03B932164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77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F04D-3729-3143-97E5-0B195284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5D0C-AB7E-1342-BC1F-FD8F380265EC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A1BA1-FE43-4948-8AC3-6D5AC203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A073-03BC-CD4E-924B-0DC161FA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D669A-BCD3-794F-B1EF-60296A48D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19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4AFB03B-B618-0547-9323-24E10729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E220-58FD-4C40-BD8C-3337C240DFAA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79495CA-9DD8-3447-9A25-D9302FC9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5816A3C-F586-9C49-8E61-71B55E20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4ED87-67D5-8C4E-9D4D-CC6D9C2C6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9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24932247-6DB8-D346-80AB-26C0A1B8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D28C-47D4-1549-A261-BD87D3E19111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59B433-29CF-6944-A8ED-ECE01EDF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D2E9E663-A111-E34B-820B-2CC1F043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7734-147B-9A4C-A2DE-E32B82D78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7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0E08093-93B9-874A-9335-FDAA0B95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491F-79C5-F94F-B6B9-3B30BA5DA6B3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23D1192-2FCC-E643-8B9C-0872F420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1BDE835E-275D-194F-A6A0-F501338D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FF48-7047-CD4A-B7D8-B8A73D11D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55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A489004B-9449-774B-BD6B-2DE39945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F9ED-1BF9-FC4E-94BE-928F24D639B4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69344-F6C5-664F-9DE9-9800CA21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164F394-154B-9347-B37D-5CCBF6DC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E01A-DD01-A840-AF38-04465CCE1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8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440115C-71BB-5F41-8ACF-0E5AE8E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2A21-3244-C04A-A8EC-551482334E4E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7B7A643-5594-8245-B05B-09F278E3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11652AE-7BD3-624F-9E23-9EC6D756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41667-4533-CD4B-910F-8A72D83A3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81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4CAE63F-511F-204E-8A6A-081BE570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2416-0AA9-9E41-B58C-497D18FB8896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9CE2537-5E90-6D4C-BF2F-B753C12E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68AF10F-105E-574A-A01F-5EE7C515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F98C-3102-AE45-81CE-9D42B025C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1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95C1D878-64E3-0344-8DCE-28B7A191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3DBF3CCF-DF7E-0945-8ABD-41BB6CD768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9F1D111-2413-4843-BB8C-5E0E7CE54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99D28-3F7F-A046-B911-07B2CD8BB1A1}" type="datetimeFigureOut">
              <a:rPr lang="en-US"/>
              <a:pPr>
                <a:defRPr/>
              </a:pPr>
              <a:t>10/26/20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D8341-FD7F-7448-8B8E-BC63FEB2D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5F963E0-98F0-544D-BF23-DC842970E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E208E3E8-2CEF-5E45-BE7A-FDB57414B7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8A2F-FE0A-A244-A4FD-8957E31B9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7772400" cy="35052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Project</a:t>
            </a:r>
            <a:br>
              <a:rPr lang="en-US" dirty="0"/>
            </a:br>
            <a:r>
              <a:rPr lang="en-US" dirty="0"/>
              <a:t>Training </a:t>
            </a:r>
            <a:br>
              <a:rPr lang="en-US" dirty="0"/>
            </a:br>
            <a:r>
              <a:rPr lang="en-US" dirty="0"/>
              <a:t>and  </a:t>
            </a:r>
            <a:br>
              <a:rPr lang="en-US" dirty="0"/>
            </a:br>
            <a:r>
              <a:rPr lang="en-US" dirty="0"/>
              <a:t>Support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FDD98BBF-99CC-5D4A-8B9D-CB8F6683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100" name="Picture 2" descr="Z:\MainCommunities\Kwigillingok\Pictures\dcc\DSCN0451.JPG">
            <a:extLst>
              <a:ext uri="{FF2B5EF4-FFF2-40B4-BE49-F238E27FC236}">
                <a16:creationId xmlns:a16="http://schemas.microsoft.com/office/drawing/2014/main" id="{A1A63A7C-A735-3B4F-B92E-6AB48D2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A76B1384-2DAD-5B4B-8EB2-D8AE50642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Training Challenges</a:t>
            </a:r>
          </a:p>
        </p:txBody>
      </p:sp>
      <p:pic>
        <p:nvPicPr>
          <p:cNvPr id="13315" name="Picture 5" descr="MVC-020F">
            <a:extLst>
              <a:ext uri="{FF2B5EF4-FFF2-40B4-BE49-F238E27FC236}">
                <a16:creationId xmlns:a16="http://schemas.microsoft.com/office/drawing/2014/main" id="{3E614424-D1BC-D949-976D-3826D66C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5240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D62E-ED35-5F4F-AF58-3A9B3EBC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Operator Turnover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4676B38-1F30-974A-AF9B-D27E15353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Low pay and high expectations </a:t>
            </a:r>
          </a:p>
          <a:p>
            <a:r>
              <a:rPr lang="en-US" altLang="en-US"/>
              <a:t>Talented move on to better paying jobs</a:t>
            </a:r>
          </a:p>
          <a:p>
            <a:r>
              <a:rPr lang="en-US" altLang="en-US"/>
              <a:t>Retraining is required/Resources strained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67D018CD-C981-5145-945D-4F8DBFAA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 descr="Z:\MainCommunities\Oldharbor\Pictures\Feb15-17\DSCN0520.JPG">
            <a:extLst>
              <a:ext uri="{FF2B5EF4-FFF2-40B4-BE49-F238E27FC236}">
                <a16:creationId xmlns:a16="http://schemas.microsoft.com/office/drawing/2014/main" id="{5AAADBE1-4651-C24E-A25D-9B266A8A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8500"/>
            <a:ext cx="2400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90E1-78AA-D945-8395-1AF98F32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Increased Complexity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F5FF2-B71D-3446-9AA6-35D147853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85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Basic level of training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Advanced water treatment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Automation and controls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Regulations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5364" name="Picture 2" descr="Z:\MainCommunities\Selawik\Pictures\july24\DSCN0009.JPG">
            <a:extLst>
              <a:ext uri="{FF2B5EF4-FFF2-40B4-BE49-F238E27FC236}">
                <a16:creationId xmlns:a16="http://schemas.microsoft.com/office/drawing/2014/main" id="{EEE094B5-8D29-2545-B334-46A2CC8F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Z:\MainCommunities\Oldharbor\Pictures\February8\DSCN0357.JPG">
            <a:extLst>
              <a:ext uri="{FF2B5EF4-FFF2-40B4-BE49-F238E27FC236}">
                <a16:creationId xmlns:a16="http://schemas.microsoft.com/office/drawing/2014/main" id="{64D588E3-C957-174B-AFF2-C9EFA3805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22D9-0775-8C42-8608-0F6B3FE5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Refine Operation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0ED0B4F-E54A-C545-B612-33A19098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Improve basic operation past a basic level </a:t>
            </a:r>
          </a:p>
          <a:p>
            <a:r>
              <a:rPr lang="en-US" altLang="en-US"/>
              <a:t>Operating temperatures</a:t>
            </a:r>
          </a:p>
          <a:p>
            <a:r>
              <a:rPr lang="en-US" altLang="en-US"/>
              <a:t>Data and experience driven</a:t>
            </a:r>
          </a:p>
          <a:p>
            <a:endParaRPr lang="en-US" altLang="en-US"/>
          </a:p>
        </p:txBody>
      </p:sp>
      <p:pic>
        <p:nvPicPr>
          <p:cNvPr id="16388" name="Picture 2" descr="Z:\MainCommunities\Ouzinkie\Pictures\August\DSCN0213.JPG">
            <a:extLst>
              <a:ext uri="{FF2B5EF4-FFF2-40B4-BE49-F238E27FC236}">
                <a16:creationId xmlns:a16="http://schemas.microsoft.com/office/drawing/2014/main" id="{031EA934-ECE5-9743-B2E4-567F642E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67100"/>
            <a:ext cx="40259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Z:\MainCommunities\Oldharbor\Pictures\November12010\DSCN0432.JPG">
            <a:extLst>
              <a:ext uri="{FF2B5EF4-FFF2-40B4-BE49-F238E27FC236}">
                <a16:creationId xmlns:a16="http://schemas.microsoft.com/office/drawing/2014/main" id="{8824ACB5-9181-5E4A-9E06-78C9DA01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9321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1D86-587D-FF4E-9FFA-A5D184E3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Certification </a:t>
            </a:r>
            <a:r>
              <a:rPr lang="en-US" dirty="0" err="1"/>
              <a:t>vs</a:t>
            </a:r>
            <a:r>
              <a:rPr lang="en-US" dirty="0"/>
              <a:t> Operation ? </a:t>
            </a:r>
          </a:p>
        </p:txBody>
      </p:sp>
      <p:sp>
        <p:nvSpPr>
          <p:cNvPr id="17411" name="Content Placeholder 4">
            <a:extLst>
              <a:ext uri="{FF2B5EF4-FFF2-40B4-BE49-F238E27FC236}">
                <a16:creationId xmlns:a16="http://schemas.microsoft.com/office/drawing/2014/main" id="{5E571DED-83EB-A44C-B03E-CE631AC84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ADEC Certifications</a:t>
            </a:r>
          </a:p>
          <a:p>
            <a:r>
              <a:rPr lang="en-US" altLang="en-US"/>
              <a:t>Book Based knowledge vs ability to perform task.</a:t>
            </a:r>
          </a:p>
          <a:p>
            <a:r>
              <a:rPr lang="en-US" altLang="en-US"/>
              <a:t>Test to measure out come vs competence running system.</a:t>
            </a:r>
          </a:p>
          <a:p>
            <a:endParaRPr lang="en-US" altLang="en-US"/>
          </a:p>
        </p:txBody>
      </p:sp>
      <p:pic>
        <p:nvPicPr>
          <p:cNvPr id="17412" name="Picture 4" descr="IMG_2323">
            <a:extLst>
              <a:ext uri="{FF2B5EF4-FFF2-40B4-BE49-F238E27FC236}">
                <a16:creationId xmlns:a16="http://schemas.microsoft.com/office/drawing/2014/main" id="{ADFE19B0-CA53-B64C-8E6C-97A61892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114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648D7CD2-EBD9-4D4A-AFA5-75DB5BD2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2288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573D-07B3-8448-B2F3-3487D4C2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ANTHC  DEHE</a:t>
            </a:r>
            <a:br>
              <a:rPr lang="en-US" dirty="0"/>
            </a:br>
            <a:r>
              <a:rPr lang="en-US" dirty="0"/>
              <a:t>(Tribal Utility Support)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6AB73-62EF-F348-8A0D-976BA951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8259F-19AE-0D4E-8426-39611DB53C2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/>
          </a:p>
        </p:txBody>
      </p:sp>
      <p:sp>
        <p:nvSpPr>
          <p:cNvPr id="5125" name="Content Placeholder 4">
            <a:extLst>
              <a:ext uri="{FF2B5EF4-FFF2-40B4-BE49-F238E27FC236}">
                <a16:creationId xmlns:a16="http://schemas.microsoft.com/office/drawing/2014/main" id="{CF651508-4F45-9F42-9ABD-2C843A5668C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114800" cy="3763963"/>
          </a:xfrm>
        </p:spPr>
        <p:txBody>
          <a:bodyPr/>
          <a:lstStyle/>
          <a:p>
            <a:r>
              <a:rPr lang="en-US" altLang="en-US"/>
              <a:t>Project related training/support</a:t>
            </a:r>
          </a:p>
          <a:p>
            <a:r>
              <a:rPr lang="en-US" altLang="en-US"/>
              <a:t>Technical assistance to communities</a:t>
            </a:r>
          </a:p>
          <a:p>
            <a:r>
              <a:rPr lang="en-US" altLang="en-US"/>
              <a:t>Formal operator training</a:t>
            </a:r>
          </a:p>
          <a:p>
            <a:r>
              <a:rPr lang="en-US" altLang="en-US"/>
              <a:t>Plan review</a:t>
            </a:r>
          </a:p>
        </p:txBody>
      </p:sp>
      <p:sp>
        <p:nvSpPr>
          <p:cNvPr id="5126" name="Content Placeholder 5">
            <a:extLst>
              <a:ext uri="{FF2B5EF4-FFF2-40B4-BE49-F238E27FC236}">
                <a16:creationId xmlns:a16="http://schemas.microsoft.com/office/drawing/2014/main" id="{14821EED-8BB7-674E-A2C7-A6C215420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1879600"/>
            <a:ext cx="4041775" cy="3763963"/>
          </a:xfrm>
        </p:spPr>
        <p:txBody>
          <a:bodyPr/>
          <a:lstStyle/>
          <a:p>
            <a:r>
              <a:rPr lang="en-US" altLang="en-US"/>
              <a:t>Engineers </a:t>
            </a:r>
          </a:p>
          <a:p>
            <a:pPr lvl="1"/>
            <a:r>
              <a:rPr lang="en-US" altLang="en-US"/>
              <a:t>Three Each</a:t>
            </a:r>
          </a:p>
          <a:p>
            <a:r>
              <a:rPr lang="en-US" altLang="en-US"/>
              <a:t>Operation Specialists</a:t>
            </a:r>
          </a:p>
          <a:p>
            <a:pPr lvl="1"/>
            <a:r>
              <a:rPr lang="en-US" altLang="en-US"/>
              <a:t>Three Each</a:t>
            </a:r>
          </a:p>
          <a:p>
            <a:r>
              <a:rPr lang="en-US" altLang="en-US"/>
              <a:t>Technical Writer</a:t>
            </a:r>
          </a:p>
        </p:txBody>
      </p:sp>
      <p:pic>
        <p:nvPicPr>
          <p:cNvPr id="5127" name="Picture 3">
            <a:extLst>
              <a:ext uri="{FF2B5EF4-FFF2-40B4-BE49-F238E27FC236}">
                <a16:creationId xmlns:a16="http://schemas.microsoft.com/office/drawing/2014/main" id="{5732F634-DBB4-2B4D-96D5-EA116BC7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3381375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0E-8B81-5145-A613-F1D6D552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Smooth Transition to Community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3293-6F89-FB4D-8E15-86FF2A9ACC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Project plan for operator training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Comprehensive operator training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Community specific manuals and operation aids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Coordination with State RMW Program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Follow up training and support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FAA6-F00E-A947-9E08-45B0E32F1A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/>
          </a:p>
        </p:txBody>
      </p:sp>
      <p:pic>
        <p:nvPicPr>
          <p:cNvPr id="6149" name="Picture 3" descr="Z:\MainCommunities\Goodnews\GoodnewsO&amp;M\Pictures10\IMG_3369.JPG">
            <a:extLst>
              <a:ext uri="{FF2B5EF4-FFF2-40B4-BE49-F238E27FC236}">
                <a16:creationId xmlns:a16="http://schemas.microsoft.com/office/drawing/2014/main" id="{83D083E8-335F-E04D-B3F5-D188808D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0513"/>
            <a:ext cx="36734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47E4-AE2C-3442-92E7-B563FDDE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Notice to Proceed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C5931A2-377E-214B-BED0-29C3ADE8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r>
              <a:rPr lang="en-US" altLang="en-US"/>
              <a:t>Operator training needs and operator training plan</a:t>
            </a:r>
          </a:p>
          <a:p>
            <a:r>
              <a:rPr lang="en-US" altLang="en-US"/>
              <a:t>Project/Superintendent training role </a:t>
            </a:r>
          </a:p>
          <a:p>
            <a:r>
              <a:rPr lang="en-US" altLang="en-US"/>
              <a:t>Certification requirements</a:t>
            </a:r>
          </a:p>
          <a:p>
            <a:r>
              <a:rPr lang="en-US" altLang="en-US"/>
              <a:t>Project budget</a:t>
            </a:r>
          </a:p>
        </p:txBody>
      </p:sp>
      <p:pic>
        <p:nvPicPr>
          <p:cNvPr id="7172" name="Picture 1" descr="http://aztecstudentunion.files.wordpress.com/2011/08/dscn1682.jpg">
            <a:extLst>
              <a:ext uri="{FF2B5EF4-FFF2-40B4-BE49-F238E27FC236}">
                <a16:creationId xmlns:a16="http://schemas.microsoft.com/office/drawing/2014/main" id="{4E49065E-9DBA-ED4B-9A1F-BF8C0C5A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98825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17F79EE-6F4A-D74F-B991-AEA5F2C58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Operator Training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56002E5-D770-4F44-B8F0-8416FE22BD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191000" cy="4754563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On the job training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Start-up/commission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Transition period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Performance period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Manual and Operation Aid Focused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RMW coordination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8196" name="Picture 11" descr="IMG_3211">
            <a:extLst>
              <a:ext uri="{FF2B5EF4-FFF2-40B4-BE49-F238E27FC236}">
                <a16:creationId xmlns:a16="http://schemas.microsoft.com/office/drawing/2014/main" id="{602A444A-33C4-7E4B-94DB-702FA21C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0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77978C-98E9-BE4E-9A64-38B5F4CD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Operator Training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DD5F-035F-1142-9E01-A1F85C054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217911-FAAB-C24C-8A3E-197DF006DA0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E5E6C-3ED1-ED48-8D90-EAB6932AE76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4114800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Water treatment and water systems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Wastewater collection and disposal systems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Boilers and </a:t>
            </a:r>
            <a:r>
              <a:rPr lang="en-US" dirty="0" err="1"/>
              <a:t>hydronic</a:t>
            </a:r>
            <a:r>
              <a:rPr lang="en-US" dirty="0"/>
              <a:t> systems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Heating Systems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Regulations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Electrical and controls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Generators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Community meetings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9222" name="Content Placeholder 8">
            <a:extLst>
              <a:ext uri="{FF2B5EF4-FFF2-40B4-BE49-F238E27FC236}">
                <a16:creationId xmlns:a16="http://schemas.microsoft.com/office/drawing/2014/main" id="{9450D720-A9EF-7145-B604-63D44CB373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3" name="Picture 2" descr="Z:\MainCommunities\Huslia\Pictures10-7-08\IMG_0943.JPG">
            <a:extLst>
              <a:ext uri="{FF2B5EF4-FFF2-40B4-BE49-F238E27FC236}">
                <a16:creationId xmlns:a16="http://schemas.microsoft.com/office/drawing/2014/main" id="{0C88CAD4-0998-8042-B8C4-7CBF58979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292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>
            <a:extLst>
              <a:ext uri="{FF2B5EF4-FFF2-40B4-BE49-F238E27FC236}">
                <a16:creationId xmlns:a16="http://schemas.microsoft.com/office/drawing/2014/main" id="{70E586C1-3D30-2C4C-82A2-0FBF18D4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Operator Training</a:t>
            </a:r>
          </a:p>
        </p:txBody>
      </p:sp>
      <p:sp>
        <p:nvSpPr>
          <p:cNvPr id="10243" name="Rectangle 9">
            <a:extLst>
              <a:ext uri="{FF2B5EF4-FFF2-40B4-BE49-F238E27FC236}">
                <a16:creationId xmlns:a16="http://schemas.microsoft.com/office/drawing/2014/main" id="{DA97A00C-1FAE-DB42-9CF3-E3D096E4D2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Performance based training </a:t>
            </a:r>
          </a:p>
          <a:p>
            <a:r>
              <a:rPr lang="en-US" altLang="en-US"/>
              <a:t>Community verification</a:t>
            </a:r>
          </a:p>
          <a:p>
            <a:r>
              <a:rPr lang="en-US" altLang="en-US"/>
              <a:t>Trainer check</a:t>
            </a:r>
          </a:p>
        </p:txBody>
      </p:sp>
      <p:sp>
        <p:nvSpPr>
          <p:cNvPr id="10244" name="Rectangle 10">
            <a:extLst>
              <a:ext uri="{FF2B5EF4-FFF2-40B4-BE49-F238E27FC236}">
                <a16:creationId xmlns:a16="http://schemas.microsoft.com/office/drawing/2014/main" id="{49C107F8-269E-1040-AFB6-3F71CB1874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41D9CDC6-E8BE-E149-A095-28C0D12EA3B7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4343400" y="1143000"/>
          <a:ext cx="4256088" cy="550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Acrobat Document" r:id="rId3" imgW="8623300" imgH="11150600" progId="AcroExch.Document.7">
                  <p:embed/>
                </p:oleObj>
              </mc:Choice>
              <mc:Fallback>
                <p:oleObj name="Acrobat Document" r:id="rId3" imgW="8623300" imgH="11150600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4256088" cy="550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12" descr="IMG_3404">
            <a:extLst>
              <a:ext uri="{FF2B5EF4-FFF2-40B4-BE49-F238E27FC236}">
                <a16:creationId xmlns:a16="http://schemas.microsoft.com/office/drawing/2014/main" id="{3219C12E-DF89-9E44-8024-2B11A904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05765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AAF3-70D6-CF4C-AF0F-63B31000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Manuals/Operation Aids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58A830E-6E0B-7247-B54A-894286903F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Manuals tailored to individual systems</a:t>
            </a:r>
          </a:p>
          <a:p>
            <a:r>
              <a:rPr lang="en-US" altLang="en-US"/>
              <a:t>Daily, weekly, monthly and annual  checklists. </a:t>
            </a:r>
          </a:p>
          <a:p>
            <a:r>
              <a:rPr lang="en-US" altLang="en-US"/>
              <a:t>P.M. Plan</a:t>
            </a:r>
          </a:p>
          <a:p>
            <a:r>
              <a:rPr lang="en-US" altLang="en-US"/>
              <a:t>Equipment literature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1268" name="Content Placeholder 9">
            <a:extLst>
              <a:ext uri="{FF2B5EF4-FFF2-40B4-BE49-F238E27FC236}">
                <a16:creationId xmlns:a16="http://schemas.microsoft.com/office/drawing/2014/main" id="{BA42516E-164F-BA41-B944-EC361C10CD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9" name="Picture 5" descr="IMG_3459">
            <a:extLst>
              <a:ext uri="{FF2B5EF4-FFF2-40B4-BE49-F238E27FC236}">
                <a16:creationId xmlns:a16="http://schemas.microsoft.com/office/drawing/2014/main" id="{4E2005DC-8D9D-0B47-8D5F-AAB448E2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143000"/>
            <a:ext cx="40735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C:\Users\pcostell\Desktop\tttt\IMG_0245.JPG">
            <a:extLst>
              <a:ext uri="{FF2B5EF4-FFF2-40B4-BE49-F238E27FC236}">
                <a16:creationId xmlns:a16="http://schemas.microsoft.com/office/drawing/2014/main" id="{4BD2E24B-A17F-1348-BD1B-2188D88D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03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Z:\MainCommunities\Ouzinkie\Pictures\August222012\DSCN0336.JPG">
            <a:extLst>
              <a:ext uri="{FF2B5EF4-FFF2-40B4-BE49-F238E27FC236}">
                <a16:creationId xmlns:a16="http://schemas.microsoft.com/office/drawing/2014/main" id="{6A2C87D1-0293-A049-BBB2-3E503CA8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64100"/>
            <a:ext cx="24558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F19609-6540-1C44-B9AA-7156B555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Manual/Operation Aids</a:t>
            </a:r>
          </a:p>
        </p:txBody>
      </p:sp>
      <p:sp>
        <p:nvSpPr>
          <p:cNvPr id="12291" name="Content Placeholder 8">
            <a:extLst>
              <a:ext uri="{FF2B5EF4-FFF2-40B4-BE49-F238E27FC236}">
                <a16:creationId xmlns:a16="http://schemas.microsoft.com/office/drawing/2014/main" id="{E875F4D9-ECA1-DC46-A33D-9FA69627CE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Wall charts</a:t>
            </a:r>
          </a:p>
          <a:p>
            <a:r>
              <a:rPr lang="en-US" altLang="en-US"/>
              <a:t>Extensive labeling</a:t>
            </a:r>
          </a:p>
        </p:txBody>
      </p:sp>
      <p:pic>
        <p:nvPicPr>
          <p:cNvPr id="12292" name="Picture 2" descr="Z:\MainCommunities\Oldharbor\Pictures\Feb15-17\DSCN0518.JPG">
            <a:extLst>
              <a:ext uri="{FF2B5EF4-FFF2-40B4-BE49-F238E27FC236}">
                <a16:creationId xmlns:a16="http://schemas.microsoft.com/office/drawing/2014/main" id="{0A647F30-AF09-2F42-8F09-C6813C580C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295400"/>
            <a:ext cx="3403600" cy="2554288"/>
          </a:xfrm>
          <a:noFill/>
        </p:spPr>
      </p:pic>
      <p:pic>
        <p:nvPicPr>
          <p:cNvPr id="12293" name="Picture 2" descr="Z:\MainCommunities\Selawik\Pictures\july24\DSCN0149.JPG">
            <a:extLst>
              <a:ext uri="{FF2B5EF4-FFF2-40B4-BE49-F238E27FC236}">
                <a16:creationId xmlns:a16="http://schemas.microsoft.com/office/drawing/2014/main" id="{6A771FBF-BE1A-B542-A814-A2B5F70F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4114800"/>
            <a:ext cx="30289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C:\Users\pcostell\Desktop\tttt\IMG_0243.JPG">
            <a:extLst>
              <a:ext uri="{FF2B5EF4-FFF2-40B4-BE49-F238E27FC236}">
                <a16:creationId xmlns:a16="http://schemas.microsoft.com/office/drawing/2014/main" id="{0AAEA2B5-B1D1-334C-A707-5274199C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7013"/>
            <a:ext cx="2714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IMG_3404">
            <a:extLst>
              <a:ext uri="{FF2B5EF4-FFF2-40B4-BE49-F238E27FC236}">
                <a16:creationId xmlns:a16="http://schemas.microsoft.com/office/drawing/2014/main" id="{20ABFD06-DC08-8B46-B2AA-10C1CF76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97325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1779</TotalTime>
  <Words>248</Words>
  <Application>Microsoft Macintosh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Apex</vt:lpstr>
      <vt:lpstr>Adobe Acrobat Document</vt:lpstr>
      <vt:lpstr>Project Training  and   Support</vt:lpstr>
      <vt:lpstr>ANTHC  DEHE (Tribal Utility Support)</vt:lpstr>
      <vt:lpstr>Smooth Transition to Community Ownership</vt:lpstr>
      <vt:lpstr>Notice to Proceed</vt:lpstr>
      <vt:lpstr>Operator Training </vt:lpstr>
      <vt:lpstr>Operator Training</vt:lpstr>
      <vt:lpstr>Operator Training</vt:lpstr>
      <vt:lpstr>Manuals/Operation Aids</vt:lpstr>
      <vt:lpstr>Manual/Operation Aids</vt:lpstr>
      <vt:lpstr>Training Challenges</vt:lpstr>
      <vt:lpstr>Operator Turnover</vt:lpstr>
      <vt:lpstr>Increased Complexity </vt:lpstr>
      <vt:lpstr>Refine Operation</vt:lpstr>
      <vt:lpstr>Certification vs Operation ? </vt:lpstr>
    </vt:vector>
  </TitlesOfParts>
  <Company>ANTHC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 Support</dc:title>
  <dc:creator>Windows User</dc:creator>
  <cp:lastModifiedBy>Johanna</cp:lastModifiedBy>
  <cp:revision>31</cp:revision>
  <dcterms:created xsi:type="dcterms:W3CDTF">2013-02-04T16:15:20Z</dcterms:created>
  <dcterms:modified xsi:type="dcterms:W3CDTF">2020-10-26T19:46:24Z</dcterms:modified>
</cp:coreProperties>
</file>