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p:sldMasterIdLst>
    <p:sldMasterId id="2147483648" r:id="rId1"/>
  </p:sldMasterIdLst>
  <p:notesMasterIdLst>
    <p:notesMasterId r:id="rId15"/>
  </p:notesMasterIdLst>
  <p:sldIdLst>
    <p:sldId id="302" r:id="rId2"/>
    <p:sldId id="315" r:id="rId3"/>
    <p:sldId id="301" r:id="rId4"/>
    <p:sldId id="306" r:id="rId5"/>
    <p:sldId id="312" r:id="rId6"/>
    <p:sldId id="303" r:id="rId7"/>
    <p:sldId id="323" r:id="rId8"/>
    <p:sldId id="325" r:id="rId9"/>
    <p:sldId id="324" r:id="rId10"/>
    <p:sldId id="326" r:id="rId11"/>
    <p:sldId id="327" r:id="rId12"/>
    <p:sldId id="328" r:id="rId13"/>
    <p:sldId id="322" r:id="rId14"/>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77"/>
  </p:normalViewPr>
  <p:slideViewPr>
    <p:cSldViewPr showGuides="1">
      <p:cViewPr varScale="1">
        <p:scale>
          <a:sx n="210" d="100"/>
          <a:sy n="210" d="100"/>
        </p:scale>
        <p:origin x="24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86"/>
    </p:cViewPr>
  </p:sorterViewPr>
  <p:notesViewPr>
    <p:cSldViewPr showGuides="1">
      <p:cViewPr>
        <p:scale>
          <a:sx n="75" d="100"/>
          <a:sy n="75" d="100"/>
        </p:scale>
        <p:origin x="-1320" y="10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42FD7C4-A3EE-3949-9F7D-47CBC2B3DDF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Times New Roman" pitchFamily="18" charset="0"/>
                <a:ea typeface="+mn-ea"/>
                <a:cs typeface="+mn-cs"/>
              </a:defRPr>
            </a:lvl1pPr>
          </a:lstStyle>
          <a:p>
            <a:pPr>
              <a:defRPr/>
            </a:pPr>
            <a:endParaRPr lang="en-US"/>
          </a:p>
        </p:txBody>
      </p:sp>
      <p:sp>
        <p:nvSpPr>
          <p:cNvPr id="26627" name="Rectangle 3">
            <a:extLst>
              <a:ext uri="{FF2B5EF4-FFF2-40B4-BE49-F238E27FC236}">
                <a16:creationId xmlns:a16="http://schemas.microsoft.com/office/drawing/2014/main" id="{1B5D5167-17D2-564B-88E2-E6685017ACB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Times New Roman" pitchFamily="18" charset="0"/>
                <a:ea typeface="+mn-ea"/>
                <a:cs typeface="+mn-cs"/>
              </a:defRPr>
            </a:lvl1pPr>
          </a:lstStyle>
          <a:p>
            <a:pPr>
              <a:defRPr/>
            </a:pPr>
            <a:endParaRPr lang="en-US"/>
          </a:p>
        </p:txBody>
      </p:sp>
      <p:sp>
        <p:nvSpPr>
          <p:cNvPr id="13316" name="Rectangle 4">
            <a:extLst>
              <a:ext uri="{FF2B5EF4-FFF2-40B4-BE49-F238E27FC236}">
                <a16:creationId xmlns:a16="http://schemas.microsoft.com/office/drawing/2014/main" id="{4C27908B-DB06-E74A-946C-99F339ABFED6}"/>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2C527D3C-25FC-8840-B643-864F2E5BBEA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a:extLst>
              <a:ext uri="{FF2B5EF4-FFF2-40B4-BE49-F238E27FC236}">
                <a16:creationId xmlns:a16="http://schemas.microsoft.com/office/drawing/2014/main" id="{5FC5EF90-ACBA-B24A-867E-EF1DC7566BD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Times New Roman" pitchFamily="18" charset="0"/>
                <a:ea typeface="+mn-ea"/>
                <a:cs typeface="+mn-cs"/>
              </a:defRPr>
            </a:lvl1pPr>
          </a:lstStyle>
          <a:p>
            <a:pPr>
              <a:defRPr/>
            </a:pPr>
            <a:endParaRPr lang="en-US"/>
          </a:p>
        </p:txBody>
      </p:sp>
      <p:sp>
        <p:nvSpPr>
          <p:cNvPr id="26631" name="Rectangle 7">
            <a:extLst>
              <a:ext uri="{FF2B5EF4-FFF2-40B4-BE49-F238E27FC236}">
                <a16:creationId xmlns:a16="http://schemas.microsoft.com/office/drawing/2014/main" id="{1E924013-74F6-E84E-8CDB-F5E28A662AE9}"/>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fld id="{E18CCA02-EAAF-F64B-A080-1972C2D761C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261BAEB1-A2CE-0642-B878-D86B26D4B94A}"/>
              </a:ext>
            </a:extLst>
          </p:cNvPr>
          <p:cNvSpPr>
            <a:spLocks noGrp="1" noRot="1" noChangeAspect="1"/>
          </p:cNvSpPr>
          <p:nvPr>
            <p:ph type="sldImg"/>
          </p:nvPr>
        </p:nvSpPr>
        <p:spPr>
          <a:ln/>
        </p:spPr>
      </p:sp>
      <p:sp>
        <p:nvSpPr>
          <p:cNvPr id="15362" name="Notes Placeholder 2">
            <a:extLst>
              <a:ext uri="{FF2B5EF4-FFF2-40B4-BE49-F238E27FC236}">
                <a16:creationId xmlns:a16="http://schemas.microsoft.com/office/drawing/2014/main" id="{5C15949C-8470-6E46-86CD-F4A3A073D9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A6B14B8D-D727-BB45-B4AD-EB8C4ADCF088}"/>
              </a:ext>
            </a:extLst>
          </p:cNvPr>
          <p:cNvSpPr>
            <a:spLocks noGrp="1"/>
          </p:cNvSpPr>
          <p:nvPr>
            <p:ph type="sldNum" sz="quarter" idx="5"/>
          </p:nvPr>
        </p:nvSpPr>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fld id="{96378F6C-369C-BE4C-BAFE-7957EA047D2F}" type="slidenum">
              <a:rPr lang="en-US" altLang="en-US"/>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4252C13-1EF5-5E47-944A-08173D7BBE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C9EE52-F92D-254E-A4AF-A8D64DD69C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B13888-4B9F-2944-930E-0B95042FCF9D}"/>
              </a:ext>
            </a:extLst>
          </p:cNvPr>
          <p:cNvSpPr>
            <a:spLocks noGrp="1" noChangeArrowheads="1"/>
          </p:cNvSpPr>
          <p:nvPr>
            <p:ph type="sldNum" sz="quarter" idx="12"/>
          </p:nvPr>
        </p:nvSpPr>
        <p:spPr>
          <a:ln/>
        </p:spPr>
        <p:txBody>
          <a:bodyPr/>
          <a:lstStyle>
            <a:lvl1pPr>
              <a:defRPr/>
            </a:lvl1pPr>
          </a:lstStyle>
          <a:p>
            <a:fld id="{EAE68C09-4879-AC49-A130-768B423C52E7}" type="slidenum">
              <a:rPr lang="en-US" altLang="en-US"/>
              <a:pPr/>
              <a:t>‹#›</a:t>
            </a:fld>
            <a:endParaRPr lang="en-US" altLang="en-US"/>
          </a:p>
        </p:txBody>
      </p:sp>
    </p:spTree>
    <p:extLst>
      <p:ext uri="{BB962C8B-B14F-4D97-AF65-F5344CB8AC3E}">
        <p14:creationId xmlns:p14="http://schemas.microsoft.com/office/powerpoint/2010/main" val="336043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93C7BE-DA40-7A4B-923B-A85DDE5D06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E6247CE-F9F3-3B49-9289-BAEF496522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55497D-508B-A845-AF89-C2F86D378FA3}"/>
              </a:ext>
            </a:extLst>
          </p:cNvPr>
          <p:cNvSpPr>
            <a:spLocks noGrp="1" noChangeArrowheads="1"/>
          </p:cNvSpPr>
          <p:nvPr>
            <p:ph type="sldNum" sz="quarter" idx="12"/>
          </p:nvPr>
        </p:nvSpPr>
        <p:spPr>
          <a:ln/>
        </p:spPr>
        <p:txBody>
          <a:bodyPr/>
          <a:lstStyle>
            <a:lvl1pPr>
              <a:defRPr/>
            </a:lvl1pPr>
          </a:lstStyle>
          <a:p>
            <a:fld id="{339D00BE-2BA9-9243-975A-BEAE4D948EF0}" type="slidenum">
              <a:rPr lang="en-US" altLang="en-US"/>
              <a:pPr/>
              <a:t>‹#›</a:t>
            </a:fld>
            <a:endParaRPr lang="en-US" altLang="en-US"/>
          </a:p>
        </p:txBody>
      </p:sp>
    </p:spTree>
    <p:extLst>
      <p:ext uri="{BB962C8B-B14F-4D97-AF65-F5344CB8AC3E}">
        <p14:creationId xmlns:p14="http://schemas.microsoft.com/office/powerpoint/2010/main" val="388384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D19BCF8-1DC4-964B-A348-F2DBEA5BC2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C7C6AAF-F3FC-884F-B850-3DF1447D8C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52D85A-89E6-2945-97EB-B139134CCFB7}"/>
              </a:ext>
            </a:extLst>
          </p:cNvPr>
          <p:cNvSpPr>
            <a:spLocks noGrp="1" noChangeArrowheads="1"/>
          </p:cNvSpPr>
          <p:nvPr>
            <p:ph type="sldNum" sz="quarter" idx="12"/>
          </p:nvPr>
        </p:nvSpPr>
        <p:spPr>
          <a:ln/>
        </p:spPr>
        <p:txBody>
          <a:bodyPr/>
          <a:lstStyle>
            <a:lvl1pPr>
              <a:defRPr/>
            </a:lvl1pPr>
          </a:lstStyle>
          <a:p>
            <a:fld id="{CBE16E28-D86C-4E4E-9D7B-E82F49B6FA77}" type="slidenum">
              <a:rPr lang="en-US" altLang="en-US"/>
              <a:pPr/>
              <a:t>‹#›</a:t>
            </a:fld>
            <a:endParaRPr lang="en-US" altLang="en-US"/>
          </a:p>
        </p:txBody>
      </p:sp>
    </p:spTree>
    <p:extLst>
      <p:ext uri="{BB962C8B-B14F-4D97-AF65-F5344CB8AC3E}">
        <p14:creationId xmlns:p14="http://schemas.microsoft.com/office/powerpoint/2010/main" val="148251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716632-7C87-1540-BC70-83770BE60A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B02320-A97A-5F48-BD2A-0490632DB7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DC0905-19EE-C342-A1E7-569ABB29D683}"/>
              </a:ext>
            </a:extLst>
          </p:cNvPr>
          <p:cNvSpPr>
            <a:spLocks noGrp="1" noChangeArrowheads="1"/>
          </p:cNvSpPr>
          <p:nvPr>
            <p:ph type="sldNum" sz="quarter" idx="12"/>
          </p:nvPr>
        </p:nvSpPr>
        <p:spPr>
          <a:ln/>
        </p:spPr>
        <p:txBody>
          <a:bodyPr/>
          <a:lstStyle>
            <a:lvl1pPr>
              <a:defRPr/>
            </a:lvl1pPr>
          </a:lstStyle>
          <a:p>
            <a:fld id="{81AC81D6-890F-E94D-BCE9-81186928EF2D}" type="slidenum">
              <a:rPr lang="en-US" altLang="en-US"/>
              <a:pPr/>
              <a:t>‹#›</a:t>
            </a:fld>
            <a:endParaRPr lang="en-US" altLang="en-US"/>
          </a:p>
        </p:txBody>
      </p:sp>
    </p:spTree>
    <p:extLst>
      <p:ext uri="{BB962C8B-B14F-4D97-AF65-F5344CB8AC3E}">
        <p14:creationId xmlns:p14="http://schemas.microsoft.com/office/powerpoint/2010/main" val="106160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7B4FF65-8ECD-FF4C-BABD-F49EFDE105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C1C0DA-02D6-CE46-AC95-77E9B01AA6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ABC2E1-6038-5F42-AD67-E72D349BE8D2}"/>
              </a:ext>
            </a:extLst>
          </p:cNvPr>
          <p:cNvSpPr>
            <a:spLocks noGrp="1" noChangeArrowheads="1"/>
          </p:cNvSpPr>
          <p:nvPr>
            <p:ph type="sldNum" sz="quarter" idx="12"/>
          </p:nvPr>
        </p:nvSpPr>
        <p:spPr>
          <a:ln/>
        </p:spPr>
        <p:txBody>
          <a:bodyPr/>
          <a:lstStyle>
            <a:lvl1pPr>
              <a:defRPr/>
            </a:lvl1pPr>
          </a:lstStyle>
          <a:p>
            <a:fld id="{4F36A241-DABC-8442-8497-1E921D43E415}" type="slidenum">
              <a:rPr lang="en-US" altLang="en-US"/>
              <a:pPr/>
              <a:t>‹#›</a:t>
            </a:fld>
            <a:endParaRPr lang="en-US" altLang="en-US"/>
          </a:p>
        </p:txBody>
      </p:sp>
    </p:spTree>
    <p:extLst>
      <p:ext uri="{BB962C8B-B14F-4D97-AF65-F5344CB8AC3E}">
        <p14:creationId xmlns:p14="http://schemas.microsoft.com/office/powerpoint/2010/main" val="401418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69EC27-D36E-6B4E-8652-03DC224C9E5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48B38CB-F1B6-C544-92D6-E44F384F68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C83CFCE-DFD6-5540-8D83-E52378F48AE4}"/>
              </a:ext>
            </a:extLst>
          </p:cNvPr>
          <p:cNvSpPr>
            <a:spLocks noGrp="1" noChangeArrowheads="1"/>
          </p:cNvSpPr>
          <p:nvPr>
            <p:ph type="sldNum" sz="quarter" idx="12"/>
          </p:nvPr>
        </p:nvSpPr>
        <p:spPr>
          <a:ln/>
        </p:spPr>
        <p:txBody>
          <a:bodyPr/>
          <a:lstStyle>
            <a:lvl1pPr>
              <a:defRPr/>
            </a:lvl1pPr>
          </a:lstStyle>
          <a:p>
            <a:fld id="{B9D24D4E-7E5E-164D-A5FF-ACFAB200A6A3}" type="slidenum">
              <a:rPr lang="en-US" altLang="en-US"/>
              <a:pPr/>
              <a:t>‹#›</a:t>
            </a:fld>
            <a:endParaRPr lang="en-US" altLang="en-US"/>
          </a:p>
        </p:txBody>
      </p:sp>
    </p:spTree>
    <p:extLst>
      <p:ext uri="{BB962C8B-B14F-4D97-AF65-F5344CB8AC3E}">
        <p14:creationId xmlns:p14="http://schemas.microsoft.com/office/powerpoint/2010/main" val="252351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088036B-97B6-ED4D-A692-C08EC24DCFB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5E15B2D-70F0-714C-8ADF-2E3C97FC5E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50BB746-CA60-DA43-A8A4-1DE740A92F47}"/>
              </a:ext>
            </a:extLst>
          </p:cNvPr>
          <p:cNvSpPr>
            <a:spLocks noGrp="1" noChangeArrowheads="1"/>
          </p:cNvSpPr>
          <p:nvPr>
            <p:ph type="sldNum" sz="quarter" idx="12"/>
          </p:nvPr>
        </p:nvSpPr>
        <p:spPr>
          <a:ln/>
        </p:spPr>
        <p:txBody>
          <a:bodyPr/>
          <a:lstStyle>
            <a:lvl1pPr>
              <a:defRPr/>
            </a:lvl1pPr>
          </a:lstStyle>
          <a:p>
            <a:fld id="{1B0F1820-18A0-FC44-806A-8BC5436291E0}" type="slidenum">
              <a:rPr lang="en-US" altLang="en-US"/>
              <a:pPr/>
              <a:t>‹#›</a:t>
            </a:fld>
            <a:endParaRPr lang="en-US" altLang="en-US"/>
          </a:p>
        </p:txBody>
      </p:sp>
    </p:spTree>
    <p:extLst>
      <p:ext uri="{BB962C8B-B14F-4D97-AF65-F5344CB8AC3E}">
        <p14:creationId xmlns:p14="http://schemas.microsoft.com/office/powerpoint/2010/main" val="3899019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D28ADFC-5EBE-5D4D-8C41-1B4E8D01452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ECD9ECB-6424-D748-BCC2-D7082C4A5A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14BFF60-E25E-F04C-B892-F864E980471E}"/>
              </a:ext>
            </a:extLst>
          </p:cNvPr>
          <p:cNvSpPr>
            <a:spLocks noGrp="1" noChangeArrowheads="1"/>
          </p:cNvSpPr>
          <p:nvPr>
            <p:ph type="sldNum" sz="quarter" idx="12"/>
          </p:nvPr>
        </p:nvSpPr>
        <p:spPr>
          <a:ln/>
        </p:spPr>
        <p:txBody>
          <a:bodyPr/>
          <a:lstStyle>
            <a:lvl1pPr>
              <a:defRPr/>
            </a:lvl1pPr>
          </a:lstStyle>
          <a:p>
            <a:fld id="{803E0DE9-9E6E-7946-BA6C-8924059D0864}" type="slidenum">
              <a:rPr lang="en-US" altLang="en-US"/>
              <a:pPr/>
              <a:t>‹#›</a:t>
            </a:fld>
            <a:endParaRPr lang="en-US" altLang="en-US"/>
          </a:p>
        </p:txBody>
      </p:sp>
    </p:spTree>
    <p:extLst>
      <p:ext uri="{BB962C8B-B14F-4D97-AF65-F5344CB8AC3E}">
        <p14:creationId xmlns:p14="http://schemas.microsoft.com/office/powerpoint/2010/main" val="282367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34729E1-6643-0D49-AE51-A15195264D9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4B781A2-1418-674A-8557-8E3310F10A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14A370F-0B53-F345-AD77-929AC4F56E61}"/>
              </a:ext>
            </a:extLst>
          </p:cNvPr>
          <p:cNvSpPr>
            <a:spLocks noGrp="1" noChangeArrowheads="1"/>
          </p:cNvSpPr>
          <p:nvPr>
            <p:ph type="sldNum" sz="quarter" idx="12"/>
          </p:nvPr>
        </p:nvSpPr>
        <p:spPr>
          <a:ln/>
        </p:spPr>
        <p:txBody>
          <a:bodyPr/>
          <a:lstStyle>
            <a:lvl1pPr>
              <a:defRPr/>
            </a:lvl1pPr>
          </a:lstStyle>
          <a:p>
            <a:fld id="{E0F5550C-9D5C-3540-B4C2-924344059394}" type="slidenum">
              <a:rPr lang="en-US" altLang="en-US"/>
              <a:pPr/>
              <a:t>‹#›</a:t>
            </a:fld>
            <a:endParaRPr lang="en-US" altLang="en-US"/>
          </a:p>
        </p:txBody>
      </p:sp>
    </p:spTree>
    <p:extLst>
      <p:ext uri="{BB962C8B-B14F-4D97-AF65-F5344CB8AC3E}">
        <p14:creationId xmlns:p14="http://schemas.microsoft.com/office/powerpoint/2010/main" val="928390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4BD487A-96A0-754F-A850-4012EA52C3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E7DABBF-6F5A-6140-9FB0-AE1F0860D3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8A89D41-13D1-1D43-AD0B-AC5127B56DA1}"/>
              </a:ext>
            </a:extLst>
          </p:cNvPr>
          <p:cNvSpPr>
            <a:spLocks noGrp="1" noChangeArrowheads="1"/>
          </p:cNvSpPr>
          <p:nvPr>
            <p:ph type="sldNum" sz="quarter" idx="12"/>
          </p:nvPr>
        </p:nvSpPr>
        <p:spPr>
          <a:ln/>
        </p:spPr>
        <p:txBody>
          <a:bodyPr/>
          <a:lstStyle>
            <a:lvl1pPr>
              <a:defRPr/>
            </a:lvl1pPr>
          </a:lstStyle>
          <a:p>
            <a:fld id="{066DDC50-B606-6941-90BB-C79CCFA91ED7}" type="slidenum">
              <a:rPr lang="en-US" altLang="en-US"/>
              <a:pPr/>
              <a:t>‹#›</a:t>
            </a:fld>
            <a:endParaRPr lang="en-US" altLang="en-US"/>
          </a:p>
        </p:txBody>
      </p:sp>
    </p:spTree>
    <p:extLst>
      <p:ext uri="{BB962C8B-B14F-4D97-AF65-F5344CB8AC3E}">
        <p14:creationId xmlns:p14="http://schemas.microsoft.com/office/powerpoint/2010/main" val="15598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B21EB7F-08DE-A346-82FC-0FC9D33E41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5D59F4-7DC2-7441-AFEA-82A326DB1EA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BEE4C8-8A56-284A-9991-69159A60721C}"/>
              </a:ext>
            </a:extLst>
          </p:cNvPr>
          <p:cNvSpPr>
            <a:spLocks noGrp="1" noChangeArrowheads="1"/>
          </p:cNvSpPr>
          <p:nvPr>
            <p:ph type="sldNum" sz="quarter" idx="12"/>
          </p:nvPr>
        </p:nvSpPr>
        <p:spPr>
          <a:ln/>
        </p:spPr>
        <p:txBody>
          <a:bodyPr/>
          <a:lstStyle>
            <a:lvl1pPr>
              <a:defRPr/>
            </a:lvl1pPr>
          </a:lstStyle>
          <a:p>
            <a:fld id="{CCF92906-2373-FD4F-A7BE-2C3167D53CD7}" type="slidenum">
              <a:rPr lang="en-US" altLang="en-US"/>
              <a:pPr/>
              <a:t>‹#›</a:t>
            </a:fld>
            <a:endParaRPr lang="en-US" altLang="en-US"/>
          </a:p>
        </p:txBody>
      </p:sp>
    </p:spTree>
    <p:extLst>
      <p:ext uri="{BB962C8B-B14F-4D97-AF65-F5344CB8AC3E}">
        <p14:creationId xmlns:p14="http://schemas.microsoft.com/office/powerpoint/2010/main" val="2366337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2F2F"/>
            </a:gs>
            <a:gs pos="50000">
              <a:srgbClr val="006666"/>
            </a:gs>
            <a:gs pos="100000">
              <a:srgbClr val="002F2F"/>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D1CAEA5-13DA-724A-AEB6-729229AD3B6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CDEC9EC-B2CB-9E48-9431-236DCDE1B25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B7A6C45-B2CB-F449-B99E-883F5665B12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a:extLst>
              <a:ext uri="{FF2B5EF4-FFF2-40B4-BE49-F238E27FC236}">
                <a16:creationId xmlns:a16="http://schemas.microsoft.com/office/drawing/2014/main" id="{BA78FBB6-4CFC-0C4A-A463-56D4571EFDD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a:extLst>
              <a:ext uri="{FF2B5EF4-FFF2-40B4-BE49-F238E27FC236}">
                <a16:creationId xmlns:a16="http://schemas.microsoft.com/office/drawing/2014/main" id="{5F885B92-3FD1-D840-B766-74926AFE77F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458DD94-A014-E04D-82D5-8EC2CB93849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a:extLst>
              <a:ext uri="{FF2B5EF4-FFF2-40B4-BE49-F238E27FC236}">
                <a16:creationId xmlns:a16="http://schemas.microsoft.com/office/drawing/2014/main" id="{94AF2AEF-F635-4441-9F65-D0304D6F5AFB}"/>
              </a:ext>
            </a:extLst>
          </p:cNvPr>
          <p:cNvSpPr txBox="1">
            <a:spLocks noChangeArrowheads="1"/>
          </p:cNvSpPr>
          <p:nvPr/>
        </p:nvSpPr>
        <p:spPr bwMode="auto">
          <a:xfrm>
            <a:off x="1752600" y="1044575"/>
            <a:ext cx="6313488"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800">
                <a:solidFill>
                  <a:srgbClr val="FFFFFF"/>
                </a:solidFill>
                <a:latin typeface="Calibri" panose="020F0502020204030204" pitchFamily="34" charset="0"/>
                <a:cs typeface="Calibri" panose="020F0502020204030204" pitchFamily="34" charset="0"/>
              </a:rPr>
              <a:t>Alaskan Rural Water and Sanitation Working Group Update</a:t>
            </a: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endParaRPr lang="en-US" altLang="en-US" sz="2800">
              <a:solidFill>
                <a:srgbClr val="FFFFFF"/>
              </a:solidFill>
              <a:latin typeface="Calibri" panose="020F0502020204030204" pitchFamily="34" charset="0"/>
              <a:cs typeface="Calibri" panose="020F0502020204030204" pitchFamily="34" charset="0"/>
            </a:endParaRPr>
          </a:p>
          <a:p>
            <a:pPr algn="ctr"/>
            <a:r>
              <a:rPr lang="en-US" altLang="en-US" sz="1800">
                <a:solidFill>
                  <a:srgbClr val="FFFFFF"/>
                </a:solidFill>
                <a:latin typeface="Calibri" panose="020F0502020204030204" pitchFamily="34" charset="0"/>
                <a:cs typeface="Calibri" panose="020F0502020204030204" pitchFamily="34" charset="0"/>
              </a:rPr>
              <a:t>Cheryl Rosa, DVM, PhD</a:t>
            </a:r>
          </a:p>
          <a:p>
            <a:pPr algn="ctr"/>
            <a:r>
              <a:rPr lang="en-US" altLang="en-US" sz="1800">
                <a:solidFill>
                  <a:srgbClr val="FFFFFF"/>
                </a:solidFill>
                <a:latin typeface="Calibri" panose="020F0502020204030204" pitchFamily="34" charset="0"/>
                <a:cs typeface="Calibri" panose="020F0502020204030204" pitchFamily="34" charset="0"/>
              </a:rPr>
              <a:t>Deputy Director, United States Arctic Research Commission</a:t>
            </a:r>
          </a:p>
          <a:p>
            <a:pPr algn="ctr"/>
            <a:r>
              <a:rPr lang="en-US" altLang="en-US" sz="1800">
                <a:solidFill>
                  <a:srgbClr val="FFFFFF"/>
                </a:solidFill>
                <a:latin typeface="Calibri" panose="020F0502020204030204" pitchFamily="34" charset="0"/>
                <a:cs typeface="Calibri" panose="020F0502020204030204" pitchFamily="34" charset="0"/>
              </a:rPr>
              <a:t>3</a:t>
            </a:r>
            <a:r>
              <a:rPr lang="en-US" altLang="en-US" sz="1800" baseline="30000">
                <a:solidFill>
                  <a:srgbClr val="FFFFFF"/>
                </a:solidFill>
                <a:latin typeface="Calibri" panose="020F0502020204030204" pitchFamily="34" charset="0"/>
                <a:cs typeface="Calibri" panose="020F0502020204030204" pitchFamily="34" charset="0"/>
              </a:rPr>
              <a:t>RD</a:t>
            </a:r>
            <a:r>
              <a:rPr lang="en-US" altLang="en-US" sz="1800">
                <a:solidFill>
                  <a:srgbClr val="FFFFFF"/>
                </a:solidFill>
                <a:latin typeface="Calibri" panose="020F0502020204030204" pitchFamily="34" charset="0"/>
                <a:cs typeface="Calibri" panose="020F0502020204030204" pitchFamily="34" charset="0"/>
              </a:rPr>
              <a:t> Annual Water and Sanitation Workshop</a:t>
            </a:r>
          </a:p>
          <a:p>
            <a:pPr algn="ctr"/>
            <a:r>
              <a:rPr lang="en-US" altLang="en-US" sz="1800">
                <a:solidFill>
                  <a:srgbClr val="FFFFFF"/>
                </a:solidFill>
                <a:latin typeface="Calibri" panose="020F0502020204030204" pitchFamily="34" charset="0"/>
                <a:cs typeface="Calibri" panose="020F0502020204030204" pitchFamily="34" charset="0"/>
              </a:rPr>
              <a:t> February 5, 2013</a:t>
            </a:r>
          </a:p>
        </p:txBody>
      </p:sp>
      <p:pic>
        <p:nvPicPr>
          <p:cNvPr id="14338" name="Picture 1" descr="slide18.tiff">
            <a:extLst>
              <a:ext uri="{FF2B5EF4-FFF2-40B4-BE49-F238E27FC236}">
                <a16:creationId xmlns:a16="http://schemas.microsoft.com/office/drawing/2014/main" id="{4443754C-1FD0-B343-92CE-E3F0C07F3C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133600"/>
            <a:ext cx="7010400" cy="28813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210D63-348B-2243-944C-C87FE62646FA}"/>
              </a:ext>
            </a:extLst>
          </p:cNvPr>
          <p:cNvSpPr txBox="1"/>
          <p:nvPr/>
        </p:nvSpPr>
        <p:spPr>
          <a:xfrm>
            <a:off x="7648575" y="6565900"/>
            <a:ext cx="1266825" cy="215900"/>
          </a:xfrm>
          <a:prstGeom prst="rect">
            <a:avLst/>
          </a:prstGeom>
          <a:noFill/>
        </p:spPr>
        <p:txBody>
          <a:bodyPr wrap="none">
            <a:spAutoFit/>
          </a:bodyPr>
          <a:lstStyle/>
          <a:p>
            <a:pPr>
              <a:defRPr/>
            </a:pPr>
            <a:r>
              <a:rPr lang="en-US" sz="800" dirty="0">
                <a:solidFill>
                  <a:schemeClr val="accent5">
                    <a:lumMod val="50000"/>
                  </a:schemeClr>
                </a:solidFill>
                <a:latin typeface="Times New Roman" charset="0"/>
                <a:ea typeface="ＭＳ Ｐゴシック" charset="0"/>
                <a:cs typeface="ＭＳ Ｐゴシック" charset="0"/>
              </a:rPr>
              <a:t>Photo credit: A. Parkinson</a:t>
            </a:r>
          </a:p>
        </p:txBody>
      </p:sp>
      <p:pic>
        <p:nvPicPr>
          <p:cNvPr id="14340" name="Picture 3">
            <a:extLst>
              <a:ext uri="{FF2B5EF4-FFF2-40B4-BE49-F238E27FC236}">
                <a16:creationId xmlns:a16="http://schemas.microsoft.com/office/drawing/2014/main" id="{61514C55-EFCB-4C4D-92AF-33019AB217A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1738" y="0"/>
            <a:ext cx="1592262" cy="9652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7">
            <a:extLst>
              <a:ext uri="{FF2B5EF4-FFF2-40B4-BE49-F238E27FC236}">
                <a16:creationId xmlns:a16="http://schemas.microsoft.com/office/drawing/2014/main" id="{4DC5E262-770D-2B4E-8574-89F1631A56D0}"/>
              </a:ext>
            </a:extLst>
          </p:cNvPr>
          <p:cNvPicPr>
            <a:picLocks noChangeAspect="1"/>
          </p:cNvPicPr>
          <p:nvPr/>
        </p:nvPicPr>
        <p:blipFill>
          <a:blip r:embed="rId5">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6" descr="usarc_logo_large.tiff">
            <a:extLst>
              <a:ext uri="{FF2B5EF4-FFF2-40B4-BE49-F238E27FC236}">
                <a16:creationId xmlns:a16="http://schemas.microsoft.com/office/drawing/2014/main" id="{7C3AB42F-90E6-6546-B144-513C13C0B2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0"/>
            <a:ext cx="10302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E4F89896-8C95-9245-BD68-B9DE418186BD}"/>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Box 2">
            <a:extLst>
              <a:ext uri="{FF2B5EF4-FFF2-40B4-BE49-F238E27FC236}">
                <a16:creationId xmlns:a16="http://schemas.microsoft.com/office/drawing/2014/main" id="{4C1F5CFC-7D56-704A-8419-B99F6FC10CBE}"/>
              </a:ext>
            </a:extLst>
          </p:cNvPr>
          <p:cNvSpPr txBox="1">
            <a:spLocks noChangeArrowheads="1"/>
          </p:cNvSpPr>
          <p:nvPr/>
        </p:nvSpPr>
        <p:spPr bwMode="auto">
          <a:xfrm>
            <a:off x="1371600" y="228600"/>
            <a:ext cx="74676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1"/>
            <a:endParaRPr lang="en-US" altLang="en-US" sz="1800">
              <a:solidFill>
                <a:srgbClr val="FFFFFF"/>
              </a:solidFill>
              <a:latin typeface="Calibri" panose="020F0502020204030204" pitchFamily="34" charset="0"/>
              <a:cs typeface="Calibri" panose="020F0502020204030204" pitchFamily="34" charset="0"/>
            </a:endParaRPr>
          </a:p>
          <a:p>
            <a:r>
              <a:rPr lang="en-US" altLang="en-US" sz="1800">
                <a:solidFill>
                  <a:srgbClr val="FFFFFF"/>
                </a:solidFill>
                <a:latin typeface="Calibri" panose="020F0502020204030204" pitchFamily="34" charset="0"/>
                <a:cs typeface="Calibri" panose="020F0502020204030204" pitchFamily="34" charset="0"/>
              </a:rPr>
              <a:t>Name pilot program(s) that you have been involved in.</a:t>
            </a:r>
          </a:p>
          <a:p>
            <a:r>
              <a:rPr lang="en-US" altLang="en-US" sz="1800">
                <a:solidFill>
                  <a:srgbClr val="FFFFFF"/>
                </a:solidFill>
                <a:latin typeface="Calibri" panose="020F0502020204030204" pitchFamily="34" charset="0"/>
                <a:cs typeface="Calibri" panose="020F0502020204030204" pitchFamily="34" charset="0"/>
              </a:rPr>
              <a:t>Provide an overview of the individual project.</a:t>
            </a:r>
          </a:p>
          <a:p>
            <a:r>
              <a:rPr lang="en-US" altLang="en-US" sz="1800">
                <a:solidFill>
                  <a:srgbClr val="FFFFFF"/>
                </a:solidFill>
                <a:latin typeface="Calibri" panose="020F0502020204030204" pitchFamily="34" charset="0"/>
                <a:cs typeface="Calibri" panose="020F0502020204030204" pitchFamily="34" charset="0"/>
              </a:rPr>
              <a:t>Benefits conferred by the system (check all that apply):</a:t>
            </a:r>
          </a:p>
          <a:p>
            <a:pPr lvl="1"/>
            <a:r>
              <a:rPr lang="en-US" altLang="en-US" sz="1800">
                <a:solidFill>
                  <a:srgbClr val="FFFFFF"/>
                </a:solidFill>
                <a:latin typeface="Calibri" panose="020F0502020204030204" pitchFamily="34" charset="0"/>
                <a:cs typeface="Calibri" panose="020F0502020204030204" pitchFamily="34" charset="0"/>
              </a:rPr>
              <a:t>In-home efficient water/wastewater management</a:t>
            </a:r>
          </a:p>
          <a:p>
            <a:pPr lvl="1"/>
            <a:r>
              <a:rPr lang="en-US" altLang="en-US" sz="1800">
                <a:solidFill>
                  <a:srgbClr val="FFFFFF"/>
                </a:solidFill>
                <a:latin typeface="Calibri" panose="020F0502020204030204" pitchFamily="34" charset="0"/>
                <a:cs typeface="Calibri" panose="020F0502020204030204" pitchFamily="34" charset="0"/>
              </a:rPr>
              <a:t>In-home water treatment</a:t>
            </a:r>
          </a:p>
          <a:p>
            <a:pPr lvl="1"/>
            <a:r>
              <a:rPr lang="en-US" altLang="en-US" sz="1800">
                <a:solidFill>
                  <a:srgbClr val="FFFFFF"/>
                </a:solidFill>
                <a:latin typeface="Calibri" panose="020F0502020204030204" pitchFamily="34" charset="0"/>
                <a:cs typeface="Calibri" panose="020F0502020204030204" pitchFamily="34" charset="0"/>
              </a:rPr>
              <a:t>In-home hygiene</a:t>
            </a:r>
          </a:p>
          <a:p>
            <a:pPr lvl="1"/>
            <a:r>
              <a:rPr lang="en-US" altLang="en-US" sz="1800">
                <a:solidFill>
                  <a:srgbClr val="FFFFFF"/>
                </a:solidFill>
                <a:latin typeface="Calibri" panose="020F0502020204030204" pitchFamily="34" charset="0"/>
                <a:cs typeface="Calibri" panose="020F0502020204030204" pitchFamily="34" charset="0"/>
              </a:rPr>
              <a:t>In-home laundry facilities</a:t>
            </a:r>
          </a:p>
          <a:p>
            <a:pPr lvl="1"/>
            <a:r>
              <a:rPr lang="en-US" altLang="en-US" sz="1800">
                <a:solidFill>
                  <a:srgbClr val="FFFFFF"/>
                </a:solidFill>
                <a:latin typeface="Calibri" panose="020F0502020204030204" pitchFamily="34" charset="0"/>
                <a:cs typeface="Calibri" panose="020F0502020204030204" pitchFamily="34" charset="0"/>
              </a:rPr>
              <a:t>Reduced contact with human waste</a:t>
            </a:r>
          </a:p>
          <a:p>
            <a:pPr lvl="1"/>
            <a:r>
              <a:rPr lang="en-US" altLang="en-US" sz="1800">
                <a:solidFill>
                  <a:srgbClr val="FFFFFF"/>
                </a:solidFill>
                <a:latin typeface="Calibri" panose="020F0502020204030204" pitchFamily="34" charset="0"/>
                <a:cs typeface="Calibri" panose="020F0502020204030204" pitchFamily="34" charset="0"/>
              </a:rPr>
              <a:t>Other</a:t>
            </a:r>
          </a:p>
          <a:p>
            <a:r>
              <a:rPr lang="en-US" altLang="en-US" sz="1800">
                <a:solidFill>
                  <a:srgbClr val="FFFFFF"/>
                </a:solidFill>
                <a:latin typeface="Calibri" panose="020F0502020204030204" pitchFamily="34" charset="0"/>
                <a:cs typeface="Calibri" panose="020F0502020204030204" pitchFamily="34" charset="0"/>
              </a:rPr>
              <a:t>Deficiencies and limitations identified during pilot testing (check all that apply):</a:t>
            </a:r>
          </a:p>
          <a:p>
            <a:pPr lvl="1"/>
            <a:r>
              <a:rPr lang="en-US" altLang="en-US" sz="1800">
                <a:solidFill>
                  <a:srgbClr val="FFFFFF"/>
                </a:solidFill>
                <a:latin typeface="Calibri" panose="020F0502020204030204" pitchFamily="34" charset="0"/>
                <a:cs typeface="Calibri" panose="020F0502020204030204" pitchFamily="34" charset="0"/>
              </a:rPr>
              <a:t>Could not be left in an unheated house and then resume operations</a:t>
            </a:r>
          </a:p>
          <a:p>
            <a:pPr lvl="1"/>
            <a:r>
              <a:rPr lang="en-US" altLang="en-US" sz="1800">
                <a:solidFill>
                  <a:srgbClr val="FFFFFF"/>
                </a:solidFill>
                <a:latin typeface="Calibri" panose="020F0502020204030204" pitchFamily="34" charset="0"/>
                <a:cs typeface="Calibri" panose="020F0502020204030204" pitchFamily="34" charset="0"/>
              </a:rPr>
              <a:t>Operational requirements exceeded local knowledge</a:t>
            </a:r>
          </a:p>
          <a:p>
            <a:pPr lvl="1"/>
            <a:r>
              <a:rPr lang="en-US" altLang="en-US" sz="1800">
                <a:solidFill>
                  <a:srgbClr val="FFFFFF"/>
                </a:solidFill>
                <a:latin typeface="Calibri" panose="020F0502020204030204" pitchFamily="34" charset="0"/>
                <a:cs typeface="Calibri" panose="020F0502020204030204" pitchFamily="34" charset="0"/>
              </a:rPr>
              <a:t>Operational costs were prohibitive</a:t>
            </a:r>
          </a:p>
          <a:p>
            <a:pPr lvl="1"/>
            <a:r>
              <a:rPr lang="en-US" altLang="en-US" sz="1800">
                <a:solidFill>
                  <a:srgbClr val="FFFFFF"/>
                </a:solidFill>
                <a:latin typeface="Calibri" panose="020F0502020204030204" pitchFamily="34" charset="0"/>
                <a:cs typeface="Calibri" panose="020F0502020204030204" pitchFamily="34" charset="0"/>
              </a:rPr>
              <a:t>Other</a:t>
            </a:r>
          </a:p>
          <a:p>
            <a:r>
              <a:rPr lang="en-US" altLang="en-US" sz="1800">
                <a:solidFill>
                  <a:srgbClr val="FFFFFF"/>
                </a:solidFill>
                <a:latin typeface="Calibri" panose="020F0502020204030204" pitchFamily="34" charset="0"/>
                <a:cs typeface="Calibri" panose="020F0502020204030204" pitchFamily="34" charset="0"/>
              </a:rPr>
              <a:t>Were community needs considered in the inception of this project?</a:t>
            </a:r>
          </a:p>
          <a:p>
            <a:r>
              <a:rPr lang="en-US" altLang="en-US" sz="1800">
                <a:solidFill>
                  <a:srgbClr val="FFFFFF"/>
                </a:solidFill>
                <a:latin typeface="Calibri" panose="020F0502020204030204" pitchFamily="34" charset="0"/>
                <a:cs typeface="Calibri" panose="020F0502020204030204" pitchFamily="34" charset="0"/>
              </a:rPr>
              <a:t>Did you receive community feedback on the effectiveness of the project? </a:t>
            </a:r>
          </a:p>
          <a:p>
            <a:r>
              <a:rPr lang="en-US" altLang="en-US" sz="1800">
                <a:solidFill>
                  <a:srgbClr val="FFFFFF"/>
                </a:solidFill>
                <a:latin typeface="Calibri" panose="020F0502020204030204" pitchFamily="34" charset="0"/>
                <a:cs typeface="Calibri" panose="020F0502020204030204" pitchFamily="34" charset="0"/>
              </a:rPr>
              <a:t>Was energy efficiency considered in the inception of this project? </a:t>
            </a:r>
          </a:p>
          <a:p>
            <a:r>
              <a:rPr lang="en-US" altLang="en-US" sz="1800">
                <a:solidFill>
                  <a:srgbClr val="FFFFFF"/>
                </a:solidFill>
                <a:latin typeface="Calibri" panose="020F0502020204030204" pitchFamily="34" charset="0"/>
                <a:cs typeface="Calibri" panose="020F0502020204030204" pitchFamily="34" charset="0"/>
              </a:rPr>
              <a:t>Was the project successful?</a:t>
            </a:r>
          </a:p>
          <a:p>
            <a:pPr lvl="1"/>
            <a:r>
              <a:rPr lang="en-US" altLang="en-US" sz="1800">
                <a:solidFill>
                  <a:srgbClr val="FFFFFF"/>
                </a:solidFill>
                <a:latin typeface="Calibri" panose="020F0502020204030204" pitchFamily="34" charset="0"/>
                <a:cs typeface="Calibri" panose="020F0502020204030204" pitchFamily="34" charset="0"/>
              </a:rPr>
              <a:t>Yes. Why?</a:t>
            </a:r>
          </a:p>
          <a:p>
            <a:pPr lvl="1"/>
            <a:r>
              <a:rPr lang="en-US" altLang="en-US" sz="1800">
                <a:solidFill>
                  <a:srgbClr val="FFFFFF"/>
                </a:solidFill>
                <a:latin typeface="Calibri" panose="020F0502020204030204" pitchFamily="34" charset="0"/>
                <a:cs typeface="Calibri" panose="020F0502020204030204" pitchFamily="34" charset="0"/>
              </a:rPr>
              <a:t>No. Why did it fail?</a:t>
            </a:r>
          </a:p>
          <a:p>
            <a:endParaRPr lang="en-US"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2E7EACD9-5400-A343-B310-F3DB7AE8E18E}"/>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BBC98D9-BEB5-4A44-95DC-1F513EF867D0}"/>
              </a:ext>
            </a:extLst>
          </p:cNvPr>
          <p:cNvSpPr/>
          <p:nvPr/>
        </p:nvSpPr>
        <p:spPr>
          <a:xfrm>
            <a:off x="2286000" y="982663"/>
            <a:ext cx="5562600" cy="4892675"/>
          </a:xfrm>
          <a:prstGeom prst="rect">
            <a:avLst/>
          </a:prstGeom>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1"/>
            <a:r>
              <a:rPr lang="en-US" altLang="en-US" sz="2400">
                <a:solidFill>
                  <a:srgbClr val="FFFFFF"/>
                </a:solidFill>
                <a:latin typeface="Calibri" panose="020F0502020204030204" pitchFamily="34" charset="0"/>
                <a:cs typeface="Calibri" panose="020F0502020204030204" pitchFamily="34" charset="0"/>
              </a:rPr>
              <a:t>Preliminary Results:</a:t>
            </a:r>
          </a:p>
          <a:p>
            <a:pPr lvl="1"/>
            <a:endParaRPr lang="en-US" altLang="en-US" sz="2400">
              <a:solidFill>
                <a:srgbClr val="FFFFFF"/>
              </a:solidFill>
              <a:latin typeface="Calibri" panose="020F0502020204030204" pitchFamily="34" charset="0"/>
              <a:cs typeface="Calibri" panose="020F0502020204030204" pitchFamily="34" charset="0"/>
            </a:endParaRPr>
          </a:p>
          <a:p>
            <a:pPr lvl="1">
              <a:buFont typeface="Arial" panose="020B0604020202020204" pitchFamily="34" charset="0"/>
              <a:buChar char="•"/>
            </a:pPr>
            <a:r>
              <a:rPr lang="en-US" altLang="en-US" sz="2400">
                <a:solidFill>
                  <a:srgbClr val="FFFFFF"/>
                </a:solidFill>
                <a:latin typeface="Calibri" panose="020F0502020204030204" pitchFamily="34" charset="0"/>
                <a:cs typeface="Calibri" panose="020F0502020204030204" pitchFamily="34" charset="0"/>
              </a:rPr>
              <a:t>Multi-faceted problem</a:t>
            </a:r>
          </a:p>
          <a:p>
            <a:pPr lvl="1">
              <a:buFont typeface="Arial" panose="020B0604020202020204" pitchFamily="34" charset="0"/>
              <a:buChar char="•"/>
            </a:pPr>
            <a:r>
              <a:rPr lang="en-US" altLang="en-US" sz="2400">
                <a:solidFill>
                  <a:srgbClr val="FFFFFF"/>
                </a:solidFill>
                <a:latin typeface="Calibri" panose="020F0502020204030204" pitchFamily="34" charset="0"/>
                <a:cs typeface="Calibri" panose="020F0502020204030204" pitchFamily="34" charset="0"/>
              </a:rPr>
              <a:t>Health Standard has evolved (improved)</a:t>
            </a:r>
          </a:p>
          <a:p>
            <a:pPr lvl="1">
              <a:buFont typeface="Arial" panose="020B0604020202020204" pitchFamily="34" charset="0"/>
              <a:buChar char="•"/>
            </a:pPr>
            <a:r>
              <a:rPr lang="en-US" altLang="en-US" sz="2400">
                <a:solidFill>
                  <a:srgbClr val="FFFFFF"/>
                </a:solidFill>
                <a:latin typeface="Calibri" panose="020F0502020204030204" pitchFamily="34" charset="0"/>
                <a:cs typeface="Calibri" panose="020F0502020204030204" pitchFamily="34" charset="0"/>
              </a:rPr>
              <a:t>No real silver bullet</a:t>
            </a:r>
          </a:p>
          <a:p>
            <a:pPr lvl="1"/>
            <a:br>
              <a:rPr lang="en-US" altLang="en-US" sz="2400">
                <a:solidFill>
                  <a:srgbClr val="FFFFFF"/>
                </a:solidFill>
                <a:latin typeface="Calibri" panose="020F0502020204030204" pitchFamily="34" charset="0"/>
                <a:cs typeface="Calibri" panose="020F0502020204030204" pitchFamily="34" charset="0"/>
              </a:rPr>
            </a:br>
            <a:r>
              <a:rPr lang="en-US" altLang="en-US" sz="2400">
                <a:solidFill>
                  <a:srgbClr val="FFFFFF"/>
                </a:solidFill>
                <a:latin typeface="Calibri" panose="020F0502020204030204" pitchFamily="34" charset="0"/>
                <a:cs typeface="Calibri" panose="020F0502020204030204" pitchFamily="34" charset="0"/>
              </a:rPr>
              <a:t>** Almost all interviewees pointed to O&amp;M issues </a:t>
            </a:r>
          </a:p>
          <a:p>
            <a:pPr lvl="1"/>
            <a:endParaRPr lang="en-US" altLang="en-US" sz="2400">
              <a:solidFill>
                <a:srgbClr val="FFFFFF"/>
              </a:solidFill>
              <a:latin typeface="Calibri" panose="020F0502020204030204" pitchFamily="34" charset="0"/>
              <a:cs typeface="Calibri" panose="020F0502020204030204" pitchFamily="34" charset="0"/>
            </a:endParaRPr>
          </a:p>
          <a:p>
            <a:pPr lvl="1"/>
            <a:endParaRPr lang="en-US" altLang="en-US" sz="2400">
              <a:solidFill>
                <a:srgbClr val="FFFFFF"/>
              </a:solidFill>
              <a:latin typeface="Calibri" panose="020F0502020204030204" pitchFamily="34" charset="0"/>
              <a:cs typeface="Calibri" panose="020F0502020204030204" pitchFamily="34" charset="0"/>
            </a:endParaRPr>
          </a:p>
          <a:p>
            <a:endParaRPr lang="en-US" altLang="en-US">
              <a:solidFill>
                <a:srgbClr val="FFFFFF"/>
              </a:solidFill>
              <a:latin typeface="Calibri" panose="020F0502020204030204" pitchFamily="34" charset="0"/>
              <a:cs typeface="Calibri" panose="020F0502020204030204" pitchFamily="34" charset="0"/>
            </a:endParaRPr>
          </a:p>
          <a:p>
            <a:pPr lvl="1"/>
            <a:endParaRPr lang="en-US" altLang="en-US" sz="2400">
              <a:solidFill>
                <a:srgbClr val="FFFFFF"/>
              </a:solidFill>
              <a:latin typeface="Calibri" panose="020F0502020204030204" pitchFamily="34" charset="0"/>
              <a:cs typeface="Calibri" panose="020F0502020204030204" pitchFamily="34" charset="0"/>
            </a:endParaRPr>
          </a:p>
          <a:p>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a:extLst>
              <a:ext uri="{FF2B5EF4-FFF2-40B4-BE49-F238E27FC236}">
                <a16:creationId xmlns:a16="http://schemas.microsoft.com/office/drawing/2014/main" id="{AEE0E0D9-F3CD-314F-861F-68A538534845}"/>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2">
            <a:extLst>
              <a:ext uri="{FF2B5EF4-FFF2-40B4-BE49-F238E27FC236}">
                <a16:creationId xmlns:a16="http://schemas.microsoft.com/office/drawing/2014/main" id="{3C12A7A6-093E-F247-A56A-760EA7397A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752600"/>
            <a:ext cx="30591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aframe outhouse.jpg">
            <a:extLst>
              <a:ext uri="{FF2B5EF4-FFF2-40B4-BE49-F238E27FC236}">
                <a16:creationId xmlns:a16="http://schemas.microsoft.com/office/drawing/2014/main" id="{650E7566-8430-054F-B13B-0024BE7801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301E68-95FF-9442-A076-71CDB7D1DF87}"/>
              </a:ext>
            </a:extLst>
          </p:cNvPr>
          <p:cNvSpPr txBox="1"/>
          <p:nvPr/>
        </p:nvSpPr>
        <p:spPr>
          <a:xfrm>
            <a:off x="1447800" y="-152400"/>
            <a:ext cx="7391400" cy="1570038"/>
          </a:xfrm>
          <a:prstGeom prst="rect">
            <a:avLst/>
          </a:prstGeom>
          <a:noFill/>
        </p:spPr>
        <p:txBody>
          <a:bodyPr>
            <a:spAutoFit/>
          </a:bodyPr>
          <a:lstStyle/>
          <a:p>
            <a:pPr>
              <a:defRPr/>
            </a:pPr>
            <a:endParaRPr lang="en-US" sz="2400" dirty="0">
              <a:solidFill>
                <a:srgbClr val="FFFFFF"/>
              </a:solidFill>
              <a:latin typeface="Calibri"/>
              <a:ea typeface="ＭＳ Ｐゴシック" charset="0"/>
              <a:cs typeface="Calibri"/>
            </a:endParaRPr>
          </a:p>
          <a:p>
            <a:pPr>
              <a:defRPr/>
            </a:pPr>
            <a:endParaRPr lang="en-US" sz="2400" dirty="0">
              <a:solidFill>
                <a:srgbClr val="FFFFFF"/>
              </a:solidFill>
              <a:latin typeface="Calibri"/>
              <a:ea typeface="ＭＳ Ｐゴシック" charset="0"/>
              <a:cs typeface="Calibri"/>
            </a:endParaRPr>
          </a:p>
          <a:p>
            <a:pPr marL="228600" indent="-228600">
              <a:buFontTx/>
              <a:buAutoNum type="arabicParenR"/>
              <a:defRPr/>
            </a:pPr>
            <a:r>
              <a:rPr lang="en-US" sz="2400" dirty="0">
                <a:solidFill>
                  <a:srgbClr val="FFFFFF"/>
                </a:solidFill>
                <a:latin typeface="Calibri"/>
                <a:ea typeface="ＭＳ Ｐゴシック" charset="0"/>
                <a:cs typeface="Calibri"/>
              </a:rPr>
              <a:t>Water and Sanitation Working Group background</a:t>
            </a:r>
          </a:p>
          <a:p>
            <a:pPr marL="228600" indent="-228600">
              <a:buFontTx/>
              <a:buAutoNum type="arabicParenR"/>
              <a:defRPr/>
            </a:pPr>
            <a:r>
              <a:rPr lang="en-US" sz="2400" dirty="0">
                <a:solidFill>
                  <a:srgbClr val="FFFFFF"/>
                </a:solidFill>
                <a:latin typeface="Calibri"/>
                <a:ea typeface="ＭＳ Ｐゴシック" charset="0"/>
                <a:cs typeface="Calibri"/>
              </a:rPr>
              <a:t>Update on Water and Sanitation Retrospective</a:t>
            </a:r>
          </a:p>
        </p:txBody>
      </p:sp>
      <p:pic>
        <p:nvPicPr>
          <p:cNvPr id="16386" name="Picture 4">
            <a:extLst>
              <a:ext uri="{FF2B5EF4-FFF2-40B4-BE49-F238E27FC236}">
                <a16:creationId xmlns:a16="http://schemas.microsoft.com/office/drawing/2014/main" id="{9BDA3E00-035A-9846-B1D1-9946335B22FB}"/>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5" descr="watersan brian.jpg">
            <a:extLst>
              <a:ext uri="{FF2B5EF4-FFF2-40B4-BE49-F238E27FC236}">
                <a16:creationId xmlns:a16="http://schemas.microsoft.com/office/drawing/2014/main" id="{EDA88BD6-ED65-8247-A8B0-6BB1DAAF34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257550"/>
            <a:ext cx="4572000" cy="34305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388" name="TextBox 2">
            <a:extLst>
              <a:ext uri="{FF2B5EF4-FFF2-40B4-BE49-F238E27FC236}">
                <a16:creationId xmlns:a16="http://schemas.microsoft.com/office/drawing/2014/main" id="{EBA31B72-4ACC-A14E-A047-70E03986C1BD}"/>
              </a:ext>
            </a:extLst>
          </p:cNvPr>
          <p:cNvSpPr txBox="1">
            <a:spLocks noChangeArrowheads="1"/>
          </p:cNvSpPr>
          <p:nvPr/>
        </p:nvSpPr>
        <p:spPr bwMode="auto">
          <a:xfrm>
            <a:off x="6394450" y="6477000"/>
            <a:ext cx="920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800"/>
              <a:t>Photo: B. Lefferts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54958C8-6564-774C-86C5-0B4644AFDA6C}"/>
              </a:ext>
            </a:extLst>
          </p:cNvPr>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endParaRPr lang="en-US" altLang="en-US" sz="4400">
              <a:solidFill>
                <a:srgbClr val="FFFFFF"/>
              </a:solidFill>
              <a:latin typeface="Calibri" panose="020F0502020204030204" pitchFamily="34" charset="0"/>
              <a:cs typeface="Calibri" panose="020F0502020204030204" pitchFamily="34" charset="0"/>
            </a:endParaRPr>
          </a:p>
        </p:txBody>
      </p:sp>
      <p:sp>
        <p:nvSpPr>
          <p:cNvPr id="17410" name="Content Placeholder 2">
            <a:extLst>
              <a:ext uri="{FF2B5EF4-FFF2-40B4-BE49-F238E27FC236}">
                <a16:creationId xmlns:a16="http://schemas.microsoft.com/office/drawing/2014/main" id="{C5C51396-5A62-3A47-A329-E59B7E14586D}"/>
              </a:ext>
            </a:extLst>
          </p:cNvPr>
          <p:cNvSpPr txBox="1">
            <a:spLocks/>
          </p:cNvSpPr>
          <p:nvPr/>
        </p:nvSpPr>
        <p:spPr bwMode="auto">
          <a:xfrm>
            <a:off x="1219200" y="457200"/>
            <a:ext cx="7772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20000"/>
              </a:spcBef>
              <a:buFontTx/>
              <a:buChar char="•"/>
            </a:pPr>
            <a:r>
              <a:rPr lang="en-US" altLang="en-US" sz="2800">
                <a:solidFill>
                  <a:srgbClr val="FFFFFF"/>
                </a:solidFill>
                <a:latin typeface="Calibri" panose="020F0502020204030204" pitchFamily="34" charset="0"/>
                <a:cs typeface="Calibri" panose="020F0502020204030204" pitchFamily="34" charset="0"/>
              </a:rPr>
              <a:t>Alaska is last in US for  in-home water services</a:t>
            </a:r>
          </a:p>
          <a:p>
            <a:pPr>
              <a:spcBef>
                <a:spcPct val="20000"/>
              </a:spcBef>
              <a:buFontTx/>
              <a:buChar char="•"/>
            </a:pPr>
            <a:endParaRPr lang="en-US" altLang="en-US" sz="2800">
              <a:solidFill>
                <a:srgbClr val="FFFFFF"/>
              </a:solidFill>
              <a:latin typeface="Calibri" panose="020F0502020204030204" pitchFamily="34" charset="0"/>
              <a:cs typeface="Calibri" panose="020F0502020204030204" pitchFamily="34" charset="0"/>
            </a:endParaRPr>
          </a:p>
          <a:p>
            <a:pPr>
              <a:spcBef>
                <a:spcPct val="20000"/>
              </a:spcBef>
              <a:buFontTx/>
              <a:buChar char="•"/>
            </a:pPr>
            <a:r>
              <a:rPr lang="en-US" altLang="en-US" sz="2800">
                <a:solidFill>
                  <a:srgbClr val="FFFFFF"/>
                </a:solidFill>
                <a:latin typeface="Calibri" panose="020F0502020204030204" pitchFamily="34" charset="0"/>
                <a:cs typeface="Calibri" panose="020F0502020204030204" pitchFamily="34" charset="0"/>
              </a:rPr>
              <a:t>Status quo increasingly unaffordable</a:t>
            </a:r>
          </a:p>
          <a:p>
            <a:pPr>
              <a:spcBef>
                <a:spcPct val="20000"/>
              </a:spcBef>
              <a:buFontTx/>
              <a:buChar char="•"/>
            </a:pPr>
            <a:endParaRPr lang="en-US" altLang="en-US" sz="2800">
              <a:solidFill>
                <a:srgbClr val="FFFFFF"/>
              </a:solidFill>
              <a:latin typeface="Calibri" panose="020F0502020204030204" pitchFamily="34" charset="0"/>
              <a:cs typeface="Calibri" panose="020F0502020204030204" pitchFamily="34" charset="0"/>
            </a:endParaRPr>
          </a:p>
          <a:p>
            <a:pPr eaLnBrk="1" hangingPunct="1">
              <a:lnSpc>
                <a:spcPct val="90000"/>
              </a:lnSpc>
              <a:spcBef>
                <a:spcPct val="20000"/>
              </a:spcBef>
              <a:buFontTx/>
              <a:buChar char="•"/>
            </a:pPr>
            <a:r>
              <a:rPr lang="en-US" altLang="en-US" sz="2800">
                <a:solidFill>
                  <a:srgbClr val="FFFFFF"/>
                </a:solidFill>
                <a:latin typeface="Calibri" panose="020F0502020204030204" pitchFamily="34" charset="0"/>
                <a:cs typeface="Calibri" panose="020F0502020204030204" pitchFamily="34" charset="0"/>
              </a:rPr>
              <a:t>Sufficient amounts of clean in–home water improves health, </a:t>
            </a:r>
            <a:r>
              <a:rPr lang="en-US" altLang="en-US" sz="2800" i="1">
                <a:solidFill>
                  <a:srgbClr val="FFFFFF"/>
                </a:solidFill>
                <a:latin typeface="Calibri" panose="020F0502020204030204" pitchFamily="34" charset="0"/>
                <a:cs typeface="Calibri" panose="020F0502020204030204" pitchFamily="34" charset="0"/>
              </a:rPr>
              <a:t>especially in infants</a:t>
            </a:r>
          </a:p>
          <a:p>
            <a:pPr eaLnBrk="1" hangingPunct="1">
              <a:lnSpc>
                <a:spcPct val="90000"/>
              </a:lnSpc>
              <a:spcBef>
                <a:spcPct val="20000"/>
              </a:spcBef>
              <a:buFontTx/>
              <a:buChar char="•"/>
            </a:pPr>
            <a:endParaRPr lang="en-US" altLang="en-US" sz="2800">
              <a:solidFill>
                <a:srgbClr val="FFFFFF"/>
              </a:solidFill>
              <a:latin typeface="Calibri" panose="020F0502020204030204" pitchFamily="34" charset="0"/>
              <a:cs typeface="Calibri" panose="020F0502020204030204" pitchFamily="34" charset="0"/>
            </a:endParaRPr>
          </a:p>
          <a:p>
            <a:pPr eaLnBrk="1" hangingPunct="1">
              <a:lnSpc>
                <a:spcPct val="90000"/>
              </a:lnSpc>
              <a:spcBef>
                <a:spcPct val="20000"/>
              </a:spcBef>
              <a:buFontTx/>
              <a:buChar char="•"/>
            </a:pPr>
            <a:r>
              <a:rPr lang="en-US" altLang="en-US" sz="2800">
                <a:solidFill>
                  <a:srgbClr val="FFFFFF"/>
                </a:solidFill>
                <a:latin typeface="Calibri" panose="020F0502020204030204" pitchFamily="34" charset="0"/>
                <a:cs typeface="Calibri" panose="020F0502020204030204" pitchFamily="34" charset="0"/>
              </a:rPr>
              <a:t>Current funding inadequate to bring remaining unserved homes up to standard</a:t>
            </a:r>
          </a:p>
          <a:p>
            <a:pPr eaLnBrk="1" hangingPunct="1">
              <a:lnSpc>
                <a:spcPct val="90000"/>
              </a:lnSpc>
              <a:spcBef>
                <a:spcPct val="20000"/>
              </a:spcBef>
              <a:buFontTx/>
              <a:buChar char="•"/>
            </a:pPr>
            <a:endParaRPr lang="en-US" altLang="en-US" sz="2800">
              <a:solidFill>
                <a:srgbClr val="FFFFFF"/>
              </a:solidFill>
              <a:latin typeface="Calibri" panose="020F0502020204030204" pitchFamily="34" charset="0"/>
              <a:cs typeface="Calibri" panose="020F0502020204030204" pitchFamily="34" charset="0"/>
            </a:endParaRPr>
          </a:p>
          <a:p>
            <a:pPr>
              <a:spcBef>
                <a:spcPct val="20000"/>
              </a:spcBef>
              <a:buFontTx/>
              <a:buChar char="•"/>
            </a:pPr>
            <a:r>
              <a:rPr lang="en-US" altLang="en-US" sz="2800" b="1" i="1" u="sng">
                <a:solidFill>
                  <a:srgbClr val="FFFFFF"/>
                </a:solidFill>
                <a:latin typeface="Calibri" panose="020F0502020204030204" pitchFamily="34" charset="0"/>
                <a:cs typeface="Calibri" panose="020F0502020204030204" pitchFamily="34" charset="0"/>
              </a:rPr>
              <a:t>New technologies and strategies </a:t>
            </a:r>
            <a:r>
              <a:rPr lang="en-US" altLang="en-US" sz="2800" b="1">
                <a:solidFill>
                  <a:srgbClr val="FFFFFF"/>
                </a:solidFill>
                <a:latin typeface="Calibri" panose="020F0502020204030204" pitchFamily="34" charset="0"/>
                <a:cs typeface="Calibri" panose="020F0502020204030204" pitchFamily="34" charset="0"/>
              </a:rPr>
              <a:t>are needed</a:t>
            </a:r>
          </a:p>
        </p:txBody>
      </p:sp>
      <p:pic>
        <p:nvPicPr>
          <p:cNvPr id="17411" name="Picture 3">
            <a:extLst>
              <a:ext uri="{FF2B5EF4-FFF2-40B4-BE49-F238E27FC236}">
                <a16:creationId xmlns:a16="http://schemas.microsoft.com/office/drawing/2014/main" id="{4C1ADBC7-074E-AF43-AD6C-95CB023917EF}"/>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a:extLst>
              <a:ext uri="{FF2B5EF4-FFF2-40B4-BE49-F238E27FC236}">
                <a16:creationId xmlns:a16="http://schemas.microsoft.com/office/drawing/2014/main" id="{AAE50B79-CF16-7649-AD0B-5D722EDD4012}"/>
              </a:ext>
            </a:extLst>
          </p:cNvPr>
          <p:cNvSpPr txBox="1">
            <a:spLocks noChangeArrowheads="1"/>
          </p:cNvSpPr>
          <p:nvPr/>
        </p:nvSpPr>
        <p:spPr bwMode="auto">
          <a:xfrm>
            <a:off x="914400" y="152400"/>
            <a:ext cx="84582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2600">
                <a:solidFill>
                  <a:srgbClr val="FFFFFF"/>
                </a:solidFill>
                <a:latin typeface="Calibri" panose="020F0502020204030204" pitchFamily="34" charset="0"/>
                <a:cs typeface="Calibri" panose="020F0502020204030204" pitchFamily="34" charset="0"/>
              </a:rPr>
              <a:t>Who is the AK Rural Water &amp; Sanitation Working Group?</a:t>
            </a:r>
          </a:p>
          <a:p>
            <a:endParaRPr lang="en-US" altLang="en-US" sz="2400">
              <a:solidFill>
                <a:srgbClr val="FFFFFF"/>
              </a:solidFill>
              <a:latin typeface="Calibri" panose="020F0502020204030204" pitchFamily="34" charset="0"/>
              <a:cs typeface="Calibri" panose="020F0502020204030204" pitchFamily="34" charset="0"/>
            </a:endParaRPr>
          </a:p>
          <a:p>
            <a:endParaRPr lang="en-US" altLang="en-US" sz="2000">
              <a:solidFill>
                <a:srgbClr val="FFFFFF"/>
              </a:solidFill>
              <a:latin typeface="Calibri" panose="020F0502020204030204" pitchFamily="34" charset="0"/>
              <a:cs typeface="Calibri" panose="020F0502020204030204" pitchFamily="34" charset="0"/>
            </a:endParaRPr>
          </a:p>
          <a:p>
            <a:pPr lvl="4"/>
            <a:r>
              <a:rPr lang="en-US" altLang="en-US" sz="2400">
                <a:solidFill>
                  <a:srgbClr val="FFFFFF"/>
                </a:solidFill>
                <a:latin typeface="Calibri" panose="020F0502020204030204" pitchFamily="34" charset="0"/>
                <a:cs typeface="Calibri" panose="020F0502020204030204" pitchFamily="34" charset="0"/>
              </a:rPr>
              <a:t>Alaska Department of Conservation</a:t>
            </a:r>
          </a:p>
          <a:p>
            <a:pPr lvl="4"/>
            <a:r>
              <a:rPr lang="en-US" altLang="en-US" sz="2400">
                <a:solidFill>
                  <a:srgbClr val="FFFFFF"/>
                </a:solidFill>
                <a:latin typeface="Calibri" panose="020F0502020204030204" pitchFamily="34" charset="0"/>
                <a:cs typeface="Calibri" panose="020F0502020204030204" pitchFamily="34" charset="0"/>
              </a:rPr>
              <a:t>Alaska Native Tribal Health Consortium</a:t>
            </a:r>
          </a:p>
          <a:p>
            <a:pPr lvl="4"/>
            <a:r>
              <a:rPr lang="en-US" altLang="en-US" sz="2400">
                <a:solidFill>
                  <a:srgbClr val="FFFFFF"/>
                </a:solidFill>
                <a:latin typeface="Calibri" panose="020F0502020204030204" pitchFamily="34" charset="0"/>
                <a:cs typeface="Calibri" panose="020F0502020204030204" pitchFamily="34" charset="0"/>
              </a:rPr>
              <a:t>Alaska Pacific University </a:t>
            </a:r>
          </a:p>
          <a:p>
            <a:pPr lvl="4"/>
            <a:r>
              <a:rPr lang="en-US" altLang="en-US" sz="2400">
                <a:solidFill>
                  <a:srgbClr val="FFFFFF"/>
                </a:solidFill>
                <a:latin typeface="Calibri" panose="020F0502020204030204" pitchFamily="34" charset="0"/>
                <a:cs typeface="Calibri" panose="020F0502020204030204" pitchFamily="34" charset="0"/>
              </a:rPr>
              <a:t>Alaska Public Health Association</a:t>
            </a:r>
          </a:p>
          <a:p>
            <a:pPr lvl="4"/>
            <a:r>
              <a:rPr lang="en-US" altLang="en-US" sz="2400">
                <a:solidFill>
                  <a:srgbClr val="FFFFFF"/>
                </a:solidFill>
                <a:latin typeface="Calibri" panose="020F0502020204030204" pitchFamily="34" charset="0"/>
                <a:cs typeface="Calibri" panose="020F0502020204030204" pitchFamily="34" charset="0"/>
              </a:rPr>
              <a:t>Centers for Disease Control and Prevention</a:t>
            </a:r>
          </a:p>
          <a:p>
            <a:pPr lvl="4"/>
            <a:r>
              <a:rPr lang="en-US" altLang="en-US" sz="2400">
                <a:solidFill>
                  <a:srgbClr val="FFFFFF"/>
                </a:solidFill>
                <a:latin typeface="Calibri" panose="020F0502020204030204" pitchFamily="34" charset="0"/>
                <a:cs typeface="Calibri" panose="020F0502020204030204" pitchFamily="34" charset="0"/>
              </a:rPr>
              <a:t>Denali Commission</a:t>
            </a:r>
          </a:p>
          <a:p>
            <a:pPr lvl="4"/>
            <a:r>
              <a:rPr lang="en-US" altLang="en-US" sz="2400">
                <a:solidFill>
                  <a:srgbClr val="FFFFFF"/>
                </a:solidFill>
                <a:latin typeface="Calibri" panose="020F0502020204030204" pitchFamily="34" charset="0"/>
                <a:cs typeface="Calibri" panose="020F0502020204030204" pitchFamily="34" charset="0"/>
              </a:rPr>
              <a:t>Environmental Protection Agency</a:t>
            </a:r>
          </a:p>
          <a:p>
            <a:pPr lvl="4"/>
            <a:r>
              <a:rPr lang="en-US" altLang="en-US" sz="2400">
                <a:solidFill>
                  <a:srgbClr val="FFFFFF"/>
                </a:solidFill>
                <a:latin typeface="Calibri" panose="020F0502020204030204" pitchFamily="34" charset="0"/>
                <a:cs typeface="Calibri" panose="020F0502020204030204" pitchFamily="34" charset="0"/>
              </a:rPr>
              <a:t>Indian Health Service</a:t>
            </a:r>
          </a:p>
          <a:p>
            <a:pPr lvl="4"/>
            <a:r>
              <a:rPr lang="en-US" altLang="en-US" sz="2400">
                <a:solidFill>
                  <a:srgbClr val="FFFFFF"/>
                </a:solidFill>
                <a:latin typeface="Calibri" panose="020F0502020204030204" pitchFamily="34" charset="0"/>
                <a:cs typeface="Calibri" panose="020F0502020204030204" pitchFamily="34" charset="0"/>
              </a:rPr>
              <a:t>US Arctic Research Commission</a:t>
            </a:r>
          </a:p>
          <a:p>
            <a:pPr lvl="4"/>
            <a:r>
              <a:rPr lang="en-US" altLang="en-US" sz="2400">
                <a:solidFill>
                  <a:srgbClr val="FFFFFF"/>
                </a:solidFill>
                <a:latin typeface="Calibri" panose="020F0502020204030204" pitchFamily="34" charset="0"/>
                <a:cs typeface="Calibri" panose="020F0502020204030204" pitchFamily="34" charset="0"/>
              </a:rPr>
              <a:t>University of Alaska Anchorage</a:t>
            </a:r>
          </a:p>
          <a:p>
            <a:pPr lvl="4"/>
            <a:r>
              <a:rPr lang="en-US" altLang="en-US" sz="2400">
                <a:solidFill>
                  <a:srgbClr val="FFFFFF"/>
                </a:solidFill>
                <a:latin typeface="Calibri" panose="020F0502020204030204" pitchFamily="34" charset="0"/>
                <a:cs typeface="Calibri" panose="020F0502020204030204" pitchFamily="34" charset="0"/>
              </a:rPr>
              <a:t>University of Alaska Fairbanks</a:t>
            </a:r>
          </a:p>
          <a:p>
            <a:pPr lvl="4"/>
            <a:r>
              <a:rPr lang="en-US" altLang="en-US" sz="2400">
                <a:solidFill>
                  <a:srgbClr val="FFFFFF"/>
                </a:solidFill>
                <a:latin typeface="Calibri" panose="020F0502020204030204" pitchFamily="34" charset="0"/>
                <a:cs typeface="Calibri" panose="020F0502020204030204" pitchFamily="34" charset="0"/>
              </a:rPr>
              <a:t>Village Safe Water (AK DEC)</a:t>
            </a:r>
          </a:p>
          <a:p>
            <a:pPr lvl="4"/>
            <a:r>
              <a:rPr lang="en-US" altLang="en-US" sz="2400">
                <a:solidFill>
                  <a:srgbClr val="FFFFFF"/>
                </a:solidFill>
                <a:latin typeface="Calibri" panose="020F0502020204030204" pitchFamily="34" charset="0"/>
                <a:cs typeface="Calibri" panose="020F0502020204030204" pitchFamily="34" charset="0"/>
              </a:rPr>
              <a:t>Yukon-Kuskokwim Health Corporation</a:t>
            </a:r>
          </a:p>
          <a:p>
            <a:endParaRPr lang="en-US" altLang="en-US" sz="2000">
              <a:solidFill>
                <a:srgbClr val="FFFFFF"/>
              </a:solidFill>
              <a:latin typeface="Calibri" panose="020F0502020204030204" pitchFamily="34" charset="0"/>
              <a:cs typeface="Calibri" panose="020F0502020204030204" pitchFamily="34" charset="0"/>
            </a:endParaRPr>
          </a:p>
        </p:txBody>
      </p:sp>
      <p:pic>
        <p:nvPicPr>
          <p:cNvPr id="18434" name="Picture 1">
            <a:extLst>
              <a:ext uri="{FF2B5EF4-FFF2-40B4-BE49-F238E27FC236}">
                <a16:creationId xmlns:a16="http://schemas.microsoft.com/office/drawing/2014/main" id="{9348BE4E-C31A-6647-B2C7-C1C224CC5BA8}"/>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a:extLst>
              <a:ext uri="{FF2B5EF4-FFF2-40B4-BE49-F238E27FC236}">
                <a16:creationId xmlns:a16="http://schemas.microsoft.com/office/drawing/2014/main" id="{6CC6ADC5-FAC4-9B48-8EB3-55974B2A22ED}"/>
              </a:ext>
            </a:extLst>
          </p:cNvPr>
          <p:cNvSpPr txBox="1">
            <a:spLocks noChangeArrowheads="1"/>
          </p:cNvSpPr>
          <p:nvPr/>
        </p:nvSpPr>
        <p:spPr bwMode="auto">
          <a:xfrm>
            <a:off x="1371600" y="457200"/>
            <a:ext cx="73533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FFFFFF"/>
                </a:solidFill>
                <a:latin typeface="Calibri" panose="020F0502020204030204" pitchFamily="34" charset="0"/>
                <a:cs typeface="Calibri" panose="020F0502020204030204" pitchFamily="34" charset="0"/>
              </a:rPr>
              <a:t>Why were we created?</a:t>
            </a:r>
          </a:p>
          <a:p>
            <a:endParaRPr lang="en-US" altLang="en-US" sz="2800">
              <a:solidFill>
                <a:srgbClr val="FFFFFF"/>
              </a:solidFill>
              <a:latin typeface="Calibri" panose="020F0502020204030204" pitchFamily="34" charset="0"/>
              <a:cs typeface="Calibri" panose="020F0502020204030204" pitchFamily="34" charset="0"/>
            </a:endParaRPr>
          </a:p>
          <a:p>
            <a:r>
              <a:rPr lang="en-US" altLang="en-US" sz="2400">
                <a:solidFill>
                  <a:srgbClr val="FFFFFF"/>
                </a:solidFill>
                <a:latin typeface="Calibri" panose="020F0502020204030204" pitchFamily="34" charset="0"/>
                <a:cs typeface="Calibri" panose="020F0502020204030204" pitchFamily="34" charset="0"/>
              </a:rPr>
              <a:t>Because there was a need…</a:t>
            </a:r>
          </a:p>
          <a:p>
            <a:endParaRPr lang="en-US" altLang="en-US" sz="2400">
              <a:solidFill>
                <a:srgbClr val="FFFFFF"/>
              </a:solidFill>
              <a:latin typeface="Calibri" panose="020F0502020204030204" pitchFamily="34" charset="0"/>
              <a:cs typeface="Calibri" panose="020F0502020204030204" pitchFamily="34" charset="0"/>
            </a:endParaRPr>
          </a:p>
          <a:p>
            <a:r>
              <a:rPr lang="en-US" altLang="en-US" sz="2400">
                <a:solidFill>
                  <a:srgbClr val="FFFFFF"/>
                </a:solidFill>
                <a:latin typeface="Calibri" panose="020F0502020204030204" pitchFamily="34" charset="0"/>
                <a:cs typeface="Calibri" panose="020F0502020204030204" pitchFamily="34" charset="0"/>
              </a:rPr>
              <a:t>A group like this did not exist prior to 2011. </a:t>
            </a:r>
            <a:endParaRPr lang="en-US" altLang="en-US" sz="2400"/>
          </a:p>
        </p:txBody>
      </p:sp>
      <p:pic>
        <p:nvPicPr>
          <p:cNvPr id="19458" name="Picture 2">
            <a:extLst>
              <a:ext uri="{FF2B5EF4-FFF2-40B4-BE49-F238E27FC236}">
                <a16:creationId xmlns:a16="http://schemas.microsoft.com/office/drawing/2014/main" id="{212CE41A-9952-514E-8DC9-98E9E3F08A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00400"/>
            <a:ext cx="50196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1">
            <a:extLst>
              <a:ext uri="{FF2B5EF4-FFF2-40B4-BE49-F238E27FC236}">
                <a16:creationId xmlns:a16="http://schemas.microsoft.com/office/drawing/2014/main" id="{B375FE19-3F29-244B-8E3F-C43B4521F3E9}"/>
              </a:ext>
            </a:extLst>
          </p:cNvPr>
          <p:cNvSpPr txBox="1">
            <a:spLocks noChangeArrowheads="1"/>
          </p:cNvSpPr>
          <p:nvPr/>
        </p:nvSpPr>
        <p:spPr bwMode="auto">
          <a:xfrm>
            <a:off x="3511550" y="4854575"/>
            <a:ext cx="1841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pic>
        <p:nvPicPr>
          <p:cNvPr id="19460" name="Picture 5">
            <a:extLst>
              <a:ext uri="{FF2B5EF4-FFF2-40B4-BE49-F238E27FC236}">
                <a16:creationId xmlns:a16="http://schemas.microsoft.com/office/drawing/2014/main" id="{65E71CD3-9C1D-3244-B728-F05095A084E8}"/>
              </a:ext>
            </a:extLst>
          </p:cNvPr>
          <p:cNvPicPr>
            <a:picLocks noChangeAspect="1"/>
          </p:cNvPicPr>
          <p:nvPr/>
        </p:nvPicPr>
        <p:blipFill>
          <a:blip r:embed="rId3">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a:extLst>
              <a:ext uri="{FF2B5EF4-FFF2-40B4-BE49-F238E27FC236}">
                <a16:creationId xmlns:a16="http://schemas.microsoft.com/office/drawing/2014/main" id="{5BCF1BCA-33EC-C54D-8A25-390DAABD3B3C}"/>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3">
            <a:extLst>
              <a:ext uri="{FF2B5EF4-FFF2-40B4-BE49-F238E27FC236}">
                <a16:creationId xmlns:a16="http://schemas.microsoft.com/office/drawing/2014/main" id="{E27844BA-B66A-1D43-AC5D-CD779CA1D0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6616700" cy="477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7ADC2628-D444-6B44-9730-A8D16DBB133C}"/>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Rectangle 3">
            <a:extLst>
              <a:ext uri="{FF2B5EF4-FFF2-40B4-BE49-F238E27FC236}">
                <a16:creationId xmlns:a16="http://schemas.microsoft.com/office/drawing/2014/main" id="{937F2E06-4D7C-5B46-B824-1C2A59C1B9B3}"/>
              </a:ext>
            </a:extLst>
          </p:cNvPr>
          <p:cNvSpPr>
            <a:spLocks noChangeArrowheads="1"/>
          </p:cNvSpPr>
          <p:nvPr/>
        </p:nvSpPr>
        <p:spPr bwMode="auto">
          <a:xfrm>
            <a:off x="1143000" y="-11113"/>
            <a:ext cx="75438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endParaRPr lang="en-US" altLang="en-US" sz="2400" b="1">
              <a:solidFill>
                <a:srgbClr val="FFFFFF"/>
              </a:solidFill>
              <a:latin typeface="Calibri" panose="020F0502020204030204" pitchFamily="34" charset="0"/>
              <a:cs typeface="Calibri" panose="020F0502020204030204" pitchFamily="34" charset="0"/>
            </a:endParaRPr>
          </a:p>
          <a:p>
            <a:endParaRPr lang="en-US" altLang="en-US" sz="2400">
              <a:solidFill>
                <a:srgbClr val="FFFFFF"/>
              </a:solidFill>
              <a:latin typeface="Calibri" panose="020F0502020204030204" pitchFamily="34" charset="0"/>
              <a:cs typeface="Calibri" panose="020F0502020204030204" pitchFamily="34" charset="0"/>
            </a:endParaRPr>
          </a:p>
          <a:p>
            <a:r>
              <a:rPr lang="en-US" altLang="en-US" sz="2400">
                <a:solidFill>
                  <a:srgbClr val="FFFFFF"/>
                </a:solidFill>
                <a:latin typeface="Calibri" panose="020F0502020204030204" pitchFamily="34" charset="0"/>
                <a:cs typeface="Calibri" panose="020F0502020204030204" pitchFamily="34" charset="0"/>
              </a:rPr>
              <a:t>Rural Alaska Water and Sanitation Retrospective</a:t>
            </a:r>
          </a:p>
          <a:p>
            <a:endParaRPr lang="en-US" altLang="en-US" sz="2400">
              <a:solidFill>
                <a:srgbClr val="FFFFFF"/>
              </a:solidFill>
              <a:latin typeface="Calibri" panose="020F0502020204030204" pitchFamily="34" charset="0"/>
              <a:cs typeface="Calibri" panose="020F0502020204030204" pitchFamily="34" charset="0"/>
            </a:endParaRPr>
          </a:p>
          <a:p>
            <a:r>
              <a:rPr lang="en-US" altLang="en-US" sz="2400">
                <a:solidFill>
                  <a:srgbClr val="FFFFFF"/>
                </a:solidFill>
                <a:latin typeface="Calibri" panose="020F0502020204030204" pitchFamily="34" charset="0"/>
                <a:cs typeface="Calibri" panose="020F0502020204030204" pitchFamily="34" charset="0"/>
              </a:rPr>
              <a:t>Purpose: </a:t>
            </a:r>
          </a:p>
          <a:p>
            <a:pPr lvl="1"/>
            <a:r>
              <a:rPr lang="en-US" altLang="en-US" sz="2400">
                <a:solidFill>
                  <a:schemeClr val="bg1"/>
                </a:solidFill>
                <a:latin typeface="Calibri" panose="020F0502020204030204" pitchFamily="34" charset="0"/>
                <a:cs typeface="Calibri" panose="020F0502020204030204" pitchFamily="34" charset="0"/>
              </a:rPr>
              <a:t>To compile a historical account of rural Alaskan water and sanitation research and development efforts in decentralized settings that will serve to inform future efforts in this field. These efforts have often consisted of pilot testing new alternatives in select homes in a specific community. </a:t>
            </a:r>
          </a:p>
          <a:p>
            <a:pPr lvl="1">
              <a:buFont typeface="Arial" panose="020B0604020202020204" pitchFamily="34" charset="0"/>
              <a:buChar char="•"/>
            </a:pPr>
            <a:endParaRPr lang="en-US" altLang="en-US" sz="2400">
              <a:solidFill>
                <a:schemeClr val="bg1"/>
              </a:solidFill>
              <a:latin typeface="Calibri" panose="020F0502020204030204" pitchFamily="34" charset="0"/>
              <a:cs typeface="Calibri" panose="020F0502020204030204" pitchFamily="34" charset="0"/>
            </a:endParaRPr>
          </a:p>
          <a:p>
            <a:r>
              <a:rPr lang="en-US" altLang="en-US" sz="2400">
                <a:solidFill>
                  <a:srgbClr val="FFFFFF"/>
                </a:solidFill>
                <a:latin typeface="Calibri" panose="020F0502020204030204" pitchFamily="34" charset="0"/>
                <a:cs typeface="Calibri" panose="020F0502020204030204" pitchFamily="34" charset="0"/>
              </a:rPr>
              <a:t>Scope:</a:t>
            </a:r>
          </a:p>
          <a:p>
            <a:pPr lvl="1"/>
            <a:r>
              <a:rPr lang="en-US" altLang="en-US" sz="2400">
                <a:solidFill>
                  <a:srgbClr val="FFFFFF"/>
                </a:solidFill>
                <a:latin typeface="Calibri" panose="020F0502020204030204" pitchFamily="34" charset="0"/>
                <a:cs typeface="Calibri" panose="020F0502020204030204" pitchFamily="34" charset="0"/>
              </a:rPr>
              <a:t>The investigation will focus on technologies applied from 1990 through the present, with material from pre-1990 included at the author’s discretion.</a:t>
            </a:r>
          </a:p>
          <a:p>
            <a:pPr lvl="1">
              <a:buFont typeface="Arial" panose="020B0604020202020204" pitchFamily="34" charset="0"/>
              <a:buChar char="•"/>
            </a:pPr>
            <a:endParaRPr lang="en-US" altLang="en-US" sz="240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a:extLst>
              <a:ext uri="{FF2B5EF4-FFF2-40B4-BE49-F238E27FC236}">
                <a16:creationId xmlns:a16="http://schemas.microsoft.com/office/drawing/2014/main" id="{19294ABA-45AD-1143-987E-1A28455C62CA}"/>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87BB3B5-CCBF-D748-9161-19D145BAEFCE}"/>
              </a:ext>
            </a:extLst>
          </p:cNvPr>
          <p:cNvSpPr txBox="1"/>
          <p:nvPr/>
        </p:nvSpPr>
        <p:spPr>
          <a:xfrm>
            <a:off x="1295400" y="152400"/>
            <a:ext cx="7543800" cy="6002338"/>
          </a:xfrm>
          <a:prstGeom prst="rect">
            <a:avLst/>
          </a:prstGeom>
          <a:noFill/>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marL="742950" indent="-285750">
              <a:defRPr sz="1200">
                <a:solidFill>
                  <a:schemeClr val="tx1"/>
                </a:solidFill>
                <a:latin typeface="Times New Roman" panose="02020603050405020304" pitchFamily="18" charset="0"/>
                <a:ea typeface="ＭＳ Ｐゴシック" panose="020B0600070205080204" pitchFamily="34" charset="-128"/>
              </a:defRPr>
            </a:lvl2pPr>
            <a:lvl3pPr>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r>
              <a:rPr lang="en-US" altLang="en-US" sz="2400">
                <a:solidFill>
                  <a:srgbClr val="FFFFFF"/>
                </a:solidFill>
                <a:latin typeface="Calibri" panose="020F0502020204030204" pitchFamily="34" charset="0"/>
                <a:cs typeface="Calibri" panose="020F0502020204030204" pitchFamily="34" charset="0"/>
              </a:rPr>
              <a:t>Four parts to the document:</a:t>
            </a:r>
          </a:p>
          <a:p>
            <a:pPr>
              <a:buFontTx/>
              <a:buAutoNum type="arabicParenR"/>
            </a:pPr>
            <a:r>
              <a:rPr lang="en-US" altLang="en-US" sz="2400">
                <a:solidFill>
                  <a:srgbClr val="FFFFFF"/>
                </a:solidFill>
                <a:latin typeface="Calibri" panose="020F0502020204030204" pitchFamily="34" charset="0"/>
                <a:cs typeface="Calibri" panose="020F0502020204030204" pitchFamily="34" charset="0"/>
              </a:rPr>
              <a:t>A compilation of descriptions of water and sanitation technologies that have been applied </a:t>
            </a:r>
          </a:p>
          <a:p>
            <a:pPr lvl="2"/>
            <a:r>
              <a:rPr lang="en-US" altLang="en-US" sz="2400">
                <a:solidFill>
                  <a:srgbClr val="FFFFFF"/>
                </a:solidFill>
                <a:latin typeface="Calibri" panose="020F0502020204030204" pitchFamily="34" charset="0"/>
                <a:cs typeface="Calibri" panose="020F0502020204030204" pitchFamily="34" charset="0"/>
              </a:rPr>
              <a:t>	-a summary of each technology’s intended 		use and applications</a:t>
            </a:r>
          </a:p>
          <a:p>
            <a:pPr lvl="2"/>
            <a:r>
              <a:rPr lang="en-US" altLang="en-US" sz="2400">
                <a:solidFill>
                  <a:srgbClr val="FFFFFF"/>
                </a:solidFill>
                <a:latin typeface="Calibri" panose="020F0502020204030204" pitchFamily="34" charset="0"/>
                <a:cs typeface="Calibri" panose="020F0502020204030204" pitchFamily="34" charset="0"/>
              </a:rPr>
              <a:t>	-information on its attributes/deficiencies. </a:t>
            </a:r>
          </a:p>
          <a:p>
            <a:pPr lvl="2"/>
            <a:endParaRPr lang="en-US" altLang="en-US" sz="2400">
              <a:solidFill>
                <a:srgbClr val="FFFFFF"/>
              </a:solidFill>
              <a:latin typeface="Calibri" panose="020F0502020204030204" pitchFamily="34" charset="0"/>
              <a:cs typeface="Calibri" panose="020F0502020204030204" pitchFamily="34" charset="0"/>
            </a:endParaRPr>
          </a:p>
          <a:p>
            <a:pPr>
              <a:buFontTx/>
              <a:buAutoNum type="arabicParenR"/>
            </a:pPr>
            <a:r>
              <a:rPr lang="en-US" altLang="en-US" sz="2400">
                <a:solidFill>
                  <a:srgbClr val="FFFFFF"/>
                </a:solidFill>
                <a:latin typeface="Calibri" panose="020F0502020204030204" pitchFamily="34" charset="0"/>
                <a:cs typeface="Calibri" panose="020F0502020204030204" pitchFamily="34" charset="0"/>
              </a:rPr>
              <a:t>A collection of case studies that examine historical technology applications </a:t>
            </a:r>
          </a:p>
          <a:p>
            <a:pPr>
              <a:buFontTx/>
              <a:buAutoNum type="arabicParenR"/>
            </a:pPr>
            <a:endParaRPr lang="en-US" altLang="en-US" sz="2400">
              <a:solidFill>
                <a:srgbClr val="FFFFFF"/>
              </a:solidFill>
              <a:latin typeface="Calibri" panose="020F0502020204030204" pitchFamily="34" charset="0"/>
              <a:cs typeface="Calibri" panose="020F0502020204030204" pitchFamily="34" charset="0"/>
            </a:endParaRPr>
          </a:p>
          <a:p>
            <a:pPr>
              <a:buFontTx/>
              <a:buAutoNum type="arabicParenR"/>
            </a:pPr>
            <a:r>
              <a:rPr lang="en-US" altLang="en-US" sz="2400">
                <a:solidFill>
                  <a:srgbClr val="FFFFFF"/>
                </a:solidFill>
                <a:latin typeface="Calibri" panose="020F0502020204030204" pitchFamily="34" charset="0"/>
                <a:cs typeface="Calibri" panose="020F0502020204030204" pitchFamily="34" charset="0"/>
              </a:rPr>
              <a:t>A final chapter on the future of water and sanitation R&amp;D.</a:t>
            </a:r>
          </a:p>
          <a:p>
            <a:pPr>
              <a:buFontTx/>
              <a:buAutoNum type="arabicParenR"/>
            </a:pPr>
            <a:endParaRPr lang="en-US" altLang="en-US" sz="2400">
              <a:solidFill>
                <a:srgbClr val="FFFFFF"/>
              </a:solidFill>
              <a:latin typeface="Calibri" panose="020F0502020204030204" pitchFamily="34" charset="0"/>
              <a:cs typeface="Calibri" panose="020F0502020204030204" pitchFamily="34" charset="0"/>
            </a:endParaRPr>
          </a:p>
          <a:p>
            <a:pPr>
              <a:buFontTx/>
              <a:buAutoNum type="arabicParenR"/>
            </a:pPr>
            <a:r>
              <a:rPr lang="en-US" altLang="en-US" sz="2400">
                <a:solidFill>
                  <a:srgbClr val="FFFFFF"/>
                </a:solidFill>
                <a:latin typeface="Calibri" panose="020F0502020204030204" pitchFamily="34" charset="0"/>
                <a:cs typeface="Calibri" panose="020F0502020204030204" pitchFamily="34" charset="0"/>
              </a:rPr>
              <a:t>A separate USARC white paper that will summarize our findings. </a:t>
            </a:r>
          </a:p>
          <a:p>
            <a:endParaRPr lang="en-US" altLang="en-US" sz="240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D883FFE1-E7BB-5F4D-A62F-513D270D1DC1}"/>
              </a:ext>
            </a:extLst>
          </p:cNvPr>
          <p:cNvPicPr>
            <a:picLocks noChangeAspect="1"/>
          </p:cNvPicPr>
          <p:nvPr/>
        </p:nvPicPr>
        <p:blipFill>
          <a:blip r:embed="rId2">
            <a:extLst>
              <a:ext uri="{28A0092B-C50C-407E-A947-70E740481C1C}">
                <a14:useLocalDpi xmlns:a14="http://schemas.microsoft.com/office/drawing/2010/main" val="0"/>
              </a:ext>
            </a:extLst>
          </a:blip>
          <a:srcRect r="24899"/>
          <a:stretch>
            <a:fillRect/>
          </a:stretch>
        </p:blipFill>
        <p:spPr bwMode="auto">
          <a:xfrm rot="-5400000">
            <a:off x="-2928144" y="2928144"/>
            <a:ext cx="6867525" cy="1011238"/>
          </a:xfrm>
          <a:prstGeom prst="rect">
            <a:avLst/>
          </a:prstGeom>
          <a:noFill/>
          <a:ln>
            <a:noFill/>
          </a:ln>
          <a:extLst>
            <a:ext uri="{909E8E84-426E-40DD-AFC4-6F175D3DCCD1}">
              <a14:hiddenFill xmlns:a14="http://schemas.microsoft.com/office/drawing/2010/main">
                <a:solidFill>
                  <a:srgbClr val="FFFFFF">
                    <a:alpha val="61176"/>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a:extLst>
              <a:ext uri="{FF2B5EF4-FFF2-40B4-BE49-F238E27FC236}">
                <a16:creationId xmlns:a16="http://schemas.microsoft.com/office/drawing/2014/main" id="{A56180D2-965A-5D44-8409-B4357C25CD19}"/>
              </a:ext>
            </a:extLst>
          </p:cNvPr>
          <p:cNvSpPr>
            <a:spLocks noChangeArrowheads="1"/>
          </p:cNvSpPr>
          <p:nvPr/>
        </p:nvSpPr>
        <p:spPr bwMode="auto">
          <a:xfrm>
            <a:off x="1295400" y="1066800"/>
            <a:ext cx="7620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ea typeface="ＭＳ Ｐゴシック" panose="020B0600070205080204" pitchFamily="34" charset="-128"/>
              </a:defRPr>
            </a:lvl1pPr>
            <a:lvl2pPr>
              <a:defRPr sz="1200">
                <a:solidFill>
                  <a:schemeClr val="tx1"/>
                </a:solidFill>
                <a:latin typeface="Times New Roman" panose="02020603050405020304" pitchFamily="18" charset="0"/>
                <a:ea typeface="ＭＳ Ｐゴシック" panose="020B0600070205080204" pitchFamily="34" charset="-128"/>
              </a:defRPr>
            </a:lvl2pPr>
            <a:lvl3pPr marL="1143000" indent="-228600">
              <a:defRPr sz="1200">
                <a:solidFill>
                  <a:schemeClr val="tx1"/>
                </a:solidFill>
                <a:latin typeface="Times New Roman" panose="02020603050405020304" pitchFamily="18" charset="0"/>
                <a:ea typeface="ＭＳ Ｐゴシック" panose="020B0600070205080204" pitchFamily="34" charset="-128"/>
              </a:defRPr>
            </a:lvl3pPr>
            <a:lvl4pPr marL="1600200" indent="-228600">
              <a:defRPr sz="1200">
                <a:solidFill>
                  <a:schemeClr val="tx1"/>
                </a:solidFill>
                <a:latin typeface="Times New Roman" panose="02020603050405020304" pitchFamily="18" charset="0"/>
                <a:ea typeface="ＭＳ Ｐゴシック" panose="020B0600070205080204" pitchFamily="34" charset="-128"/>
              </a:defRPr>
            </a:lvl4pPr>
            <a:lvl5pPr marL="2057400" indent="-228600">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lvl="1"/>
            <a:r>
              <a:rPr lang="en-US" altLang="en-US" sz="2400">
                <a:solidFill>
                  <a:srgbClr val="FFFFFF"/>
                </a:solidFill>
                <a:latin typeface="Calibri" panose="020F0502020204030204" pitchFamily="34" charset="0"/>
                <a:cs typeface="Calibri" panose="020F0502020204030204" pitchFamily="34" charset="0"/>
              </a:rPr>
              <a:t>26 Rural Water and Sanitation Experts interviewed</a:t>
            </a:r>
          </a:p>
          <a:p>
            <a:pPr lvl="1"/>
            <a:endParaRPr lang="en-US" altLang="en-US" sz="2400">
              <a:solidFill>
                <a:srgbClr val="FFFFFF"/>
              </a:solidFill>
              <a:latin typeface="Calibri" panose="020F0502020204030204" pitchFamily="34" charset="0"/>
              <a:cs typeface="Calibri" panose="020F0502020204030204" pitchFamily="34" charset="0"/>
            </a:endParaRPr>
          </a:p>
          <a:p>
            <a:pPr lvl="1"/>
            <a:r>
              <a:rPr lang="en-US" altLang="en-US" sz="2400">
                <a:solidFill>
                  <a:srgbClr val="FFFFFF"/>
                </a:solidFill>
                <a:latin typeface="Calibri" panose="020F0502020204030204" pitchFamily="34" charset="0"/>
                <a:cs typeface="Calibri" panose="020F0502020204030204" pitchFamily="34" charset="0"/>
              </a:rPr>
              <a:t>Standard format interview (example questions):</a:t>
            </a:r>
          </a:p>
          <a:p>
            <a:endParaRPr lang="en-US" altLang="en-US">
              <a:solidFill>
                <a:srgbClr val="FFFFFF"/>
              </a:solidFill>
              <a:latin typeface="Calibri" panose="020F0502020204030204" pitchFamily="34" charset="0"/>
              <a:cs typeface="Calibri" panose="020F0502020204030204" pitchFamily="34" charset="0"/>
            </a:endParaRPr>
          </a:p>
          <a:p>
            <a:pPr lvl="1"/>
            <a:endParaRPr lang="en-US" altLang="en-US" sz="240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16203</TotalTime>
  <Words>520</Words>
  <Application>Microsoft Macintosh PowerPoint</Application>
  <PresentationFormat>On-screen Show (4:3)</PresentationFormat>
  <Paragraphs>102</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ＭＳ Ｐゴシック</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USARC</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Cheryl Rosa, DVM</dc:creator>
  <cp:keywords/>
  <dc:description/>
  <cp:lastModifiedBy>Johanna</cp:lastModifiedBy>
  <cp:revision>212</cp:revision>
  <cp:lastPrinted>2006-02-16T02:12:04Z</cp:lastPrinted>
  <dcterms:created xsi:type="dcterms:W3CDTF">2004-07-26T22:34:53Z</dcterms:created>
  <dcterms:modified xsi:type="dcterms:W3CDTF">2020-10-26T19:45:43Z</dcterms:modified>
  <cp:category/>
</cp:coreProperties>
</file>