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27"/>
  </p:notesMasterIdLst>
  <p:sldIdLst>
    <p:sldId id="302" r:id="rId2"/>
    <p:sldId id="303" r:id="rId3"/>
    <p:sldId id="336" r:id="rId4"/>
    <p:sldId id="355" r:id="rId5"/>
    <p:sldId id="331" r:id="rId6"/>
    <p:sldId id="329" r:id="rId7"/>
    <p:sldId id="330" r:id="rId8"/>
    <p:sldId id="323" r:id="rId9"/>
    <p:sldId id="354" r:id="rId10"/>
    <p:sldId id="309" r:id="rId11"/>
    <p:sldId id="349" r:id="rId12"/>
    <p:sldId id="353" r:id="rId13"/>
    <p:sldId id="324" r:id="rId14"/>
    <p:sldId id="352" r:id="rId15"/>
    <p:sldId id="346" r:id="rId16"/>
    <p:sldId id="328" r:id="rId17"/>
    <p:sldId id="356" r:id="rId18"/>
    <p:sldId id="325" r:id="rId19"/>
    <p:sldId id="327" r:id="rId20"/>
    <p:sldId id="341" r:id="rId21"/>
    <p:sldId id="333" r:id="rId22"/>
    <p:sldId id="335" r:id="rId23"/>
    <p:sldId id="338" r:id="rId24"/>
    <p:sldId id="339" r:id="rId25"/>
    <p:sldId id="310" r:id="rId26"/>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7"/>
  </p:normalViewPr>
  <p:slideViewPr>
    <p:cSldViewPr showGuides="1">
      <p:cViewPr varScale="1">
        <p:scale>
          <a:sx n="210" d="100"/>
          <a:sy n="210" d="100"/>
        </p:scale>
        <p:origin x="240" y="17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showGuides="1">
      <p:cViewPr>
        <p:scale>
          <a:sx n="75" d="100"/>
          <a:sy n="75" d="100"/>
        </p:scale>
        <p:origin x="-4712" y="-1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84123-8772-7843-B9EE-5A271554A84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4EE0ADC-F068-7E44-898A-ACF81A98D78E}">
      <dgm:prSet phldrT="[Text]"/>
      <dgm:spPr/>
      <dgm:t>
        <a:bodyPr/>
        <a:lstStyle/>
        <a:p>
          <a:r>
            <a:rPr lang="en-US" dirty="0">
              <a:latin typeface="Calibri"/>
              <a:cs typeface="Calibri"/>
            </a:rPr>
            <a:t>Clean/De-scale</a:t>
          </a:r>
        </a:p>
      </dgm:t>
    </dgm:pt>
    <dgm:pt modelId="{96C5E011-BA03-BD42-ADC1-49903FA56EA0}" type="parTrans" cxnId="{D5E53D91-D382-DA4C-8962-511B1B02D8B2}">
      <dgm:prSet/>
      <dgm:spPr/>
      <dgm:t>
        <a:bodyPr/>
        <a:lstStyle/>
        <a:p>
          <a:endParaRPr lang="en-US"/>
        </a:p>
      </dgm:t>
    </dgm:pt>
    <dgm:pt modelId="{8FF7B568-EAF2-AB45-BAA4-5E8E89FCABE1}" type="sibTrans" cxnId="{D5E53D91-D382-DA4C-8962-511B1B02D8B2}">
      <dgm:prSet/>
      <dgm:spPr/>
      <dgm:t>
        <a:bodyPr/>
        <a:lstStyle/>
        <a:p>
          <a:endParaRPr lang="en-US">
            <a:latin typeface="Calibri"/>
            <a:cs typeface="Calibri"/>
          </a:endParaRPr>
        </a:p>
      </dgm:t>
    </dgm:pt>
    <dgm:pt modelId="{1DC967EE-C2EE-8440-89A6-BD8B5C73E517}">
      <dgm:prSet phldrT="[Text]"/>
      <dgm:spPr/>
      <dgm:t>
        <a:bodyPr/>
        <a:lstStyle/>
        <a:p>
          <a:r>
            <a:rPr lang="en-US" dirty="0">
              <a:latin typeface="Calibri"/>
              <a:cs typeface="Calibri"/>
            </a:rPr>
            <a:t>Disinfect</a:t>
          </a:r>
        </a:p>
      </dgm:t>
    </dgm:pt>
    <dgm:pt modelId="{9B182EA8-58C7-D145-8D40-B1316AB79AAC}" type="parTrans" cxnId="{5CF61E72-78F5-0B48-B32A-6B9C8A7807EE}">
      <dgm:prSet/>
      <dgm:spPr/>
      <dgm:t>
        <a:bodyPr/>
        <a:lstStyle/>
        <a:p>
          <a:endParaRPr lang="en-US"/>
        </a:p>
      </dgm:t>
    </dgm:pt>
    <dgm:pt modelId="{4AD9D130-6939-3C44-AC65-694C2C156FD9}" type="sibTrans" cxnId="{5CF61E72-78F5-0B48-B32A-6B9C8A7807EE}">
      <dgm:prSet/>
      <dgm:spPr/>
      <dgm:t>
        <a:bodyPr/>
        <a:lstStyle/>
        <a:p>
          <a:endParaRPr lang="en-US">
            <a:latin typeface="Calibri"/>
            <a:cs typeface="Calibri"/>
          </a:endParaRPr>
        </a:p>
      </dgm:t>
    </dgm:pt>
    <dgm:pt modelId="{3BFD4D35-68D4-C64E-B769-EB3002A5BE4C}">
      <dgm:prSet phldrT="[Text]"/>
      <dgm:spPr/>
      <dgm:t>
        <a:bodyPr/>
        <a:lstStyle/>
        <a:p>
          <a:r>
            <a:rPr lang="en-US" dirty="0">
              <a:latin typeface="Calibri"/>
              <a:cs typeface="Calibri"/>
            </a:rPr>
            <a:t>Flush</a:t>
          </a:r>
        </a:p>
      </dgm:t>
    </dgm:pt>
    <dgm:pt modelId="{D00EE569-99BB-8146-80F0-DC909470AFD7}" type="parTrans" cxnId="{500411A1-968B-B244-AFB7-6E7418544B30}">
      <dgm:prSet/>
      <dgm:spPr/>
      <dgm:t>
        <a:bodyPr/>
        <a:lstStyle/>
        <a:p>
          <a:endParaRPr lang="en-US"/>
        </a:p>
      </dgm:t>
    </dgm:pt>
    <dgm:pt modelId="{DC52E9AD-1C05-2E4D-B706-F55F0623F968}" type="sibTrans" cxnId="{500411A1-968B-B244-AFB7-6E7418544B30}">
      <dgm:prSet/>
      <dgm:spPr/>
      <dgm:t>
        <a:bodyPr/>
        <a:lstStyle/>
        <a:p>
          <a:endParaRPr lang="en-US"/>
        </a:p>
      </dgm:t>
    </dgm:pt>
    <dgm:pt modelId="{4F9E7628-4322-4E4D-A3A3-E12B290CCD65}" type="pres">
      <dgm:prSet presAssocID="{69D84123-8772-7843-B9EE-5A271554A848}" presName="outerComposite" presStyleCnt="0">
        <dgm:presLayoutVars>
          <dgm:chMax val="5"/>
          <dgm:dir/>
          <dgm:resizeHandles val="exact"/>
        </dgm:presLayoutVars>
      </dgm:prSet>
      <dgm:spPr/>
    </dgm:pt>
    <dgm:pt modelId="{D916F08E-2881-AB41-A391-739C584646AA}" type="pres">
      <dgm:prSet presAssocID="{69D84123-8772-7843-B9EE-5A271554A848}" presName="dummyMaxCanvas" presStyleCnt="0">
        <dgm:presLayoutVars/>
      </dgm:prSet>
      <dgm:spPr/>
    </dgm:pt>
    <dgm:pt modelId="{ED08CFEA-6A7D-8E44-9D4C-DC6449E26E53}" type="pres">
      <dgm:prSet presAssocID="{69D84123-8772-7843-B9EE-5A271554A848}" presName="ThreeNodes_1" presStyleLbl="node1" presStyleIdx="0" presStyleCnt="3">
        <dgm:presLayoutVars>
          <dgm:bulletEnabled val="1"/>
        </dgm:presLayoutVars>
      </dgm:prSet>
      <dgm:spPr/>
    </dgm:pt>
    <dgm:pt modelId="{52013885-C383-D349-8236-75C8D503E754}" type="pres">
      <dgm:prSet presAssocID="{69D84123-8772-7843-B9EE-5A271554A848}" presName="ThreeNodes_2" presStyleLbl="node1" presStyleIdx="1" presStyleCnt="3">
        <dgm:presLayoutVars>
          <dgm:bulletEnabled val="1"/>
        </dgm:presLayoutVars>
      </dgm:prSet>
      <dgm:spPr/>
    </dgm:pt>
    <dgm:pt modelId="{5B130C92-2AEB-2348-B799-F2D399884EB3}" type="pres">
      <dgm:prSet presAssocID="{69D84123-8772-7843-B9EE-5A271554A848}" presName="ThreeNodes_3" presStyleLbl="node1" presStyleIdx="2" presStyleCnt="3">
        <dgm:presLayoutVars>
          <dgm:bulletEnabled val="1"/>
        </dgm:presLayoutVars>
      </dgm:prSet>
      <dgm:spPr/>
    </dgm:pt>
    <dgm:pt modelId="{F6FAF155-99D1-834E-82EA-7579FC79EC81}" type="pres">
      <dgm:prSet presAssocID="{69D84123-8772-7843-B9EE-5A271554A848}" presName="ThreeConn_1-2" presStyleLbl="fgAccFollowNode1" presStyleIdx="0" presStyleCnt="2">
        <dgm:presLayoutVars>
          <dgm:bulletEnabled val="1"/>
        </dgm:presLayoutVars>
      </dgm:prSet>
      <dgm:spPr/>
    </dgm:pt>
    <dgm:pt modelId="{9E4E8AF8-2897-664C-BE16-C9F4E80A9824}" type="pres">
      <dgm:prSet presAssocID="{69D84123-8772-7843-B9EE-5A271554A848}" presName="ThreeConn_2-3" presStyleLbl="fgAccFollowNode1" presStyleIdx="1" presStyleCnt="2">
        <dgm:presLayoutVars>
          <dgm:bulletEnabled val="1"/>
        </dgm:presLayoutVars>
      </dgm:prSet>
      <dgm:spPr/>
    </dgm:pt>
    <dgm:pt modelId="{0FBEA973-B3A8-5640-9A00-A1549ECD8E71}" type="pres">
      <dgm:prSet presAssocID="{69D84123-8772-7843-B9EE-5A271554A848}" presName="ThreeNodes_1_text" presStyleLbl="node1" presStyleIdx="2" presStyleCnt="3">
        <dgm:presLayoutVars>
          <dgm:bulletEnabled val="1"/>
        </dgm:presLayoutVars>
      </dgm:prSet>
      <dgm:spPr/>
    </dgm:pt>
    <dgm:pt modelId="{A52B11D7-FD33-8340-8693-154FC59EAAE2}" type="pres">
      <dgm:prSet presAssocID="{69D84123-8772-7843-B9EE-5A271554A848}" presName="ThreeNodes_2_text" presStyleLbl="node1" presStyleIdx="2" presStyleCnt="3">
        <dgm:presLayoutVars>
          <dgm:bulletEnabled val="1"/>
        </dgm:presLayoutVars>
      </dgm:prSet>
      <dgm:spPr/>
    </dgm:pt>
    <dgm:pt modelId="{84020120-6B78-4C4E-A5D2-0BED579CB608}" type="pres">
      <dgm:prSet presAssocID="{69D84123-8772-7843-B9EE-5A271554A848}" presName="ThreeNodes_3_text" presStyleLbl="node1" presStyleIdx="2" presStyleCnt="3">
        <dgm:presLayoutVars>
          <dgm:bulletEnabled val="1"/>
        </dgm:presLayoutVars>
      </dgm:prSet>
      <dgm:spPr/>
    </dgm:pt>
  </dgm:ptLst>
  <dgm:cxnLst>
    <dgm:cxn modelId="{A75F6000-E540-FF48-8BC3-FC385095102D}" type="presOf" srcId="{64EE0ADC-F068-7E44-898A-ACF81A98D78E}" destId="{ED08CFEA-6A7D-8E44-9D4C-DC6449E26E53}" srcOrd="0" destOrd="0" presId="urn:microsoft.com/office/officeart/2005/8/layout/vProcess5"/>
    <dgm:cxn modelId="{09141707-4774-B24F-A4D9-14DAB65F598B}" type="presOf" srcId="{8FF7B568-EAF2-AB45-BAA4-5E8E89FCABE1}" destId="{F6FAF155-99D1-834E-82EA-7579FC79EC81}" srcOrd="0" destOrd="0" presId="urn:microsoft.com/office/officeart/2005/8/layout/vProcess5"/>
    <dgm:cxn modelId="{F8333F58-5D7C-884E-BEC0-CF73CF1ED0B1}" type="presOf" srcId="{69D84123-8772-7843-B9EE-5A271554A848}" destId="{4F9E7628-4322-4E4D-A3A3-E12B290CCD65}" srcOrd="0" destOrd="0" presId="urn:microsoft.com/office/officeart/2005/8/layout/vProcess5"/>
    <dgm:cxn modelId="{5CF61E72-78F5-0B48-B32A-6B9C8A7807EE}" srcId="{69D84123-8772-7843-B9EE-5A271554A848}" destId="{1DC967EE-C2EE-8440-89A6-BD8B5C73E517}" srcOrd="1" destOrd="0" parTransId="{9B182EA8-58C7-D145-8D40-B1316AB79AAC}" sibTransId="{4AD9D130-6939-3C44-AC65-694C2C156FD9}"/>
    <dgm:cxn modelId="{8211F274-A9F4-0B4A-A780-BB4DC1BB41D6}" type="presOf" srcId="{1DC967EE-C2EE-8440-89A6-BD8B5C73E517}" destId="{A52B11D7-FD33-8340-8693-154FC59EAAE2}" srcOrd="1" destOrd="0" presId="urn:microsoft.com/office/officeart/2005/8/layout/vProcess5"/>
    <dgm:cxn modelId="{D5E53D91-D382-DA4C-8962-511B1B02D8B2}" srcId="{69D84123-8772-7843-B9EE-5A271554A848}" destId="{64EE0ADC-F068-7E44-898A-ACF81A98D78E}" srcOrd="0" destOrd="0" parTransId="{96C5E011-BA03-BD42-ADC1-49903FA56EA0}" sibTransId="{8FF7B568-EAF2-AB45-BAA4-5E8E89FCABE1}"/>
    <dgm:cxn modelId="{500411A1-968B-B244-AFB7-6E7418544B30}" srcId="{69D84123-8772-7843-B9EE-5A271554A848}" destId="{3BFD4D35-68D4-C64E-B769-EB3002A5BE4C}" srcOrd="2" destOrd="0" parTransId="{D00EE569-99BB-8146-80F0-DC909470AFD7}" sibTransId="{DC52E9AD-1C05-2E4D-B706-F55F0623F968}"/>
    <dgm:cxn modelId="{A10A34B7-BB7A-1E4F-8A4A-FC8131EE352F}" type="presOf" srcId="{3BFD4D35-68D4-C64E-B769-EB3002A5BE4C}" destId="{84020120-6B78-4C4E-A5D2-0BED579CB608}" srcOrd="1" destOrd="0" presId="urn:microsoft.com/office/officeart/2005/8/layout/vProcess5"/>
    <dgm:cxn modelId="{276BA8CE-2323-1A4A-9A9D-48A5B76A819B}" type="presOf" srcId="{4AD9D130-6939-3C44-AC65-694C2C156FD9}" destId="{9E4E8AF8-2897-664C-BE16-C9F4E80A9824}" srcOrd="0" destOrd="0" presId="urn:microsoft.com/office/officeart/2005/8/layout/vProcess5"/>
    <dgm:cxn modelId="{41BBAAD3-3660-4A4C-9A07-161EBEF73EF7}" type="presOf" srcId="{1DC967EE-C2EE-8440-89A6-BD8B5C73E517}" destId="{52013885-C383-D349-8236-75C8D503E754}" srcOrd="0" destOrd="0" presId="urn:microsoft.com/office/officeart/2005/8/layout/vProcess5"/>
    <dgm:cxn modelId="{E7C5CAE7-809C-1C47-9966-AFE286A0B0EB}" type="presOf" srcId="{3BFD4D35-68D4-C64E-B769-EB3002A5BE4C}" destId="{5B130C92-2AEB-2348-B799-F2D399884EB3}" srcOrd="0" destOrd="0" presId="urn:microsoft.com/office/officeart/2005/8/layout/vProcess5"/>
    <dgm:cxn modelId="{DDAE7BF4-E9CE-0A40-881E-E18030350ED5}" type="presOf" srcId="{64EE0ADC-F068-7E44-898A-ACF81A98D78E}" destId="{0FBEA973-B3A8-5640-9A00-A1549ECD8E71}" srcOrd="1" destOrd="0" presId="urn:microsoft.com/office/officeart/2005/8/layout/vProcess5"/>
    <dgm:cxn modelId="{76F95C9A-6CE6-2F46-A79C-B7E56F0AC9A4}" type="presParOf" srcId="{4F9E7628-4322-4E4D-A3A3-E12B290CCD65}" destId="{D916F08E-2881-AB41-A391-739C584646AA}" srcOrd="0" destOrd="0" presId="urn:microsoft.com/office/officeart/2005/8/layout/vProcess5"/>
    <dgm:cxn modelId="{5EF4548D-7F87-994F-9E34-DE24CDF83A85}" type="presParOf" srcId="{4F9E7628-4322-4E4D-A3A3-E12B290CCD65}" destId="{ED08CFEA-6A7D-8E44-9D4C-DC6449E26E53}" srcOrd="1" destOrd="0" presId="urn:microsoft.com/office/officeart/2005/8/layout/vProcess5"/>
    <dgm:cxn modelId="{F7CC2D89-F73A-7545-8039-F26A7AF600CD}" type="presParOf" srcId="{4F9E7628-4322-4E4D-A3A3-E12B290CCD65}" destId="{52013885-C383-D349-8236-75C8D503E754}" srcOrd="2" destOrd="0" presId="urn:microsoft.com/office/officeart/2005/8/layout/vProcess5"/>
    <dgm:cxn modelId="{D8F5D8D5-DE8C-224E-89B2-70A26153FEEA}" type="presParOf" srcId="{4F9E7628-4322-4E4D-A3A3-E12B290CCD65}" destId="{5B130C92-2AEB-2348-B799-F2D399884EB3}" srcOrd="3" destOrd="0" presId="urn:microsoft.com/office/officeart/2005/8/layout/vProcess5"/>
    <dgm:cxn modelId="{C910EC5E-06D8-3D4C-B5A2-1E4A4661E849}" type="presParOf" srcId="{4F9E7628-4322-4E4D-A3A3-E12B290CCD65}" destId="{F6FAF155-99D1-834E-82EA-7579FC79EC81}" srcOrd="4" destOrd="0" presId="urn:microsoft.com/office/officeart/2005/8/layout/vProcess5"/>
    <dgm:cxn modelId="{98E7ABAE-DDAC-464D-9324-80FD43C0CD30}" type="presParOf" srcId="{4F9E7628-4322-4E4D-A3A3-E12B290CCD65}" destId="{9E4E8AF8-2897-664C-BE16-C9F4E80A9824}" srcOrd="5" destOrd="0" presId="urn:microsoft.com/office/officeart/2005/8/layout/vProcess5"/>
    <dgm:cxn modelId="{FA33AE9F-4C4C-194F-85C2-2D23925B5AAA}" type="presParOf" srcId="{4F9E7628-4322-4E4D-A3A3-E12B290CCD65}" destId="{0FBEA973-B3A8-5640-9A00-A1549ECD8E71}" srcOrd="6" destOrd="0" presId="urn:microsoft.com/office/officeart/2005/8/layout/vProcess5"/>
    <dgm:cxn modelId="{FB8981F6-0C26-7D44-A448-8B90549E26FE}" type="presParOf" srcId="{4F9E7628-4322-4E4D-A3A3-E12B290CCD65}" destId="{A52B11D7-FD33-8340-8693-154FC59EAAE2}" srcOrd="7" destOrd="0" presId="urn:microsoft.com/office/officeart/2005/8/layout/vProcess5"/>
    <dgm:cxn modelId="{9B25ACC3-B83C-224D-A81B-2501EA211A3E}" type="presParOf" srcId="{4F9E7628-4322-4E4D-A3A3-E12B290CCD65}" destId="{84020120-6B78-4C4E-A5D2-0BED579CB60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CFEA-6A7D-8E44-9D4C-DC6449E26E53}">
      <dsp:nvSpPr>
        <dsp:cNvPr id="0" name=""/>
        <dsp:cNvSpPr/>
      </dsp:nvSpPr>
      <dsp:spPr>
        <a:xfrm>
          <a:off x="0" y="0"/>
          <a:ext cx="5181600" cy="98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Calibri"/>
              <a:cs typeface="Calibri"/>
            </a:rPr>
            <a:t>Clean/De-scale</a:t>
          </a:r>
        </a:p>
      </dsp:txBody>
      <dsp:txXfrm>
        <a:off x="28791" y="28791"/>
        <a:ext cx="4120886" cy="925398"/>
      </dsp:txXfrm>
    </dsp:sp>
    <dsp:sp modelId="{52013885-C383-D349-8236-75C8D503E754}">
      <dsp:nvSpPr>
        <dsp:cNvPr id="0" name=""/>
        <dsp:cNvSpPr/>
      </dsp:nvSpPr>
      <dsp:spPr>
        <a:xfrm>
          <a:off x="457199" y="1146809"/>
          <a:ext cx="5181600" cy="98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Calibri"/>
              <a:cs typeface="Calibri"/>
            </a:rPr>
            <a:t>Disinfect</a:t>
          </a:r>
        </a:p>
      </dsp:txBody>
      <dsp:txXfrm>
        <a:off x="485990" y="1175600"/>
        <a:ext cx="4027881" cy="925398"/>
      </dsp:txXfrm>
    </dsp:sp>
    <dsp:sp modelId="{5B130C92-2AEB-2348-B799-F2D399884EB3}">
      <dsp:nvSpPr>
        <dsp:cNvPr id="0" name=""/>
        <dsp:cNvSpPr/>
      </dsp:nvSpPr>
      <dsp:spPr>
        <a:xfrm>
          <a:off x="914399" y="2293619"/>
          <a:ext cx="5181600" cy="98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Calibri"/>
              <a:cs typeface="Calibri"/>
            </a:rPr>
            <a:t>Flush</a:t>
          </a:r>
        </a:p>
      </dsp:txBody>
      <dsp:txXfrm>
        <a:off x="943190" y="2322410"/>
        <a:ext cx="4027881" cy="925398"/>
      </dsp:txXfrm>
    </dsp:sp>
    <dsp:sp modelId="{F6FAF155-99D1-834E-82EA-7579FC79EC81}">
      <dsp:nvSpPr>
        <dsp:cNvPr id="0" name=""/>
        <dsp:cNvSpPr/>
      </dsp:nvSpPr>
      <dsp:spPr>
        <a:xfrm>
          <a:off x="4542663" y="745426"/>
          <a:ext cx="638937" cy="6389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latin typeface="Calibri"/>
            <a:cs typeface="Calibri"/>
          </a:endParaRPr>
        </a:p>
      </dsp:txBody>
      <dsp:txXfrm>
        <a:off x="4686424" y="745426"/>
        <a:ext cx="351415" cy="480800"/>
      </dsp:txXfrm>
    </dsp:sp>
    <dsp:sp modelId="{9E4E8AF8-2897-664C-BE16-C9F4E80A9824}">
      <dsp:nvSpPr>
        <dsp:cNvPr id="0" name=""/>
        <dsp:cNvSpPr/>
      </dsp:nvSpPr>
      <dsp:spPr>
        <a:xfrm>
          <a:off x="4999863" y="1885683"/>
          <a:ext cx="638937" cy="6389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latin typeface="Calibri"/>
            <a:cs typeface="Calibri"/>
          </a:endParaRPr>
        </a:p>
      </dsp:txBody>
      <dsp:txXfrm>
        <a:off x="5143624" y="1885683"/>
        <a:ext cx="351415" cy="4808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41A8CF5-61E5-474C-9E4A-CAEB46F10C6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ea typeface="+mn-ea"/>
                <a:cs typeface="+mn-cs"/>
              </a:defRPr>
            </a:lvl1pPr>
          </a:lstStyle>
          <a:p>
            <a:pPr>
              <a:defRPr/>
            </a:pPr>
            <a:endParaRPr lang="en-US"/>
          </a:p>
        </p:txBody>
      </p:sp>
      <p:sp>
        <p:nvSpPr>
          <p:cNvPr id="26627" name="Rectangle 3">
            <a:extLst>
              <a:ext uri="{FF2B5EF4-FFF2-40B4-BE49-F238E27FC236}">
                <a16:creationId xmlns:a16="http://schemas.microsoft.com/office/drawing/2014/main" id="{20BAA911-44CD-E043-96DD-E9AF0968782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B853FF28-BBAB-A349-B71B-2BB0FDB0BCC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4D2B76ED-9EEC-CA48-B149-37003CCF3D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83377F3E-AC75-2D49-8E1B-07B6681402B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ea typeface="+mn-ea"/>
                <a:cs typeface="+mn-cs"/>
              </a:defRPr>
            </a:lvl1pPr>
          </a:lstStyle>
          <a:p>
            <a:pPr>
              <a:defRPr/>
            </a:pPr>
            <a:endParaRPr lang="en-US"/>
          </a:p>
        </p:txBody>
      </p:sp>
      <p:sp>
        <p:nvSpPr>
          <p:cNvPr id="26631" name="Rectangle 7">
            <a:extLst>
              <a:ext uri="{FF2B5EF4-FFF2-40B4-BE49-F238E27FC236}">
                <a16:creationId xmlns:a16="http://schemas.microsoft.com/office/drawing/2014/main" id="{F41E1BAC-1736-7B4D-9C8D-447C42FF8CF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fld id="{C762F1B1-11E3-BB42-802B-B1D07BB698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B0DDA1E-25B7-114A-9A88-C22F58FDCC6F}"/>
              </a:ext>
            </a:extLst>
          </p:cNvPr>
          <p:cNvSpPr>
            <a:spLocks noGrp="1" noRot="1" noChangeAspect="1"/>
          </p:cNvSpPr>
          <p:nvPr>
            <p:ph type="sldImg"/>
          </p:nvPr>
        </p:nvSpPr>
        <p:spPr>
          <a:ln/>
        </p:spPr>
      </p:sp>
      <p:sp>
        <p:nvSpPr>
          <p:cNvPr id="18434" name="Notes Placeholder 2">
            <a:extLst>
              <a:ext uri="{FF2B5EF4-FFF2-40B4-BE49-F238E27FC236}">
                <a16:creationId xmlns:a16="http://schemas.microsoft.com/office/drawing/2014/main" id="{10C6943F-4D31-B94D-B8F5-FD7EF14CCD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FF00"/>
                </a:solidFill>
                <a:ea typeface="ＭＳ Ｐゴシック" panose="020B0600070205080204" pitchFamily="34" charset="-128"/>
              </a:rPr>
              <a:t>Figure about: Conceptual model of the pathogenesis of community-associated (CA-) methicillin-resistant Staphylococcus aureus (MRSA). Rather than a</a:t>
            </a:r>
          </a:p>
          <a:p>
            <a:r>
              <a:rPr lang="en-US" altLang="en-US">
                <a:solidFill>
                  <a:srgbClr val="FFFF00"/>
                </a:solidFill>
                <a:ea typeface="ＭＳ Ｐゴシック" panose="020B0600070205080204" pitchFamily="34" charset="-128"/>
              </a:rPr>
              <a:t>stepwise progression of exposure to MRSA, followed by colonization, followed by infection, CA-MRSA acquisition may arise from a variety of forces</a:t>
            </a:r>
          </a:p>
          <a:p>
            <a:r>
              <a:rPr lang="en-US" altLang="en-US">
                <a:solidFill>
                  <a:srgbClr val="FFFF00"/>
                </a:solidFill>
                <a:ea typeface="ＭＳ Ｐゴシック" panose="020B0600070205080204" pitchFamily="34" charset="-128"/>
              </a:rPr>
              <a:t>that may result in either colonization or infection (without preceding colonization). In turn, colonization may lead to infection or infection to colonization.</a:t>
            </a: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432AEF1-44B0-9D4A-A238-C5EF19537EA7}"/>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9250AD2E-521B-FE4E-9C5D-8A97AC1B64A2}" type="slidenum">
              <a:rPr lang="en-US"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FD3CF0C-B9DD-804C-990C-1EC69B5FC7A9}"/>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D4070F6E-4185-1B40-AF09-6A9BF2625C65}"/>
              </a:ext>
            </a:extLst>
          </p:cNvPr>
          <p:cNvSpPr>
            <a:spLocks noGrp="1"/>
          </p:cNvSpPr>
          <p:nvPr>
            <p:ph type="body" idx="1"/>
          </p:nvPr>
        </p:nvSpPr>
        <p:spPr/>
        <p:txBody>
          <a:bodyPr/>
          <a:lstStyle/>
          <a:p>
            <a:pPr>
              <a:spcBef>
                <a:spcPct val="0"/>
              </a:spcBef>
            </a:pPr>
            <a:r>
              <a:rPr lang="en-US" altLang="en-US">
                <a:solidFill>
                  <a:srgbClr val="353770"/>
                </a:solidFill>
                <a:ea typeface="ＭＳ 明朝" panose="02020609040205080304" pitchFamily="49" charset="-128"/>
              </a:rPr>
              <a:t>Sample showerhead disinfection procedure</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Showers deliver water at approximately 45°C which is an ideal temperature for pathogens to</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proliferate. Showerheads act as filters trapping debris and scale which can be used by bacteria</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both as a nutrient and a safe habitat. When water stagnates bacteria are allowed to multiply.</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Cleaning and disinfecting showerheads on a regular basis removes both the nutrients and</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habitat required by bacteria, thus minimising the risk of any legionella bacteria which may be</a:t>
            </a:r>
            <a:endParaRPr lang="en-US" altLang="en-US">
              <a:latin typeface="Cambria" panose="02040503050406030204" pitchFamily="18" charset="0"/>
              <a:ea typeface="ＭＳ 明朝" panose="02020609040205080304" pitchFamily="49" charset="-128"/>
            </a:endParaRPr>
          </a:p>
          <a:p>
            <a:pPr>
              <a:spcBef>
                <a:spcPct val="0"/>
              </a:spcBef>
            </a:pPr>
            <a:r>
              <a:rPr lang="en-US" altLang="en-US">
                <a:solidFill>
                  <a:srgbClr val="000000"/>
                </a:solidFill>
                <a:ea typeface="ＭＳ 明朝" panose="02020609040205080304" pitchFamily="49" charset="-128"/>
              </a:rPr>
              <a:t>present in the water from multiplying.</a:t>
            </a:r>
            <a:endParaRPr lang="en-US" altLang="en-US">
              <a:latin typeface="Cambria" panose="02040503050406030204" pitchFamily="18" charset="0"/>
              <a:ea typeface="ＭＳ 明朝" panose="02020609040205080304" pitchFamily="49" charset="-128"/>
            </a:endParaRPr>
          </a:p>
          <a:p>
            <a:pPr>
              <a:spcBef>
                <a:spcPct val="0"/>
              </a:spcBef>
            </a:pPr>
            <a:r>
              <a:rPr lang="en-US" altLang="en-US">
                <a:latin typeface="Cambria" panose="02040503050406030204" pitchFamily="18" charset="0"/>
                <a:ea typeface="ＭＳ 明朝" panose="02020609040205080304" pitchFamily="49" charset="-128"/>
              </a:rPr>
              <a:t> </a:t>
            </a:r>
          </a:p>
          <a:p>
            <a:pPr>
              <a:spcBef>
                <a:spcPct val="0"/>
              </a:spcBef>
            </a:pPr>
            <a:r>
              <a:rPr lang="en-US" altLang="en-US">
                <a:ea typeface="ＭＳ 明朝" panose="02020609040205080304" pitchFamily="49" charset="-128"/>
              </a:rPr>
              <a:t>Stage 1 - Clean/De-scale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Remove and disassemble the shower heads and hoses from one another.</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De-scale the shower heads and hoses using a proprietary de-scaling agent for 1 hour (or to</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manufacturer's instruction).</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1.</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2. Dispose of the waste water safely and in accordance with environmental protection guidance.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3. Flush the showerheads and hoses through with clean water.</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 </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Stage 2 – Disinfect</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Immerse the shower heads and hoses in an approved biocide solution (50mg/l hypochlorite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solution, (e.g. "Titan Sanitiser" (Johnson Diversey), "Shower Head Plus" (Water Treatment</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Products), or other approved disinfectant that has an equivalent proven biocidal effect), at the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appropriate concentration and for the appropriate amount of time - following the manufacturers</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instructions.</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1.</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2. Dispose of the waste water safely and in accordance with environmental protection guidance.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 </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Stage 3 – Flush</a:t>
            </a:r>
            <a:endParaRPr lang="en-US" altLang="en-US">
              <a:latin typeface="Cambria" panose="02040503050406030204" pitchFamily="18" charset="0"/>
              <a:ea typeface="ＭＳ 明朝" panose="02020609040205080304" pitchFamily="49" charset="-128"/>
            </a:endParaRPr>
          </a:p>
          <a:p>
            <a:pPr>
              <a:spcBef>
                <a:spcPct val="0"/>
              </a:spcBef>
              <a:buFont typeface="Calibri" panose="020F0502020204030204" pitchFamily="34" charset="0"/>
              <a:buAutoNum type="arabicPeriod"/>
            </a:pPr>
            <a:r>
              <a:rPr lang="en-US" altLang="en-US">
                <a:ea typeface="ＭＳ 明朝" panose="02020609040205080304" pitchFamily="49" charset="-128"/>
              </a:rPr>
              <a:t>Flush and wash the shower heads and hoses through with clean water and replace.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2. Dispose of the waste water safely and in accordance with environmental protection guidance.</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Replace soft rubber or plastic washers or gaskets with neoprene or other approved rubber substitutes.</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 </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Under no circumstances should any acidic cleaning fluids or other acid products be added to any</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solution. Such action will release toxic chlorine gas from the solution, with the potential to cause a risk</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of explosion, respiratory failure and potential death.</a:t>
            </a:r>
            <a:endParaRPr lang="en-US" altLang="en-US">
              <a:latin typeface="Cambria" panose="02040503050406030204" pitchFamily="18" charset="0"/>
              <a:ea typeface="ＭＳ 明朝" panose="02020609040205080304" pitchFamily="49" charset="-128"/>
            </a:endParaRPr>
          </a:p>
          <a:p>
            <a:pPr>
              <a:spcBef>
                <a:spcPct val="0"/>
              </a:spcBef>
            </a:pPr>
            <a:r>
              <a:rPr lang="en-US" altLang="en-US">
                <a:ea typeface="ＭＳ 明朝" panose="02020609040205080304" pitchFamily="49" charset="-128"/>
              </a:rPr>
              <a:t> </a:t>
            </a:r>
            <a:endParaRPr lang="en-US" altLang="en-US">
              <a:latin typeface="Cambria" panose="02040503050406030204" pitchFamily="18" charset="0"/>
              <a:ea typeface="ＭＳ 明朝" panose="02020609040205080304" pitchFamily="49" charset="-128"/>
            </a:endParaRP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16854361-33C4-E84C-BB2A-CBC9D78D7FD0}"/>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7338DAEE-9D42-E84D-826B-B40BB5046DCF}" type="slidenum">
              <a:rPr lang="en-US" altLang="en-US"/>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8653E3F-1A1A-2A48-ADD2-5BF7CFA91665}"/>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96AB37E5-4D37-4E40-BED5-C08148C30E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Non-flammable Alcohol Vapor</a:t>
            </a:r>
          </a:p>
        </p:txBody>
      </p:sp>
      <p:sp>
        <p:nvSpPr>
          <p:cNvPr id="4" name="Slide Number Placeholder 3">
            <a:extLst>
              <a:ext uri="{FF2B5EF4-FFF2-40B4-BE49-F238E27FC236}">
                <a16:creationId xmlns:a16="http://schemas.microsoft.com/office/drawing/2014/main" id="{C2922D26-77F9-534B-9E9D-8BEFC29EAB62}"/>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27E9ABAE-3AF1-E14B-A559-33E3995D036A}" type="slidenum">
              <a:rPr lang="en-US" altLang="en-US"/>
              <a:pPr/>
              <a:t>14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A2D948B-CA87-3C49-B9F5-F1098566BA57}"/>
              </a:ext>
            </a:extLst>
          </p:cNvPr>
          <p:cNvSpPr>
            <a:spLocks noGrp="1" noRot="1" noChangeAspect="1"/>
          </p:cNvSpPr>
          <p:nvPr>
            <p:ph type="sldImg"/>
          </p:nvPr>
        </p:nvSpPr>
        <p:spPr>
          <a:ln/>
        </p:spPr>
      </p:sp>
      <p:sp>
        <p:nvSpPr>
          <p:cNvPr id="35842" name="Notes Placeholder 2">
            <a:extLst>
              <a:ext uri="{FF2B5EF4-FFF2-40B4-BE49-F238E27FC236}">
                <a16:creationId xmlns:a16="http://schemas.microsoft.com/office/drawing/2014/main" id="{C78521B8-775F-9B4D-8987-90B57DA992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Sauna</a:t>
            </a:r>
          </a:p>
          <a:p>
            <a:r>
              <a:rPr lang="en-US" altLang="en-US">
                <a:ea typeface="ＭＳ Ｐゴシック" panose="020B0600070205080204" pitchFamily="34" charset="-128"/>
              </a:rPr>
              <a:t>Saunas provide </a:t>
            </a:r>
            <a:r>
              <a:rPr lang="en-US" altLang="en-US" b="1">
                <a:ea typeface="ＭＳ Ｐゴシック" panose="020B0600070205080204" pitchFamily="34" charset="-128"/>
              </a:rPr>
              <a:t>dry</a:t>
            </a:r>
            <a:r>
              <a:rPr lang="en-US" altLang="en-US">
                <a:ea typeface="ＭＳ Ｐゴシック" panose="020B0600070205080204" pitchFamily="34" charset="-128"/>
              </a:rPr>
              <a:t> heat in a wood-paneled room from a wood or electric stove. Generally the stove heats rocks, which radiate heat throughout the room. A sauna may have small amount of steam if water is poured over the hot rocks, however a sauna overall provides dry heat. The temperature in a sauna typically ranges from 160-200 degrees Fahrenheit with a low level of humidity (ranging from 5-30 percent). Steam rooms, on the other hand provide </a:t>
            </a:r>
            <a:r>
              <a:rPr lang="en-US" altLang="en-US" b="1">
                <a:ea typeface="ＭＳ Ｐゴシック" panose="020B0600070205080204" pitchFamily="34" charset="-128"/>
              </a:rPr>
              <a:t>moist</a:t>
            </a:r>
            <a:r>
              <a:rPr lang="en-US" altLang="en-US">
                <a:ea typeface="ＭＳ Ｐゴシック" panose="020B0600070205080204" pitchFamily="34" charset="-128"/>
              </a:rPr>
              <a:t> heat from a water-filled generator pumping steam into the enclosed room. The temperature in a steam room typically ranges from 110-114 degrees Fahrenheit with a humidity level of 100 percent.</a:t>
            </a:r>
          </a:p>
          <a:p>
            <a:endParaRPr lang="en-US" altLang="en-US">
              <a:ea typeface="ＭＳ Ｐゴシック" panose="020B0600070205080204" pitchFamily="34" charset="-128"/>
            </a:endParaRPr>
          </a:p>
          <a:p>
            <a:r>
              <a:rPr lang="en-US" altLang="en-US">
                <a:ea typeface="ＭＳ Ｐゴシック" panose="020B0600070205080204" pitchFamily="34" charset="-128"/>
              </a:rPr>
              <a:t>Because they use mostly dry heat, saunas are largely self cleaning.</a:t>
            </a:r>
          </a:p>
          <a:p>
            <a:r>
              <a:rPr lang="en-US" altLang="en-US">
                <a:ea typeface="ＭＳ Ｐゴシック" panose="020B0600070205080204" pitchFamily="34" charset="-128"/>
              </a:rPr>
              <a:t>Sauna is much drier, it is harder for the bacteria to take hold. But it is not completely dry, so there can be some danger </a:t>
            </a:r>
          </a:p>
          <a:p>
            <a:r>
              <a:rPr lang="en-US" altLang="en-US">
                <a:ea typeface="ＭＳ Ｐゴシック" panose="020B0600070205080204" pitchFamily="34" charset="-128"/>
              </a:rPr>
              <a:t>Best protection against moisture is proper ventilation and drying after using the sauna. </a:t>
            </a:r>
          </a:p>
          <a:p>
            <a:endParaRPr lang="en-US" altLang="en-US" b="1">
              <a:ea typeface="ＭＳ Ｐゴシック" panose="020B0600070205080204" pitchFamily="34" charset="-128"/>
            </a:endParaRPr>
          </a:p>
          <a:p>
            <a:r>
              <a:rPr lang="en-US" altLang="en-US">
                <a:ea typeface="ＭＳ Ｐゴシック" panose="020B0600070205080204" pitchFamily="34" charset="-128"/>
              </a:rPr>
              <a:t>The environment of a steam room  makes it a primer breeding ground for mold and bacteria, necessitating thorough daily cleanings.</a:t>
            </a:r>
          </a:p>
          <a:p>
            <a:endParaRPr lang="en-US" altLang="en-US">
              <a:ea typeface="ＭＳ Ｐゴシック" panose="020B0600070205080204" pitchFamily="34" charset="-128"/>
            </a:endParaRPr>
          </a:p>
          <a:p>
            <a:r>
              <a:rPr lang="en-US" altLang="en-US" b="1">
                <a:ea typeface="ＭＳ Ｐゴシック" panose="020B0600070205080204" pitchFamily="34" charset="-128"/>
              </a:rPr>
              <a:t>Tips for Design/Operation of saunas</a:t>
            </a:r>
          </a:p>
          <a:p>
            <a:r>
              <a:rPr lang="en-US" altLang="en-US">
                <a:ea typeface="ＭＳ Ｐゴシック" panose="020B0600070205080204" pitchFamily="34" charset="-128"/>
              </a:rPr>
              <a:t>A sauna must have a waterproof floor so that it can be easily washed and kept clean. Tile, cement, or heavy duty vinyl are recommended because they are washable and do not absorb water. </a:t>
            </a:r>
            <a:endParaRPr lang="en-US" altLang="en-US" b="1">
              <a:ea typeface="ＭＳ Ｐゴシック" panose="020B0600070205080204" pitchFamily="34" charset="-128"/>
            </a:endParaRPr>
          </a:p>
          <a:p>
            <a:r>
              <a:rPr lang="en-US" altLang="en-US">
                <a:ea typeface="ＭＳ Ｐゴシック" panose="020B0600070205080204" pitchFamily="34" charset="-128"/>
              </a:rPr>
              <a:t>To throw water onto the sauna heater rocks, you can only use water that is suitable for household use. Do not use water that contains chlorine like that from a swimming pool or hot tub because it will cause corrosion of your heater </a:t>
            </a:r>
          </a:p>
          <a:p>
            <a:r>
              <a:rPr lang="en-US" altLang="en-US">
                <a:ea typeface="ＭＳ Ｐゴシック" panose="020B0600070205080204" pitchFamily="34" charset="-128"/>
              </a:rPr>
              <a:t>Wood-burning heaters require additional maintenance including the </a:t>
            </a:r>
            <a:r>
              <a:rPr lang="en-US" altLang="en-US" b="1" u="sng">
                <a:ea typeface="ＭＳ Ｐゴシック" panose="020B0600070205080204" pitchFamily="34" charset="-128"/>
              </a:rPr>
              <a:t>regular removal of ashes</a:t>
            </a:r>
            <a:r>
              <a:rPr lang="en-US" altLang="en-US">
                <a:ea typeface="ＭＳ Ｐゴシック" panose="020B0600070205080204" pitchFamily="34" charset="-128"/>
              </a:rPr>
              <a:t>. Hire a professional chimney cleaner to </a:t>
            </a:r>
            <a:r>
              <a:rPr lang="en-US" altLang="en-US" b="1" u="sng">
                <a:ea typeface="ＭＳ Ｐゴシック" panose="020B0600070205080204" pitchFamily="34" charset="-128"/>
              </a:rPr>
              <a:t>clean creosote </a:t>
            </a:r>
            <a:r>
              <a:rPr lang="en-US" altLang="en-US">
                <a:ea typeface="ＭＳ Ｐゴシック" panose="020B0600070205080204" pitchFamily="34" charset="-128"/>
              </a:rPr>
              <a:t>in the exhaust pipe of a wood sauna to reduce fire dangers.</a:t>
            </a:r>
          </a:p>
          <a:p>
            <a:r>
              <a:rPr lang="en-US" altLang="en-US">
                <a:ea typeface="ＭＳ Ｐゴシック" panose="020B0600070205080204" pitchFamily="34" charset="-128"/>
              </a:rPr>
              <a:t>Do not apply paint, sealants or any preservative on the wood panels. Wood swells and shrinks and tears off paint and sealants, which are only on the surface of the wood. It is best to leave the wood bare. Do not be tempted to paint, oil, or otherwise finish the boards to remove the stains. </a:t>
            </a:r>
            <a:br>
              <a:rPr lang="en-US" altLang="en-US">
                <a:ea typeface="ＭＳ Ｐゴシック" panose="020B0600070205080204" pitchFamily="34" charset="-128"/>
              </a:rPr>
            </a:br>
            <a:r>
              <a:rPr lang="en-US" altLang="en-US">
                <a:ea typeface="ＭＳ Ｐゴシック" panose="020B0600070205080204" pitchFamily="34" charset="-128"/>
              </a:rPr>
              <a:t>It is not necessary to provide a floor drain in a sauna, water should be thrown on the sauna heater rocks with the use of a ladle so that the right amount of water is applied. Once the water hits the rocks, it turns to steam. You should not pour too much water onto the heater. But if you can provide a drain, it may be more convenient for cleaning purposes.</a:t>
            </a:r>
            <a:br>
              <a:rPr lang="en-US" altLang="en-US">
                <a:ea typeface="ＭＳ Ｐゴシック" panose="020B0600070205080204" pitchFamily="34" charset="-128"/>
              </a:rPr>
            </a:b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5A4A6CA1-36B3-5049-AD84-A8CA30A723D0}"/>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F8CFAB18-4731-5F4C-8862-9EE732C18095}" type="slidenum">
              <a:rPr lang="en-US" altLang="en-US"/>
              <a:pPr/>
              <a:t>23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97B8541-F3A4-734C-AD78-61D06044AD1D}"/>
              </a:ext>
            </a:extLst>
          </p:cNvPr>
          <p:cNvSpPr>
            <a:spLocks noGrp="1" noRot="1" noChangeAspect="1"/>
          </p:cNvSpPr>
          <p:nvPr>
            <p:ph type="sldImg"/>
          </p:nvPr>
        </p:nvSpPr>
        <p:spPr>
          <a:ln/>
        </p:spPr>
      </p:sp>
      <p:sp>
        <p:nvSpPr>
          <p:cNvPr id="37890" name="Notes Placeholder 2">
            <a:extLst>
              <a:ext uri="{FF2B5EF4-FFF2-40B4-BE49-F238E27FC236}">
                <a16:creationId xmlns:a16="http://schemas.microsoft.com/office/drawing/2014/main" id="{B77BDF67-723E-F94C-A1AC-634920D068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Things sauna operators should tell patrons</a:t>
            </a:r>
          </a:p>
          <a:p>
            <a:endParaRPr lang="en-US" altLang="en-US" b="1">
              <a:ea typeface="ＭＳ Ｐゴシック" panose="020B0600070205080204" pitchFamily="34" charset="-128"/>
            </a:endParaRPr>
          </a:p>
          <a:p>
            <a:r>
              <a:rPr lang="en-US" altLang="en-US">
                <a:ea typeface="ＭＳ Ｐゴシック" panose="020B0600070205080204" pitchFamily="34" charset="-128"/>
              </a:rPr>
              <a:t>insist that sauna users sit on a towel, which provides a barrier between the wood and the oils from sweaty bodies… </a:t>
            </a:r>
            <a:endParaRPr lang="en-US" altLang="en-US" b="1">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Insist users take a cleansing shower before entering the sauna […] to minimize the dirt and toxins taken into the sauna […] allowing clothes in the sauna will bring in extra dirt and chemicals.</a:t>
            </a:r>
          </a:p>
          <a:p>
            <a:endParaRPr lang="en-US" altLang="en-US">
              <a:ea typeface="ＭＳ Ｐゴシック" panose="020B0600070205080204" pitchFamily="34" charset="-128"/>
            </a:endParaRPr>
          </a:p>
          <a:p>
            <a:r>
              <a:rPr lang="en-US" altLang="en-US">
                <a:ea typeface="ＭＳ Ｐゴシック" panose="020B0600070205080204" pitchFamily="34" charset="-128"/>
              </a:rPr>
              <a:t>Patrons should be encouraged to wear water-resistant rubber-soled sandals or slippers </a:t>
            </a:r>
          </a:p>
          <a:p>
            <a:endParaRPr lang="en-US" altLang="en-US">
              <a:ea typeface="ＭＳ Ｐゴシック" panose="020B0600070205080204" pitchFamily="34" charset="-128"/>
            </a:endParaRPr>
          </a:p>
          <a:p>
            <a:r>
              <a:rPr lang="en-US" altLang="en-US">
                <a:ea typeface="ＭＳ Ｐゴシック" panose="020B0600070205080204" pitchFamily="34" charset="-128"/>
              </a:rPr>
              <a:t>[</a:t>
            </a:r>
            <a:r>
              <a:rPr lang="en-US" altLang="en-US" b="1">
                <a:solidFill>
                  <a:srgbClr val="0000FF"/>
                </a:solidFill>
                <a:ea typeface="ＭＳ Ｐゴシック" panose="020B0600070205080204" pitchFamily="34" charset="-128"/>
              </a:rPr>
              <a:t>CR, NOT SURE THIS WOULD APPLY TO VILLAGES&gt;&gt;&gt;</a:t>
            </a:r>
            <a:r>
              <a:rPr lang="en-US" altLang="en-US">
                <a:ea typeface="ＭＳ Ｐゴシック" panose="020B0600070205080204" pitchFamily="34" charset="-128"/>
              </a:rPr>
              <a:t>]At the end of the session, take a minute to wipe down the wood and surfaces of the sauna with a clean wet cloth or brush. Lift the duck board from the floor and lean it to dry. Leave the element on and the door closed for a few minutes after everyone has left the sauna. This will allow the heat to dry everything, then leave the door open for ventilation. </a:t>
            </a:r>
          </a:p>
          <a:p>
            <a:endParaRPr lang="en-US" altLang="en-US" b="1">
              <a:ea typeface="ＭＳ Ｐゴシック" panose="020B0600070205080204" pitchFamily="34" charset="-128"/>
            </a:endParaRPr>
          </a:p>
          <a:p>
            <a:r>
              <a:rPr lang="en-US" altLang="en-US">
                <a:ea typeface="ＭＳ Ｐゴシック" panose="020B0600070205080204" pitchFamily="34" charset="-128"/>
              </a:rPr>
              <a:t>The sauna is not a clothes dryer. Don</a:t>
            </a:r>
            <a:r>
              <a:rPr lang="fr-FR" altLang="en-US">
                <a:ea typeface="ＭＳ Ｐゴシック" panose="020B0600070205080204" pitchFamily="34" charset="-128"/>
              </a:rPr>
              <a:t>’</a:t>
            </a:r>
            <a:r>
              <a:rPr lang="en-US" altLang="ja-JP">
                <a:ea typeface="ＭＳ Ｐゴシック" panose="020B0600070205080204" pitchFamily="34" charset="-128"/>
              </a:rPr>
              <a:t>t let users hangs their wet clothes on the railing around the sauna stove to dry while they shower or do something else.</a:t>
            </a:r>
            <a:endParaRPr lang="en-US" altLang="ja-JP" b="1">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No spitting on the rocks</a:t>
            </a: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4EB15FD-3BBE-FE47-87FD-0C13904036C8}"/>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65294F4E-7D42-FE4E-9A19-E916DDF363F7}" type="slidenum">
              <a:rPr lang="en-US" altLang="en-US"/>
              <a:pPr/>
              <a:t>24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53F1CAE-1923-BC4F-BB80-C50E9BC72857}"/>
              </a:ext>
            </a:extLst>
          </p:cNvPr>
          <p:cNvSpPr>
            <a:spLocks noGrp="1" noRot="1" noChangeAspect="1"/>
          </p:cNvSpPr>
          <p:nvPr>
            <p:ph type="sldImg"/>
          </p:nvPr>
        </p:nvSpPr>
        <p:spPr>
          <a:ln/>
        </p:spPr>
      </p:sp>
      <p:sp>
        <p:nvSpPr>
          <p:cNvPr id="39938" name="Notes Placeholder 2">
            <a:extLst>
              <a:ext uri="{FF2B5EF4-FFF2-40B4-BE49-F238E27FC236}">
                <a16:creationId xmlns:a16="http://schemas.microsoft.com/office/drawing/2014/main" id="{F803F947-1F58-B649-B76C-DDE232694A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9819364-976B-DE4E-970F-C366F1F37FBB}"/>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FD1D92B8-EAD9-D84E-9EB8-06E18E275A16}" type="slidenum">
              <a:rPr lang="en-US" altLang="en-US"/>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C83451-D202-1A47-A652-79F9C5AA2A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3DEA6D-76F4-3845-B63A-D87A74A36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0C2783-5778-6942-9326-6CEEBA719791}"/>
              </a:ext>
            </a:extLst>
          </p:cNvPr>
          <p:cNvSpPr>
            <a:spLocks noGrp="1" noChangeArrowheads="1"/>
          </p:cNvSpPr>
          <p:nvPr>
            <p:ph type="sldNum" sz="quarter" idx="12"/>
          </p:nvPr>
        </p:nvSpPr>
        <p:spPr>
          <a:ln/>
        </p:spPr>
        <p:txBody>
          <a:bodyPr/>
          <a:lstStyle>
            <a:lvl1pPr>
              <a:defRPr/>
            </a:lvl1pPr>
          </a:lstStyle>
          <a:p>
            <a:fld id="{E3C546EA-776C-DD44-8357-0AD66D3D42C0}" type="slidenum">
              <a:rPr lang="en-US" altLang="en-US"/>
              <a:pPr/>
              <a:t>‹#›</a:t>
            </a:fld>
            <a:endParaRPr lang="en-US" altLang="en-US"/>
          </a:p>
        </p:txBody>
      </p:sp>
    </p:spTree>
    <p:extLst>
      <p:ext uri="{BB962C8B-B14F-4D97-AF65-F5344CB8AC3E}">
        <p14:creationId xmlns:p14="http://schemas.microsoft.com/office/powerpoint/2010/main" val="26969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234011-AFE9-6E44-9861-323FD5CB2D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A0254-3B5F-C445-9FA6-C044B7CEB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C942AC-FA8A-124D-9DE8-887113632BD8}"/>
              </a:ext>
            </a:extLst>
          </p:cNvPr>
          <p:cNvSpPr>
            <a:spLocks noGrp="1" noChangeArrowheads="1"/>
          </p:cNvSpPr>
          <p:nvPr>
            <p:ph type="sldNum" sz="quarter" idx="12"/>
          </p:nvPr>
        </p:nvSpPr>
        <p:spPr>
          <a:ln/>
        </p:spPr>
        <p:txBody>
          <a:bodyPr/>
          <a:lstStyle>
            <a:lvl1pPr>
              <a:defRPr/>
            </a:lvl1pPr>
          </a:lstStyle>
          <a:p>
            <a:fld id="{FF6C732C-27CD-FA4C-8C32-09595524F786}" type="slidenum">
              <a:rPr lang="en-US" altLang="en-US"/>
              <a:pPr/>
              <a:t>‹#›</a:t>
            </a:fld>
            <a:endParaRPr lang="en-US" altLang="en-US"/>
          </a:p>
        </p:txBody>
      </p:sp>
    </p:spTree>
    <p:extLst>
      <p:ext uri="{BB962C8B-B14F-4D97-AF65-F5344CB8AC3E}">
        <p14:creationId xmlns:p14="http://schemas.microsoft.com/office/powerpoint/2010/main" val="120321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2E3281-3D5D-4341-A8F3-E23A8738A2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4824F4-F6A2-6648-A2F4-0139AF5DA2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9F0B59-CB39-1A45-98EE-BDB164CFFF08}"/>
              </a:ext>
            </a:extLst>
          </p:cNvPr>
          <p:cNvSpPr>
            <a:spLocks noGrp="1" noChangeArrowheads="1"/>
          </p:cNvSpPr>
          <p:nvPr>
            <p:ph type="sldNum" sz="quarter" idx="12"/>
          </p:nvPr>
        </p:nvSpPr>
        <p:spPr>
          <a:ln/>
        </p:spPr>
        <p:txBody>
          <a:bodyPr/>
          <a:lstStyle>
            <a:lvl1pPr>
              <a:defRPr/>
            </a:lvl1pPr>
          </a:lstStyle>
          <a:p>
            <a:fld id="{4FA4D6C9-9715-AD4C-9638-F333DDDA16D2}" type="slidenum">
              <a:rPr lang="en-US" altLang="en-US"/>
              <a:pPr/>
              <a:t>‹#›</a:t>
            </a:fld>
            <a:endParaRPr lang="en-US" altLang="en-US"/>
          </a:p>
        </p:txBody>
      </p:sp>
    </p:spTree>
    <p:extLst>
      <p:ext uri="{BB962C8B-B14F-4D97-AF65-F5344CB8AC3E}">
        <p14:creationId xmlns:p14="http://schemas.microsoft.com/office/powerpoint/2010/main" val="37960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327952-BD5E-B74E-8A02-EF603B798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588E4F-0170-9145-A3E2-030779DDD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D17EF9-32DA-A947-8696-1F1527EA58DC}"/>
              </a:ext>
            </a:extLst>
          </p:cNvPr>
          <p:cNvSpPr>
            <a:spLocks noGrp="1" noChangeArrowheads="1"/>
          </p:cNvSpPr>
          <p:nvPr>
            <p:ph type="sldNum" sz="quarter" idx="12"/>
          </p:nvPr>
        </p:nvSpPr>
        <p:spPr>
          <a:ln/>
        </p:spPr>
        <p:txBody>
          <a:bodyPr/>
          <a:lstStyle>
            <a:lvl1pPr>
              <a:defRPr/>
            </a:lvl1pPr>
          </a:lstStyle>
          <a:p>
            <a:fld id="{7B80E39A-5973-D943-A712-F601B0DCA0A9}" type="slidenum">
              <a:rPr lang="en-US" altLang="en-US"/>
              <a:pPr/>
              <a:t>‹#›</a:t>
            </a:fld>
            <a:endParaRPr lang="en-US" altLang="en-US"/>
          </a:p>
        </p:txBody>
      </p:sp>
    </p:spTree>
    <p:extLst>
      <p:ext uri="{BB962C8B-B14F-4D97-AF65-F5344CB8AC3E}">
        <p14:creationId xmlns:p14="http://schemas.microsoft.com/office/powerpoint/2010/main" val="291707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79B2EE-8E3F-9E4C-B8AB-928D5DF24D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43DDE2-95B6-084F-9357-347742260A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550E8F-F3B3-244A-BAA8-F9708A83D7AE}"/>
              </a:ext>
            </a:extLst>
          </p:cNvPr>
          <p:cNvSpPr>
            <a:spLocks noGrp="1" noChangeArrowheads="1"/>
          </p:cNvSpPr>
          <p:nvPr>
            <p:ph type="sldNum" sz="quarter" idx="12"/>
          </p:nvPr>
        </p:nvSpPr>
        <p:spPr>
          <a:ln/>
        </p:spPr>
        <p:txBody>
          <a:bodyPr/>
          <a:lstStyle>
            <a:lvl1pPr>
              <a:defRPr/>
            </a:lvl1pPr>
          </a:lstStyle>
          <a:p>
            <a:fld id="{CA4179A9-61DE-3B45-87C8-8A613252523A}" type="slidenum">
              <a:rPr lang="en-US" altLang="en-US"/>
              <a:pPr/>
              <a:t>‹#›</a:t>
            </a:fld>
            <a:endParaRPr lang="en-US" altLang="en-US"/>
          </a:p>
        </p:txBody>
      </p:sp>
    </p:spTree>
    <p:extLst>
      <p:ext uri="{BB962C8B-B14F-4D97-AF65-F5344CB8AC3E}">
        <p14:creationId xmlns:p14="http://schemas.microsoft.com/office/powerpoint/2010/main" val="342858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4B7EBD-2751-0F4F-9660-54694F8E88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96B962-4B44-9242-8AFC-F3BF456F58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7780B9-D5B7-524D-8EB4-181E28AD60AC}"/>
              </a:ext>
            </a:extLst>
          </p:cNvPr>
          <p:cNvSpPr>
            <a:spLocks noGrp="1" noChangeArrowheads="1"/>
          </p:cNvSpPr>
          <p:nvPr>
            <p:ph type="sldNum" sz="quarter" idx="12"/>
          </p:nvPr>
        </p:nvSpPr>
        <p:spPr>
          <a:ln/>
        </p:spPr>
        <p:txBody>
          <a:bodyPr/>
          <a:lstStyle>
            <a:lvl1pPr>
              <a:defRPr/>
            </a:lvl1pPr>
          </a:lstStyle>
          <a:p>
            <a:fld id="{1D80B103-E991-4A41-9C16-B886284CACD9}" type="slidenum">
              <a:rPr lang="en-US" altLang="en-US"/>
              <a:pPr/>
              <a:t>‹#›</a:t>
            </a:fld>
            <a:endParaRPr lang="en-US" altLang="en-US"/>
          </a:p>
        </p:txBody>
      </p:sp>
    </p:spTree>
    <p:extLst>
      <p:ext uri="{BB962C8B-B14F-4D97-AF65-F5344CB8AC3E}">
        <p14:creationId xmlns:p14="http://schemas.microsoft.com/office/powerpoint/2010/main" val="286773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7664AD-9E0A-2448-967E-FDBB678C3CA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5C20E8-C1E2-A348-BB71-E0A8F9A231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B561762-C955-9948-8F44-52A3C3DDABA2}"/>
              </a:ext>
            </a:extLst>
          </p:cNvPr>
          <p:cNvSpPr>
            <a:spLocks noGrp="1" noChangeArrowheads="1"/>
          </p:cNvSpPr>
          <p:nvPr>
            <p:ph type="sldNum" sz="quarter" idx="12"/>
          </p:nvPr>
        </p:nvSpPr>
        <p:spPr>
          <a:ln/>
        </p:spPr>
        <p:txBody>
          <a:bodyPr/>
          <a:lstStyle>
            <a:lvl1pPr>
              <a:defRPr/>
            </a:lvl1pPr>
          </a:lstStyle>
          <a:p>
            <a:fld id="{25EFC8DA-6D57-E348-8F13-88BC4E9D0638}" type="slidenum">
              <a:rPr lang="en-US" altLang="en-US"/>
              <a:pPr/>
              <a:t>‹#›</a:t>
            </a:fld>
            <a:endParaRPr lang="en-US" altLang="en-US"/>
          </a:p>
        </p:txBody>
      </p:sp>
    </p:spTree>
    <p:extLst>
      <p:ext uri="{BB962C8B-B14F-4D97-AF65-F5344CB8AC3E}">
        <p14:creationId xmlns:p14="http://schemas.microsoft.com/office/powerpoint/2010/main" val="155502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97D278-70C2-C14D-BD75-C6FD7358DF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154CB4-08D5-494F-BB61-C55EBB6F79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1F9321-AE15-F440-94F8-39AF9DCFF7E8}"/>
              </a:ext>
            </a:extLst>
          </p:cNvPr>
          <p:cNvSpPr>
            <a:spLocks noGrp="1" noChangeArrowheads="1"/>
          </p:cNvSpPr>
          <p:nvPr>
            <p:ph type="sldNum" sz="quarter" idx="12"/>
          </p:nvPr>
        </p:nvSpPr>
        <p:spPr>
          <a:ln/>
        </p:spPr>
        <p:txBody>
          <a:bodyPr/>
          <a:lstStyle>
            <a:lvl1pPr>
              <a:defRPr/>
            </a:lvl1pPr>
          </a:lstStyle>
          <a:p>
            <a:fld id="{0BD8332A-966A-C74F-A648-6CF5BE76D943}" type="slidenum">
              <a:rPr lang="en-US" altLang="en-US"/>
              <a:pPr/>
              <a:t>‹#›</a:t>
            </a:fld>
            <a:endParaRPr lang="en-US" altLang="en-US"/>
          </a:p>
        </p:txBody>
      </p:sp>
    </p:spTree>
    <p:extLst>
      <p:ext uri="{BB962C8B-B14F-4D97-AF65-F5344CB8AC3E}">
        <p14:creationId xmlns:p14="http://schemas.microsoft.com/office/powerpoint/2010/main" val="346537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2AE1F2-8B63-904F-8302-B5F3D49376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96D9B41-676C-0F49-8CD5-B818747B33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0FDDCC-C9B9-7546-A3B4-26166AF89574}"/>
              </a:ext>
            </a:extLst>
          </p:cNvPr>
          <p:cNvSpPr>
            <a:spLocks noGrp="1" noChangeArrowheads="1"/>
          </p:cNvSpPr>
          <p:nvPr>
            <p:ph type="sldNum" sz="quarter" idx="12"/>
          </p:nvPr>
        </p:nvSpPr>
        <p:spPr>
          <a:ln/>
        </p:spPr>
        <p:txBody>
          <a:bodyPr/>
          <a:lstStyle>
            <a:lvl1pPr>
              <a:defRPr/>
            </a:lvl1pPr>
          </a:lstStyle>
          <a:p>
            <a:fld id="{1CBF27F2-793C-F14C-BB04-AD2CA881D07A}" type="slidenum">
              <a:rPr lang="en-US" altLang="en-US"/>
              <a:pPr/>
              <a:t>‹#›</a:t>
            </a:fld>
            <a:endParaRPr lang="en-US" altLang="en-US"/>
          </a:p>
        </p:txBody>
      </p:sp>
    </p:spTree>
    <p:extLst>
      <p:ext uri="{BB962C8B-B14F-4D97-AF65-F5344CB8AC3E}">
        <p14:creationId xmlns:p14="http://schemas.microsoft.com/office/powerpoint/2010/main" val="206143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417675-2C85-3148-87FF-215FA0A232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5B2FD8-AD93-AA4E-BE54-17BE43F51D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8236B9-FEA9-AA47-B43A-FF6AA3354282}"/>
              </a:ext>
            </a:extLst>
          </p:cNvPr>
          <p:cNvSpPr>
            <a:spLocks noGrp="1" noChangeArrowheads="1"/>
          </p:cNvSpPr>
          <p:nvPr>
            <p:ph type="sldNum" sz="quarter" idx="12"/>
          </p:nvPr>
        </p:nvSpPr>
        <p:spPr>
          <a:ln/>
        </p:spPr>
        <p:txBody>
          <a:bodyPr/>
          <a:lstStyle>
            <a:lvl1pPr>
              <a:defRPr/>
            </a:lvl1pPr>
          </a:lstStyle>
          <a:p>
            <a:fld id="{5379D9AD-FF3A-ED4F-A0D1-2AB1CD743DD3}" type="slidenum">
              <a:rPr lang="en-US" altLang="en-US"/>
              <a:pPr/>
              <a:t>‹#›</a:t>
            </a:fld>
            <a:endParaRPr lang="en-US" altLang="en-US"/>
          </a:p>
        </p:txBody>
      </p:sp>
    </p:spTree>
    <p:extLst>
      <p:ext uri="{BB962C8B-B14F-4D97-AF65-F5344CB8AC3E}">
        <p14:creationId xmlns:p14="http://schemas.microsoft.com/office/powerpoint/2010/main" val="257075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F83FAB-2FDD-C74C-9401-E72F4ADBB4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801E21-92B6-6A4B-83F8-D0AB47D6A2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D46556-D32C-F744-A588-D0C3E50FAF2A}"/>
              </a:ext>
            </a:extLst>
          </p:cNvPr>
          <p:cNvSpPr>
            <a:spLocks noGrp="1" noChangeArrowheads="1"/>
          </p:cNvSpPr>
          <p:nvPr>
            <p:ph type="sldNum" sz="quarter" idx="12"/>
          </p:nvPr>
        </p:nvSpPr>
        <p:spPr>
          <a:ln/>
        </p:spPr>
        <p:txBody>
          <a:bodyPr/>
          <a:lstStyle>
            <a:lvl1pPr>
              <a:defRPr/>
            </a:lvl1pPr>
          </a:lstStyle>
          <a:p>
            <a:fld id="{4414F64F-0C16-3346-822F-15A0C5E2B23F}" type="slidenum">
              <a:rPr lang="en-US" altLang="en-US"/>
              <a:pPr/>
              <a:t>‹#›</a:t>
            </a:fld>
            <a:endParaRPr lang="en-US" altLang="en-US"/>
          </a:p>
        </p:txBody>
      </p:sp>
    </p:spTree>
    <p:extLst>
      <p:ext uri="{BB962C8B-B14F-4D97-AF65-F5344CB8AC3E}">
        <p14:creationId xmlns:p14="http://schemas.microsoft.com/office/powerpoint/2010/main" val="396585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F2F"/>
            </a:gs>
            <a:gs pos="50000">
              <a:srgbClr val="006666"/>
            </a:gs>
            <a:gs pos="100000">
              <a:srgbClr val="002F2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91396F-625D-CA40-A1C4-C7C465F74F4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9132FB2-CABD-3740-B0FB-DA4870A7212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24DFD84-5E86-754D-A087-27FE78F005F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EB8E6AE-B5E0-BF48-8A83-3D7F01E8B9A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442AEA39-DFAD-164C-AEF6-1173CF09646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406E55-B721-8349-8AD6-95BDDF1E60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tiff"/><Relationship Id="rId4" Type="http://schemas.openxmlformats.org/officeDocument/2006/relationships/image" Target="../media/image33.tif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www.toronto.ca/health/cdc/cdc_pub_resources/pdf/bathhouse_manual_sept2008.pdf" TargetMode="External"/><Relationship Id="rId4" Type="http://schemas.openxmlformats.org/officeDocument/2006/relationships/hyperlink" Target="http://www.pkc.gov.uk/article/3389/Sample-showerhead-disinf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a:extLst>
              <a:ext uri="{FF2B5EF4-FFF2-40B4-BE49-F238E27FC236}">
                <a16:creationId xmlns:a16="http://schemas.microsoft.com/office/drawing/2014/main" id="{46AE84B1-F02E-394D-9312-9D7A1FAFED9D}"/>
              </a:ext>
            </a:extLst>
          </p:cNvPr>
          <p:cNvSpPr txBox="1">
            <a:spLocks noChangeArrowheads="1"/>
          </p:cNvSpPr>
          <p:nvPr/>
        </p:nvSpPr>
        <p:spPr bwMode="auto">
          <a:xfrm>
            <a:off x="1752600" y="1044575"/>
            <a:ext cx="631348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a:solidFill>
                  <a:srgbClr val="FFFFFF"/>
                </a:solidFill>
                <a:latin typeface="Calibri" panose="020F0502020204030204" pitchFamily="34" charset="0"/>
                <a:cs typeface="Calibri" panose="020F0502020204030204" pitchFamily="34" charset="0"/>
              </a:rPr>
              <a:t>Maximizing Sanitation and Hygiene in Washeterias </a:t>
            </a: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r>
              <a:rPr lang="en-US" altLang="en-US" sz="1800">
                <a:solidFill>
                  <a:srgbClr val="FFFFFF"/>
                </a:solidFill>
                <a:latin typeface="Calibri" panose="020F0502020204030204" pitchFamily="34" charset="0"/>
                <a:cs typeface="Calibri" panose="020F0502020204030204" pitchFamily="34" charset="0"/>
              </a:rPr>
              <a:t>Cheryl Rosa, DVM, PhD</a:t>
            </a:r>
          </a:p>
          <a:p>
            <a:pPr algn="ctr"/>
            <a:r>
              <a:rPr lang="en-US" altLang="en-US" sz="1800">
                <a:solidFill>
                  <a:srgbClr val="FFFFFF"/>
                </a:solidFill>
                <a:latin typeface="Calibri" panose="020F0502020204030204" pitchFamily="34" charset="0"/>
                <a:cs typeface="Calibri" panose="020F0502020204030204" pitchFamily="34" charset="0"/>
              </a:rPr>
              <a:t>Deputy Director, United States Arctic Research Commission</a:t>
            </a:r>
          </a:p>
          <a:p>
            <a:pPr algn="ctr"/>
            <a:r>
              <a:rPr lang="en-US" altLang="en-US" sz="1800">
                <a:solidFill>
                  <a:srgbClr val="FFFFFF"/>
                </a:solidFill>
                <a:latin typeface="Calibri" panose="020F0502020204030204" pitchFamily="34" charset="0"/>
                <a:cs typeface="Calibri" panose="020F0502020204030204" pitchFamily="34" charset="0"/>
              </a:rPr>
              <a:t>January, 30, 2014</a:t>
            </a:r>
          </a:p>
        </p:txBody>
      </p:sp>
      <p:sp>
        <p:nvSpPr>
          <p:cNvPr id="3" name="TextBox 2">
            <a:extLst>
              <a:ext uri="{FF2B5EF4-FFF2-40B4-BE49-F238E27FC236}">
                <a16:creationId xmlns:a16="http://schemas.microsoft.com/office/drawing/2014/main" id="{710F478B-7093-3744-A659-4B191A45236D}"/>
              </a:ext>
            </a:extLst>
          </p:cNvPr>
          <p:cNvSpPr txBox="1"/>
          <p:nvPr/>
        </p:nvSpPr>
        <p:spPr>
          <a:xfrm>
            <a:off x="7648575" y="6565900"/>
            <a:ext cx="1266825" cy="215900"/>
          </a:xfrm>
          <a:prstGeom prst="rect">
            <a:avLst/>
          </a:prstGeom>
          <a:noFill/>
        </p:spPr>
        <p:txBody>
          <a:bodyPr wrap="none">
            <a:spAutoFit/>
          </a:bodyPr>
          <a:lstStyle/>
          <a:p>
            <a:pPr>
              <a:defRPr/>
            </a:pPr>
            <a:r>
              <a:rPr lang="en-US" sz="800" dirty="0">
                <a:solidFill>
                  <a:schemeClr val="accent5">
                    <a:lumMod val="50000"/>
                  </a:schemeClr>
                </a:solidFill>
                <a:latin typeface="Times New Roman" charset="0"/>
                <a:ea typeface="ＭＳ Ｐゴシック" charset="0"/>
                <a:cs typeface="ＭＳ Ｐゴシック" charset="0"/>
              </a:rPr>
              <a:t>Photo credit: A. Parkinson</a:t>
            </a:r>
          </a:p>
        </p:txBody>
      </p:sp>
      <p:pic>
        <p:nvPicPr>
          <p:cNvPr id="14339" name="Picture 3">
            <a:extLst>
              <a:ext uri="{FF2B5EF4-FFF2-40B4-BE49-F238E27FC236}">
                <a16:creationId xmlns:a16="http://schemas.microsoft.com/office/drawing/2014/main" id="{ABC94C64-37C4-7A49-9A2A-4E2F460E7C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0"/>
            <a:ext cx="1592262" cy="965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7">
            <a:extLst>
              <a:ext uri="{FF2B5EF4-FFF2-40B4-BE49-F238E27FC236}">
                <a16:creationId xmlns:a16="http://schemas.microsoft.com/office/drawing/2014/main" id="{02F8A3B5-55AD-4147-A79D-56CEA97CCCC3}"/>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6" descr="usarc_logo_large.tiff">
            <a:extLst>
              <a:ext uri="{FF2B5EF4-FFF2-40B4-BE49-F238E27FC236}">
                <a16:creationId xmlns:a16="http://schemas.microsoft.com/office/drawing/2014/main" id="{A3A78C68-3918-724E-BA84-651BDEA10E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1030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photo 6.jpg">
            <a:extLst>
              <a:ext uri="{FF2B5EF4-FFF2-40B4-BE49-F238E27FC236}">
                <a16:creationId xmlns:a16="http://schemas.microsoft.com/office/drawing/2014/main" id="{353D98EA-A01E-6F46-8D78-14FB89CF10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981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a:extLst>
              <a:ext uri="{FF2B5EF4-FFF2-40B4-BE49-F238E27FC236}">
                <a16:creationId xmlns:a16="http://schemas.microsoft.com/office/drawing/2014/main" id="{6A3CAB16-1961-F04B-BD7A-BDA564CFA368}"/>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a:extLst>
              <a:ext uri="{FF2B5EF4-FFF2-40B4-BE49-F238E27FC236}">
                <a16:creationId xmlns:a16="http://schemas.microsoft.com/office/drawing/2014/main" id="{EB688A7B-24B5-E54B-BD5B-BC53EEA3F8A7}"/>
              </a:ext>
            </a:extLst>
          </p:cNvPr>
          <p:cNvSpPr>
            <a:spLocks noGrp="1"/>
          </p:cNvSpPr>
          <p:nvPr>
            <p:ph type="title"/>
          </p:nvPr>
        </p:nvSpPr>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HYGIENE:</a:t>
            </a:r>
            <a:b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Clean first, then disinfect</a:t>
            </a:r>
          </a:p>
        </p:txBody>
      </p:sp>
      <p:pic>
        <p:nvPicPr>
          <p:cNvPr id="22531" name="Picture 4" descr="toronto bathhouses page 13.tiff">
            <a:extLst>
              <a:ext uri="{FF2B5EF4-FFF2-40B4-BE49-F238E27FC236}">
                <a16:creationId xmlns:a16="http://schemas.microsoft.com/office/drawing/2014/main" id="{21D386AE-85B0-9D46-B55E-7364FF67DA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0"/>
            <a:ext cx="41910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photo 7.jpg">
            <a:extLst>
              <a:ext uri="{FF2B5EF4-FFF2-40B4-BE49-F238E27FC236}">
                <a16:creationId xmlns:a16="http://schemas.microsoft.com/office/drawing/2014/main" id="{89D35AD7-950B-D64A-B8E9-04F856C3A8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10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a:extLst>
              <a:ext uri="{FF2B5EF4-FFF2-40B4-BE49-F238E27FC236}">
                <a16:creationId xmlns:a16="http://schemas.microsoft.com/office/drawing/2014/main" id="{973CF5DC-EA2E-E043-A924-C4003CB3C703}"/>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5" descr="photo 22.JPG">
            <a:extLst>
              <a:ext uri="{FF2B5EF4-FFF2-40B4-BE49-F238E27FC236}">
                <a16:creationId xmlns:a16="http://schemas.microsoft.com/office/drawing/2014/main" id="{E24788D3-5AD0-E24F-8086-83442325B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photo 23.JPG">
            <a:extLst>
              <a:ext uri="{FF2B5EF4-FFF2-40B4-BE49-F238E27FC236}">
                <a16:creationId xmlns:a16="http://schemas.microsoft.com/office/drawing/2014/main" id="{92721818-B31B-6041-9114-72B82E78B9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descr="photo 20.JPG">
            <a:extLst>
              <a:ext uri="{FF2B5EF4-FFF2-40B4-BE49-F238E27FC236}">
                <a16:creationId xmlns:a16="http://schemas.microsoft.com/office/drawing/2014/main" id="{D847C279-104D-6443-91B1-446ED88B07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733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photo 17.JPG">
            <a:extLst>
              <a:ext uri="{FF2B5EF4-FFF2-40B4-BE49-F238E27FC236}">
                <a16:creationId xmlns:a16="http://schemas.microsoft.com/office/drawing/2014/main" id="{420C3B0A-EF64-7F4A-97A5-1997B747EB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52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BED3ADB5-1564-0947-8A1B-A6358DBDF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721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3">
            <a:extLst>
              <a:ext uri="{FF2B5EF4-FFF2-40B4-BE49-F238E27FC236}">
                <a16:creationId xmlns:a16="http://schemas.microsoft.com/office/drawing/2014/main" id="{5EBAD629-6F46-114A-85BD-340CC6B0172B}"/>
              </a:ext>
            </a:extLst>
          </p:cNvPr>
          <p:cNvSpPr txBox="1">
            <a:spLocks noChangeArrowheads="1"/>
          </p:cNvSpPr>
          <p:nvPr/>
        </p:nvSpPr>
        <p:spPr bwMode="auto">
          <a:xfrm>
            <a:off x="12700" y="76200"/>
            <a:ext cx="935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solidFill>
                  <a:srgbClr val="FFFFFF"/>
                </a:solidFill>
                <a:latin typeface="Calibri" panose="020F0502020204030204" pitchFamily="34" charset="0"/>
                <a:cs typeface="Calibri" panose="020F0502020204030204" pitchFamily="34" charset="0"/>
              </a:rPr>
              <a:t>Average contributions of different sources to the surface-associated bacterial communities in twelve public restrooms.</a:t>
            </a:r>
          </a:p>
        </p:txBody>
      </p:sp>
      <p:sp>
        <p:nvSpPr>
          <p:cNvPr id="4" name="Text Box 4">
            <a:extLst>
              <a:ext uri="{FF2B5EF4-FFF2-40B4-BE49-F238E27FC236}">
                <a16:creationId xmlns:a16="http://schemas.microsoft.com/office/drawing/2014/main" id="{30F9C947-5C97-4340-B4A3-D81C6EDC96A4}"/>
              </a:ext>
            </a:extLst>
          </p:cNvPr>
          <p:cNvSpPr txBox="1">
            <a:spLocks noChangeArrowheads="1"/>
          </p:cNvSpPr>
          <p:nvPr/>
        </p:nvSpPr>
        <p:spPr bwMode="auto">
          <a:xfrm>
            <a:off x="990600" y="6581775"/>
            <a:ext cx="9182100"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dirty="0">
                <a:solidFill>
                  <a:srgbClr val="FFFFFF"/>
                </a:solidFill>
                <a:latin typeface="Times New Roman" charset="0"/>
                <a:ea typeface="ＭＳ Ｐゴシック" charset="0"/>
                <a:cs typeface="ＭＳ Ｐゴシック" charset="0"/>
              </a:rPr>
              <a:t>Flores GE, Bates ST, Knights D, </a:t>
            </a:r>
            <a:r>
              <a:rPr lang="en-US" dirty="0" err="1">
                <a:solidFill>
                  <a:srgbClr val="FFFFFF"/>
                </a:solidFill>
                <a:latin typeface="Times New Roman" charset="0"/>
                <a:ea typeface="ＭＳ Ｐゴシック" charset="0"/>
                <a:cs typeface="ＭＳ Ｐゴシック" charset="0"/>
              </a:rPr>
              <a:t>Lauber</a:t>
            </a:r>
            <a:r>
              <a:rPr lang="en-US" dirty="0">
                <a:solidFill>
                  <a:srgbClr val="FFFFFF"/>
                </a:solidFill>
                <a:latin typeface="Times New Roman" charset="0"/>
                <a:ea typeface="ＭＳ Ｐゴシック" charset="0"/>
                <a:cs typeface="ＭＳ Ｐゴシック" charset="0"/>
              </a:rPr>
              <a:t> CL, et al. (2011) Microbial Biogeography of Public Restroom Surfaces. </a:t>
            </a:r>
            <a:endParaRPr lang="en-US" dirty="0">
              <a:latin typeface="Times New Roman" charset="0"/>
              <a:ea typeface="ＭＳ Ｐゴシック" charset="0"/>
              <a:cs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a:extLst>
              <a:ext uri="{FF2B5EF4-FFF2-40B4-BE49-F238E27FC236}">
                <a16:creationId xmlns:a16="http://schemas.microsoft.com/office/drawing/2014/main" id="{EF26B20A-1B67-4F48-ABDC-43363E573F89}"/>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a:extLst>
              <a:ext uri="{FF2B5EF4-FFF2-40B4-BE49-F238E27FC236}">
                <a16:creationId xmlns:a16="http://schemas.microsoft.com/office/drawing/2014/main" id="{2A55E7DC-C5AA-8A42-B5B3-B36139BA21B2}"/>
              </a:ext>
            </a:extLst>
          </p:cNvPr>
          <p:cNvSpPr>
            <a:spLocks noGrp="1"/>
          </p:cNvSpPr>
          <p:nvPr>
            <p:ph type="title"/>
          </p:nvPr>
        </p:nvSpPr>
        <p:spPr/>
        <p:txBody>
          <a:bodyPr/>
          <a:lstStyle/>
          <a:p>
            <a:r>
              <a:rPr lang="en-US" altLang="en-US">
                <a:solidFill>
                  <a:srgbClr val="FFFFFF"/>
                </a:solidFill>
                <a:ea typeface="ＭＳ Ｐゴシック" panose="020B0600070205080204" pitchFamily="34" charset="-128"/>
              </a:rPr>
              <a:t>Showerhead disinfection procedure</a:t>
            </a:r>
          </a:p>
        </p:txBody>
      </p:sp>
      <p:graphicFrame>
        <p:nvGraphicFramePr>
          <p:cNvPr id="4" name="Content Placeholder 3">
            <a:extLst>
              <a:ext uri="{FF2B5EF4-FFF2-40B4-BE49-F238E27FC236}">
                <a16:creationId xmlns:a16="http://schemas.microsoft.com/office/drawing/2014/main" id="{23D49460-279E-124F-897F-505AD6172091}"/>
              </a:ext>
            </a:extLst>
          </p:cNvPr>
          <p:cNvGraphicFramePr>
            <a:graphicFrameLocks noGrp="1"/>
          </p:cNvGraphicFramePr>
          <p:nvPr>
            <p:ph idx="1"/>
          </p:nvPr>
        </p:nvGraphicFramePr>
        <p:xfrm>
          <a:off x="1981200" y="2590800"/>
          <a:ext cx="6096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796808-2055-4549-819C-F82CDCE5D8DD}"/>
              </a:ext>
            </a:extLst>
          </p:cNvPr>
          <p:cNvSpPr txBox="1"/>
          <p:nvPr/>
        </p:nvSpPr>
        <p:spPr>
          <a:xfrm>
            <a:off x="609600" y="609600"/>
            <a:ext cx="8077200" cy="5262563"/>
          </a:xfrm>
          <a:prstGeom prst="rect">
            <a:avLst/>
          </a:prstGeom>
          <a:noFill/>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400">
                <a:solidFill>
                  <a:srgbClr val="FFFF00"/>
                </a:solidFill>
                <a:latin typeface="Calibri" panose="020F0502020204030204" pitchFamily="34" charset="0"/>
                <a:cs typeface="Calibri" panose="020F0502020204030204" pitchFamily="34" charset="0"/>
              </a:rPr>
              <a:t>NAV-CO2 systems </a:t>
            </a:r>
            <a:r>
              <a:rPr lang="en-US" altLang="en-US" sz="2400">
                <a:solidFill>
                  <a:srgbClr val="FFFFFF"/>
                </a:solidFill>
                <a:latin typeface="Calibri" panose="020F0502020204030204" pitchFamily="34" charset="0"/>
                <a:cs typeface="Calibri" panose="020F0502020204030204" pitchFamily="34" charset="0"/>
              </a:rPr>
              <a:t>use liquid carbon dioxide (CO2) as a propellant to dispense a 58% isopropyl alcohol solution in a heated stream of CO2 liquid. This technique allows alcohol to be used in an atomized vapor, capable of reaching nooks, crannies and crevices that would normally be beyond the reach of other disinfecting methods.</a:t>
            </a:r>
          </a:p>
          <a:p>
            <a:endParaRPr lang="en-US" altLang="en-US" sz="2400">
              <a:solidFill>
                <a:schemeClr val="bg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400">
                <a:solidFill>
                  <a:schemeClr val="bg1"/>
                </a:solidFill>
                <a:latin typeface="Calibri" panose="020F0502020204030204" pitchFamily="34" charset="0"/>
                <a:cs typeface="Calibri" panose="020F0502020204030204" pitchFamily="34" charset="0"/>
              </a:rPr>
              <a:t>Because CO</a:t>
            </a:r>
            <a:r>
              <a:rPr lang="en-US" altLang="en-US" sz="2400" baseline="-25000">
                <a:solidFill>
                  <a:schemeClr val="bg1"/>
                </a:solidFill>
                <a:latin typeface="Calibri" panose="020F0502020204030204" pitchFamily="34" charset="0"/>
                <a:cs typeface="Calibri" panose="020F0502020204030204" pitchFamily="34" charset="0"/>
              </a:rPr>
              <a:t>2</a:t>
            </a:r>
            <a:r>
              <a:rPr lang="en-US" altLang="en-US" sz="2400">
                <a:solidFill>
                  <a:schemeClr val="bg1"/>
                </a:solidFill>
                <a:latin typeface="Calibri" panose="020F0502020204030204" pitchFamily="34" charset="0"/>
                <a:cs typeface="Calibri" panose="020F0502020204030204" pitchFamily="34" charset="0"/>
              </a:rPr>
              <a:t> is gas at room temperature, liquid alcohol evaporates off of contact surfaces within minutes after application</a:t>
            </a:r>
          </a:p>
          <a:p>
            <a:pPr>
              <a:buFont typeface="Arial" panose="020B0604020202020204" pitchFamily="34" charset="0"/>
              <a:buChar char="•"/>
            </a:pPr>
            <a:r>
              <a:rPr lang="en-US" altLang="en-US" sz="2400">
                <a:solidFill>
                  <a:schemeClr val="bg1"/>
                </a:solidFill>
                <a:latin typeface="Calibri" panose="020F0502020204030204" pitchFamily="34" charset="0"/>
                <a:cs typeface="Calibri" panose="020F0502020204030204" pitchFamily="34" charset="0"/>
              </a:rPr>
              <a:t>Surfaces do not require wiping, thus reducing the spread of pathogens on cloths</a:t>
            </a:r>
          </a:p>
          <a:p>
            <a:pPr>
              <a:buFont typeface="Arial" panose="020B0604020202020204" pitchFamily="34" charset="0"/>
              <a:buChar char="•"/>
            </a:pPr>
            <a:r>
              <a:rPr lang="en-US" altLang="en-US" sz="2400">
                <a:solidFill>
                  <a:schemeClr val="bg1"/>
                </a:solidFill>
                <a:latin typeface="Calibri" panose="020F0502020204030204" pitchFamily="34" charset="0"/>
                <a:cs typeface="Calibri" panose="020F0502020204030204" pitchFamily="34" charset="0"/>
              </a:rPr>
              <a:t>“Alcohol and CO</a:t>
            </a:r>
            <a:r>
              <a:rPr lang="en-US" altLang="en-US" sz="2400" baseline="-25000">
                <a:solidFill>
                  <a:schemeClr val="bg1"/>
                </a:solidFill>
                <a:latin typeface="Calibri" panose="020F0502020204030204" pitchFamily="34" charset="0"/>
                <a:cs typeface="Calibri" panose="020F0502020204030204" pitchFamily="34" charset="0"/>
              </a:rPr>
              <a:t>2</a:t>
            </a:r>
            <a:r>
              <a:rPr lang="en-US" altLang="en-US" sz="2400">
                <a:solidFill>
                  <a:schemeClr val="bg1"/>
                </a:solidFill>
                <a:latin typeface="Calibri" panose="020F0502020204030204" pitchFamily="34" charset="0"/>
                <a:cs typeface="Calibri" panose="020F0502020204030204" pitchFamily="34" charset="0"/>
              </a:rPr>
              <a:t> are also inexpensive and supplies are readily available” ** unlikely to be the case in rural AK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a:extLst>
              <a:ext uri="{FF2B5EF4-FFF2-40B4-BE49-F238E27FC236}">
                <a16:creationId xmlns:a16="http://schemas.microsoft.com/office/drawing/2014/main" id="{5F9B2BE1-D4C8-0A4B-B8D2-81088E1271F7}"/>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1" descr="image.jpeg">
            <a:extLst>
              <a:ext uri="{FF2B5EF4-FFF2-40B4-BE49-F238E27FC236}">
                <a16:creationId xmlns:a16="http://schemas.microsoft.com/office/drawing/2014/main" id="{1D1FF5F4-BA50-1843-9DA1-716A7F8185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photo 18.JPG">
            <a:extLst>
              <a:ext uri="{FF2B5EF4-FFF2-40B4-BE49-F238E27FC236}">
                <a16:creationId xmlns:a16="http://schemas.microsoft.com/office/drawing/2014/main" id="{7F2264FE-F8F6-264B-B367-6BCD556009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7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a:extLst>
              <a:ext uri="{FF2B5EF4-FFF2-40B4-BE49-F238E27FC236}">
                <a16:creationId xmlns:a16="http://schemas.microsoft.com/office/drawing/2014/main" id="{BAC9FBEB-FA76-7949-82CC-D7FF845FBD47}"/>
              </a:ext>
            </a:extLst>
          </p:cNvPr>
          <p:cNvSpPr txBox="1">
            <a:spLocks noChangeArrowheads="1"/>
          </p:cNvSpPr>
          <p:nvPr/>
        </p:nvSpPr>
        <p:spPr bwMode="auto">
          <a:xfrm>
            <a:off x="6477000" y="838200"/>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FFFFFF"/>
                </a:solidFill>
                <a:latin typeface="Calibri" panose="020F0502020204030204" pitchFamily="34" charset="0"/>
                <a:cs typeface="Calibri" panose="020F0502020204030204" pitchFamily="34" charset="0"/>
              </a:rPr>
              <a:t>LAUNDRY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a:extLst>
              <a:ext uri="{FF2B5EF4-FFF2-40B4-BE49-F238E27FC236}">
                <a16:creationId xmlns:a16="http://schemas.microsoft.com/office/drawing/2014/main" id="{53FCBC99-3260-2E4E-94A4-4051F617F773}"/>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use of quant microb risk assessmnt page 3.tiff">
            <a:extLst>
              <a:ext uri="{FF2B5EF4-FFF2-40B4-BE49-F238E27FC236}">
                <a16:creationId xmlns:a16="http://schemas.microsoft.com/office/drawing/2014/main" id="{82EAF699-7C14-2B42-B6DF-6E7B0D24ED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12825"/>
            <a:ext cx="5884863"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5">
            <a:extLst>
              <a:ext uri="{FF2B5EF4-FFF2-40B4-BE49-F238E27FC236}">
                <a16:creationId xmlns:a16="http://schemas.microsoft.com/office/drawing/2014/main" id="{961BDA82-9B6E-5944-9FD7-621478DBACBF}"/>
              </a:ext>
            </a:extLst>
          </p:cNvPr>
          <p:cNvSpPr>
            <a:spLocks noGrp="1"/>
          </p:cNvSpPr>
          <p:nvPr>
            <p:ph type="title"/>
          </p:nvPr>
        </p:nvSpPr>
        <p:spPr>
          <a:xfrm>
            <a:off x="685800" y="0"/>
            <a:ext cx="7772400" cy="1143000"/>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Laundry Contamination</a:t>
            </a:r>
          </a:p>
        </p:txBody>
      </p:sp>
      <p:sp>
        <p:nvSpPr>
          <p:cNvPr id="28676" name="TextBox 6">
            <a:extLst>
              <a:ext uri="{FF2B5EF4-FFF2-40B4-BE49-F238E27FC236}">
                <a16:creationId xmlns:a16="http://schemas.microsoft.com/office/drawing/2014/main" id="{F330D071-52F1-4C4C-9466-20002DA5735D}"/>
              </a:ext>
            </a:extLst>
          </p:cNvPr>
          <p:cNvSpPr txBox="1">
            <a:spLocks noChangeArrowheads="1"/>
          </p:cNvSpPr>
          <p:nvPr/>
        </p:nvSpPr>
        <p:spPr bwMode="auto">
          <a:xfrm>
            <a:off x="1600200" y="64770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Gibson, Rose, and Haas, 1999 </a:t>
            </a:r>
            <a:endParaRPr lang="en-US" altLang="en-US">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AC42F22F-4019-FB47-B155-3C5F1CA75725}"/>
              </a:ext>
            </a:extLst>
          </p:cNvPr>
          <p:cNvSpPr>
            <a:spLocks noGrp="1"/>
          </p:cNvSpPr>
          <p:nvPr>
            <p:ph type="title"/>
          </p:nvPr>
        </p:nvSpPr>
        <p:spPr>
          <a:xfrm>
            <a:off x="533400" y="152400"/>
            <a:ext cx="7772400" cy="1143000"/>
          </a:xfrm>
        </p:spPr>
        <p:txBody>
          <a:bodyPr/>
          <a:lstStyle/>
          <a:p>
            <a:r>
              <a:rPr lang="en-US" altLang="en-US" sz="3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Ozone</a:t>
            </a:r>
          </a:p>
        </p:txBody>
      </p:sp>
      <p:sp>
        <p:nvSpPr>
          <p:cNvPr id="4" name="TextBox 3">
            <a:extLst>
              <a:ext uri="{FF2B5EF4-FFF2-40B4-BE49-F238E27FC236}">
                <a16:creationId xmlns:a16="http://schemas.microsoft.com/office/drawing/2014/main" id="{A608BF9C-23A2-694A-8C36-95E5346420F3}"/>
              </a:ext>
            </a:extLst>
          </p:cNvPr>
          <p:cNvSpPr txBox="1"/>
          <p:nvPr/>
        </p:nvSpPr>
        <p:spPr>
          <a:xfrm>
            <a:off x="228600" y="1066800"/>
            <a:ext cx="8915400" cy="5632450"/>
          </a:xfrm>
          <a:prstGeom prst="rect">
            <a:avLst/>
          </a:prstGeom>
          <a:noFill/>
        </p:spPr>
        <p:txBody>
          <a:bodyPr>
            <a:spAutoFit/>
          </a:bodyPr>
          <a:lstStyle>
            <a:lvl1pPr marL="171450" indent="-171450">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257300" indent="-3429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 Reduces Energy Use—Ozone enhances the effectiveness</a:t>
            </a:r>
          </a:p>
          <a:p>
            <a:r>
              <a:rPr lang="en-US" altLang="en-US" sz="2000">
                <a:solidFill>
                  <a:srgbClr val="FFFFFF"/>
                </a:solidFill>
                <a:latin typeface="Calibri" panose="020F0502020204030204" pitchFamily="34" charset="0"/>
                <a:cs typeface="Calibri" panose="020F0502020204030204" pitchFamily="34" charset="0"/>
              </a:rPr>
              <a:t>    of the actions of chemicals, reducing the need for high temperature washing. </a:t>
            </a:r>
          </a:p>
          <a:p>
            <a:endParaRPr lang="en-US" altLang="en-US" sz="200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Reduces Water Use—Ozone wash systems normally require fewer rinse steps, thus reducing water usage by an estimated 30–45%.</a:t>
            </a:r>
          </a:p>
          <a:p>
            <a:endParaRPr lang="en-US" altLang="en-US" sz="200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Reduces Chemical Use—Ozone makes existing chemicals work better</a:t>
            </a:r>
          </a:p>
          <a:p>
            <a:pPr lvl="2">
              <a:buFontTx/>
              <a:buChar char="•"/>
            </a:pPr>
            <a:r>
              <a:rPr lang="en-US" altLang="en-US" sz="2000">
                <a:solidFill>
                  <a:srgbClr val="FFFFFF"/>
                </a:solidFill>
                <a:latin typeface="Calibri" panose="020F0502020204030204" pitchFamily="34" charset="0"/>
                <a:cs typeface="Calibri" panose="020F0502020204030204" pitchFamily="34" charset="0"/>
              </a:rPr>
              <a:t>Ozone in water solution performs the function of chlorine bleach, without producing by-products. </a:t>
            </a:r>
          </a:p>
          <a:p>
            <a:pPr>
              <a:buFont typeface="Arial" panose="020B0604020202020204" pitchFamily="34" charset="0"/>
              <a:buChar char="•"/>
            </a:pPr>
            <a:endParaRPr lang="en-US" altLang="en-US" sz="200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Purifies and Disinfects—Ozone is very effective against bacteria, viruses and other microorganisms.</a:t>
            </a:r>
          </a:p>
          <a:p>
            <a:pPr>
              <a:buFont typeface="Arial" panose="020B0604020202020204" pitchFamily="34" charset="0"/>
              <a:buChar char="•"/>
            </a:pPr>
            <a:endParaRPr lang="en-US" altLang="en-US" sz="200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Improves Textile Life and Quality—Shorter cycle times and cooler temperature water</a:t>
            </a:r>
          </a:p>
          <a:p>
            <a:pPr>
              <a:buFont typeface="Arial" panose="020B0604020202020204" pitchFamily="34" charset="0"/>
              <a:buChar char="•"/>
            </a:pPr>
            <a:endParaRPr lang="en-US" altLang="en-US" sz="200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000">
                <a:solidFill>
                  <a:srgbClr val="FFFFFF"/>
                </a:solidFill>
                <a:latin typeface="Calibri" panose="020F0502020204030204" pitchFamily="34" charset="0"/>
                <a:cs typeface="Calibri" panose="020F0502020204030204" pitchFamily="34" charset="0"/>
              </a:rPr>
              <a:t>Improves Effluent Quality – Fewer chemicals needed, ozone oxidizes bacteria/microorganisms and some dissolved organic compounds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a:extLst>
              <a:ext uri="{FF2B5EF4-FFF2-40B4-BE49-F238E27FC236}">
                <a16:creationId xmlns:a16="http://schemas.microsoft.com/office/drawing/2014/main" id="{68940DD2-1C8D-A346-8307-6B48D280BB44}"/>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a:extLst>
              <a:ext uri="{FF2B5EF4-FFF2-40B4-BE49-F238E27FC236}">
                <a16:creationId xmlns:a16="http://schemas.microsoft.com/office/drawing/2014/main" id="{8DFC19A8-F864-A144-98EA-29CEF8527CC2}"/>
              </a:ext>
            </a:extLst>
          </p:cNvPr>
          <p:cNvSpPr>
            <a:spLocks noGrp="1"/>
          </p:cNvSpPr>
          <p:nvPr>
            <p:ph type="title"/>
          </p:nvPr>
        </p:nvSpPr>
        <p:spPr>
          <a:xfrm>
            <a:off x="1066800" y="457200"/>
            <a:ext cx="7772400" cy="1143000"/>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Laundry disinfection: MRSA and Ozone</a:t>
            </a:r>
          </a:p>
        </p:txBody>
      </p:sp>
      <p:pic>
        <p:nvPicPr>
          <p:cNvPr id="29699" name="Picture 2" descr="ozone laundry UK_MRSA after ozone.tiff">
            <a:extLst>
              <a:ext uri="{FF2B5EF4-FFF2-40B4-BE49-F238E27FC236}">
                <a16:creationId xmlns:a16="http://schemas.microsoft.com/office/drawing/2014/main" id="{D7CFFC6D-D1F7-154E-83B8-FEACA77009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05200"/>
            <a:ext cx="2717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ozone laundry UK_MRSA after 40C wash.tiff">
            <a:extLst>
              <a:ext uri="{FF2B5EF4-FFF2-40B4-BE49-F238E27FC236}">
                <a16:creationId xmlns:a16="http://schemas.microsoft.com/office/drawing/2014/main" id="{B630DEFD-9BC2-AE46-A3B3-890AB4F9E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98838"/>
            <a:ext cx="28194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ozone laundry UK_MRSA before washing.tiff">
            <a:extLst>
              <a:ext uri="{FF2B5EF4-FFF2-40B4-BE49-F238E27FC236}">
                <a16:creationId xmlns:a16="http://schemas.microsoft.com/office/drawing/2014/main" id="{33054B18-3F1D-0A4C-9177-573AEC2F58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4125" y="1828800"/>
            <a:ext cx="2835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a:extLst>
              <a:ext uri="{FF2B5EF4-FFF2-40B4-BE49-F238E27FC236}">
                <a16:creationId xmlns:a16="http://schemas.microsoft.com/office/drawing/2014/main" id="{DB7D5D88-C829-4D4C-94FA-C25DC6226D5C}"/>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zone laundry UK_ozone laundry systems chart.tiff">
            <a:extLst>
              <a:ext uri="{FF2B5EF4-FFF2-40B4-BE49-F238E27FC236}">
                <a16:creationId xmlns:a16="http://schemas.microsoft.com/office/drawing/2014/main" id="{25EC8340-DF4D-A14A-BCE3-BD6482668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19400"/>
            <a:ext cx="7254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
            <a:extLst>
              <a:ext uri="{FF2B5EF4-FFF2-40B4-BE49-F238E27FC236}">
                <a16:creationId xmlns:a16="http://schemas.microsoft.com/office/drawing/2014/main" id="{EC3078B3-7ED7-9646-A6B0-2B237A10D7CC}"/>
              </a:ext>
            </a:extLst>
          </p:cNvPr>
          <p:cNvSpPr>
            <a:spLocks noGrp="1"/>
          </p:cNvSpPr>
          <p:nvPr>
            <p:ph type="title"/>
          </p:nvPr>
        </p:nvSpPr>
        <p:spPr>
          <a:xfrm>
            <a:off x="1219200" y="-304800"/>
            <a:ext cx="7772400" cy="1143000"/>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Ozone Laundry Systems</a:t>
            </a:r>
          </a:p>
        </p:txBody>
      </p:sp>
      <p:sp>
        <p:nvSpPr>
          <p:cNvPr id="30724" name="TextBox 1">
            <a:extLst>
              <a:ext uri="{FF2B5EF4-FFF2-40B4-BE49-F238E27FC236}">
                <a16:creationId xmlns:a16="http://schemas.microsoft.com/office/drawing/2014/main" id="{F7474CFA-187E-204E-8A8B-401C2585B0DA}"/>
              </a:ext>
            </a:extLst>
          </p:cNvPr>
          <p:cNvSpPr txBox="1">
            <a:spLocks noChangeArrowheads="1"/>
          </p:cNvSpPr>
          <p:nvPr/>
        </p:nvSpPr>
        <p:spPr bwMode="auto">
          <a:xfrm>
            <a:off x="0" y="533400"/>
            <a:ext cx="87963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rgbClr val="FFFFFF"/>
                </a:solidFill>
                <a:latin typeface="Calibri" panose="020F0502020204030204" pitchFamily="34" charset="0"/>
                <a:cs typeface="Calibri" panose="020F0502020204030204" pitchFamily="34" charset="0"/>
              </a:rPr>
              <a:t>		Three types: 		</a:t>
            </a:r>
          </a:p>
          <a:p>
            <a:r>
              <a:rPr lang="en-US" altLang="en-US" sz="2000">
                <a:solidFill>
                  <a:srgbClr val="FFFFFF"/>
                </a:solidFill>
                <a:latin typeface="Calibri" panose="020F0502020204030204" pitchFamily="34" charset="0"/>
                <a:cs typeface="Calibri" panose="020F0502020204030204" pitchFamily="34" charset="0"/>
              </a:rPr>
              <a:t>		1) Recirculation injection (RI)</a:t>
            </a:r>
          </a:p>
          <a:p>
            <a:r>
              <a:rPr lang="en-US" altLang="en-US" sz="2000">
                <a:solidFill>
                  <a:srgbClr val="FFFFFF"/>
                </a:solidFill>
                <a:latin typeface="Calibri" panose="020F0502020204030204" pitchFamily="34" charset="0"/>
                <a:cs typeface="Calibri" panose="020F0502020204030204" pitchFamily="34" charset="0"/>
              </a:rPr>
              <a:t>		(water drawn from, ozone added to the wash water)</a:t>
            </a:r>
          </a:p>
          <a:p>
            <a:r>
              <a:rPr lang="en-US" altLang="en-US" sz="2000">
                <a:solidFill>
                  <a:srgbClr val="FFFFFF"/>
                </a:solidFill>
                <a:latin typeface="Calibri" panose="020F0502020204030204" pitchFamily="34" charset="0"/>
                <a:cs typeface="Calibri" panose="020F0502020204030204" pitchFamily="34" charset="0"/>
              </a:rPr>
              <a:t>		2) Direct water-injection </a:t>
            </a:r>
          </a:p>
          <a:p>
            <a:r>
              <a:rPr lang="en-US" altLang="en-US" sz="2000">
                <a:solidFill>
                  <a:srgbClr val="FFFFFF"/>
                </a:solidFill>
                <a:latin typeface="Calibri" panose="020F0502020204030204" pitchFamily="34" charset="0"/>
                <a:cs typeface="Calibri" panose="020F0502020204030204" pitchFamily="34" charset="0"/>
              </a:rPr>
              <a:t>		(ozone added directly to water during fill)</a:t>
            </a:r>
          </a:p>
          <a:p>
            <a:r>
              <a:rPr lang="en-US" altLang="en-US" sz="2000">
                <a:solidFill>
                  <a:srgbClr val="FFFFFF"/>
                </a:solidFill>
                <a:latin typeface="Calibri" panose="020F0502020204030204" pitchFamily="34" charset="0"/>
                <a:cs typeface="Calibri" panose="020F0502020204030204" pitchFamily="34" charset="0"/>
              </a:rPr>
              <a:t>		3) Air injection</a:t>
            </a:r>
          </a:p>
          <a:p>
            <a:r>
              <a:rPr lang="en-US" altLang="en-US" sz="2000">
                <a:solidFill>
                  <a:srgbClr val="FFFFFF"/>
                </a:solidFill>
                <a:latin typeface="Calibri" panose="020F0502020204030204" pitchFamily="34" charset="0"/>
                <a:cs typeface="Calibri" panose="020F0502020204030204" pitchFamily="34" charset="0"/>
              </a:rPr>
              <a:t>		(similar to direct injection, but involving a storage tank/pressure)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0B7A0D5C-E137-9F4E-9C2D-215C95684D7D}"/>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a:extLst>
              <a:ext uri="{FF2B5EF4-FFF2-40B4-BE49-F238E27FC236}">
                <a16:creationId xmlns:a16="http://schemas.microsoft.com/office/drawing/2014/main" id="{AF9185C8-A7D8-5D42-AC0A-628D814A3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6167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a:extLst>
              <a:ext uri="{FF2B5EF4-FFF2-40B4-BE49-F238E27FC236}">
                <a16:creationId xmlns:a16="http://schemas.microsoft.com/office/drawing/2014/main" id="{492890B3-9DE6-9842-B386-DF0707941FDA}"/>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1" descr="photo 16.JPG">
            <a:extLst>
              <a:ext uri="{FF2B5EF4-FFF2-40B4-BE49-F238E27FC236}">
                <a16:creationId xmlns:a16="http://schemas.microsoft.com/office/drawing/2014/main" id="{17184A77-A98A-5941-91DC-D855FC43B5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photo 31.JPG">
            <a:extLst>
              <a:ext uri="{FF2B5EF4-FFF2-40B4-BE49-F238E27FC236}">
                <a16:creationId xmlns:a16="http://schemas.microsoft.com/office/drawing/2014/main" id="{9D4C6341-EC84-9B48-A7D6-BEFE905EC7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819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a:extLst>
              <a:ext uri="{FF2B5EF4-FFF2-40B4-BE49-F238E27FC236}">
                <a16:creationId xmlns:a16="http://schemas.microsoft.com/office/drawing/2014/main" id="{C86B6865-C83A-3242-8CB3-C1F62D81C69D}"/>
              </a:ext>
            </a:extLst>
          </p:cNvPr>
          <p:cNvSpPr txBox="1">
            <a:spLocks noChangeArrowheads="1"/>
          </p:cNvSpPr>
          <p:nvPr/>
        </p:nvSpPr>
        <p:spPr bwMode="auto">
          <a:xfrm>
            <a:off x="5029200" y="9144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400">
                <a:solidFill>
                  <a:schemeClr val="bg1"/>
                </a:solidFill>
                <a:latin typeface="Calibri" panose="020F0502020204030204" pitchFamily="34" charset="0"/>
                <a:cs typeface="Calibri" panose="020F0502020204030204" pitchFamily="34" charset="0"/>
              </a:rPr>
              <a:t>Danby washers?</a:t>
            </a:r>
          </a:p>
          <a:p>
            <a:endParaRPr lang="en-US" altLang="en-US" sz="2400">
              <a:solidFill>
                <a:schemeClr val="bg1"/>
              </a:solidFill>
              <a:latin typeface="Calibri" panose="020F0502020204030204" pitchFamily="34" charset="0"/>
              <a:cs typeface="Calibri" panose="020F0502020204030204" pitchFamily="34" charset="0"/>
            </a:endParaRPr>
          </a:p>
          <a:p>
            <a:r>
              <a:rPr lang="en-US" altLang="en-US" sz="2400">
                <a:solidFill>
                  <a:schemeClr val="bg1"/>
                </a:solidFill>
                <a:latin typeface="Calibri" panose="020F0502020204030204" pitchFamily="34" charset="0"/>
                <a:cs typeface="Calibri" panose="020F0502020204030204" pitchFamily="34" charset="0"/>
              </a:rPr>
              <a:t>Better than nothing? Can their use be made more hygienic?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8B194102-085F-E140-B103-272E414C4C04}"/>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9F250C8B-7CB5-C544-B82E-4AB50C1193CE}"/>
              </a:ext>
            </a:extLst>
          </p:cNvPr>
          <p:cNvSpPr>
            <a:spLocks noGrp="1"/>
          </p:cNvSpPr>
          <p:nvPr>
            <p:ph type="title"/>
          </p:nvPr>
        </p:nvSpPr>
        <p:spPr>
          <a:xfrm>
            <a:off x="1219200" y="304800"/>
            <a:ext cx="7772400" cy="1143000"/>
          </a:xfrm>
        </p:spPr>
        <p:txBody>
          <a:bodyPr/>
          <a:lstStyle/>
          <a:p>
            <a:r>
              <a:rPr lang="en-US" altLang="en-US">
                <a:solidFill>
                  <a:schemeClr val="bg1"/>
                </a:solidFill>
                <a:latin typeface="Calibri" panose="020F0502020204030204" pitchFamily="34" charset="0"/>
                <a:ea typeface="ＭＳ Ｐゴシック" panose="020B0600070205080204" pitchFamily="34" charset="-128"/>
                <a:cs typeface="Calibri" panose="020F0502020204030204" pitchFamily="34" charset="0"/>
              </a:rPr>
              <a:t>Copper: Microbicidal/germicidal/antimicrobial/antibacterial action</a:t>
            </a:r>
          </a:p>
        </p:txBody>
      </p:sp>
      <p:pic>
        <p:nvPicPr>
          <p:cNvPr id="32771" name="Content Placeholder 3" descr="copper.jpg">
            <a:extLst>
              <a:ext uri="{FF2B5EF4-FFF2-40B4-BE49-F238E27FC236}">
                <a16:creationId xmlns:a16="http://schemas.microsoft.com/office/drawing/2014/main" id="{F159DC9E-AFD9-5F45-9826-E5E3DD122A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1587" r="21587"/>
          <a:stretch>
            <a:fillRect/>
          </a:stretch>
        </p:blipFill>
        <p:spPr>
          <a:xfrm>
            <a:off x="1905000" y="2362200"/>
            <a:ext cx="6172200" cy="3267075"/>
          </a:xfrm>
        </p:spPr>
      </p:pic>
      <p:sp>
        <p:nvSpPr>
          <p:cNvPr id="32772" name="TextBox 5">
            <a:extLst>
              <a:ext uri="{FF2B5EF4-FFF2-40B4-BE49-F238E27FC236}">
                <a16:creationId xmlns:a16="http://schemas.microsoft.com/office/drawing/2014/main" id="{29D0D2FD-CA9C-EB48-B75F-448C74B3AF43}"/>
              </a:ext>
            </a:extLst>
          </p:cNvPr>
          <p:cNvSpPr txBox="1">
            <a:spLocks noChangeArrowheads="1"/>
          </p:cNvSpPr>
          <p:nvPr/>
        </p:nvSpPr>
        <p:spPr bwMode="auto">
          <a:xfrm>
            <a:off x="2362200" y="5715000"/>
            <a:ext cx="548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http://fennsheetal.wordpress.com/2012/10/12/anti-bacterial-materials/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a:extLst>
              <a:ext uri="{FF2B5EF4-FFF2-40B4-BE49-F238E27FC236}">
                <a16:creationId xmlns:a16="http://schemas.microsoft.com/office/drawing/2014/main" id="{139872AE-8A52-5F41-A7A8-AF5EB61FAEAD}"/>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1" descr="solioz-f3.png">
            <a:extLst>
              <a:ext uri="{FF2B5EF4-FFF2-40B4-BE49-F238E27FC236}">
                <a16:creationId xmlns:a16="http://schemas.microsoft.com/office/drawing/2014/main" id="{0AF7D614-EAAD-494D-8048-72B512DE8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438400"/>
            <a:ext cx="635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DBAC9D75-DB2F-3E47-8B7F-6B413C30034F}"/>
              </a:ext>
            </a:extLst>
          </p:cNvPr>
          <p:cNvSpPr txBox="1">
            <a:spLocks noChangeArrowheads="1"/>
          </p:cNvSpPr>
          <p:nvPr/>
        </p:nvSpPr>
        <p:spPr bwMode="auto">
          <a:xfrm>
            <a:off x="1828800" y="4648200"/>
            <a:ext cx="670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http://www.scienceonthenet.eu/content/article/copper-kills-bacteria-end-hospital-acquired-infections</a:t>
            </a:r>
          </a:p>
        </p:txBody>
      </p:sp>
      <p:sp>
        <p:nvSpPr>
          <p:cNvPr id="33796" name="TextBox 1">
            <a:extLst>
              <a:ext uri="{FF2B5EF4-FFF2-40B4-BE49-F238E27FC236}">
                <a16:creationId xmlns:a16="http://schemas.microsoft.com/office/drawing/2014/main" id="{FB9D2C48-D362-7242-BF56-068378A0F5A4}"/>
              </a:ext>
            </a:extLst>
          </p:cNvPr>
          <p:cNvSpPr txBox="1">
            <a:spLocks noChangeArrowheads="1"/>
          </p:cNvSpPr>
          <p:nvPr/>
        </p:nvSpPr>
        <p:spPr bwMode="auto">
          <a:xfrm>
            <a:off x="4114800" y="1219200"/>
            <a:ext cx="127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400">
                <a:solidFill>
                  <a:srgbClr val="FFFFFF"/>
                </a:solidFill>
                <a:latin typeface="Calibri" panose="020F0502020204030204" pitchFamily="34" charset="0"/>
                <a:cs typeface="Calibri" panose="020F0502020204030204" pitchFamily="34" charset="0"/>
              </a:rPr>
              <a:t>COST???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5">
            <a:extLst>
              <a:ext uri="{FF2B5EF4-FFF2-40B4-BE49-F238E27FC236}">
                <a16:creationId xmlns:a16="http://schemas.microsoft.com/office/drawing/2014/main" id="{FDF148F8-A6E4-5C45-B133-7C39ACD2DEBD}"/>
              </a:ext>
            </a:extLst>
          </p:cNvPr>
          <p:cNvGrpSpPr>
            <a:grpSpLocks/>
          </p:cNvGrpSpPr>
          <p:nvPr/>
        </p:nvGrpSpPr>
        <p:grpSpPr bwMode="auto">
          <a:xfrm>
            <a:off x="1244600" y="304800"/>
            <a:ext cx="5308600" cy="4114800"/>
            <a:chOff x="1244600" y="304800"/>
            <a:chExt cx="6604000" cy="4953000"/>
          </a:xfrm>
        </p:grpSpPr>
        <p:pic>
          <p:nvPicPr>
            <p:cNvPr id="7" name="Picture 6" descr="DSCN0525.jpg">
              <a:extLst>
                <a:ext uri="{FF2B5EF4-FFF2-40B4-BE49-F238E27FC236}">
                  <a16:creationId xmlns:a16="http://schemas.microsoft.com/office/drawing/2014/main" id="{074AE00D-BB6D-B846-8B56-C7F37A5AF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304800"/>
              <a:ext cx="6604000" cy="4953000"/>
            </a:xfrm>
            <a:prstGeom prst="rect">
              <a:avLst/>
            </a:prstGeom>
            <a:ln>
              <a:noFill/>
            </a:ln>
            <a:effectLst>
              <a:softEdge rad="112500"/>
            </a:effectLst>
          </p:spPr>
        </p:pic>
        <p:sp>
          <p:nvSpPr>
            <p:cNvPr id="34824" name="TextBox 7">
              <a:extLst>
                <a:ext uri="{FF2B5EF4-FFF2-40B4-BE49-F238E27FC236}">
                  <a16:creationId xmlns:a16="http://schemas.microsoft.com/office/drawing/2014/main" id="{A54C4151-9447-5146-91D2-116713BFCFF0}"/>
                </a:ext>
              </a:extLst>
            </p:cNvPr>
            <p:cNvSpPr txBox="1">
              <a:spLocks noChangeArrowheads="1"/>
            </p:cNvSpPr>
            <p:nvPr/>
          </p:nvSpPr>
          <p:spPr bwMode="auto">
            <a:xfrm>
              <a:off x="1371600" y="4876800"/>
              <a:ext cx="541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Chefornak: Inside a private steam sauna. Photo credit: Village Safe Water, ADEC</a:t>
              </a:r>
            </a:p>
          </p:txBody>
        </p:sp>
      </p:grpSp>
      <p:pic>
        <p:nvPicPr>
          <p:cNvPr id="34818" name="Picture 4">
            <a:extLst>
              <a:ext uri="{FF2B5EF4-FFF2-40B4-BE49-F238E27FC236}">
                <a16:creationId xmlns:a16="http://schemas.microsoft.com/office/drawing/2014/main" id="{22477585-B953-B04C-A87E-A0B2DDD59C93}"/>
              </a:ext>
            </a:extLst>
          </p:cNvPr>
          <p:cNvPicPr>
            <a:picLocks noChangeAspect="1"/>
          </p:cNvPicPr>
          <p:nvPr/>
        </p:nvPicPr>
        <p:blipFill>
          <a:blip r:embed="rId4">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9">
            <a:extLst>
              <a:ext uri="{FF2B5EF4-FFF2-40B4-BE49-F238E27FC236}">
                <a16:creationId xmlns:a16="http://schemas.microsoft.com/office/drawing/2014/main" id="{3687E069-2BEC-4749-8C06-C99DAE47700A}"/>
              </a:ext>
            </a:extLst>
          </p:cNvPr>
          <p:cNvGrpSpPr>
            <a:grpSpLocks/>
          </p:cNvGrpSpPr>
          <p:nvPr/>
        </p:nvGrpSpPr>
        <p:grpSpPr bwMode="auto">
          <a:xfrm>
            <a:off x="1600200" y="4800600"/>
            <a:ext cx="7772400" cy="1947863"/>
            <a:chOff x="1600200" y="5257800"/>
            <a:chExt cx="7772400" cy="1947862"/>
          </a:xfrm>
        </p:grpSpPr>
        <p:sp>
          <p:nvSpPr>
            <p:cNvPr id="34821" name="Title 1">
              <a:extLst>
                <a:ext uri="{FF2B5EF4-FFF2-40B4-BE49-F238E27FC236}">
                  <a16:creationId xmlns:a16="http://schemas.microsoft.com/office/drawing/2014/main" id="{F890DD68-54DE-814B-9566-FB9D5990A12B}"/>
                </a:ext>
              </a:extLst>
            </p:cNvPr>
            <p:cNvSpPr txBox="1">
              <a:spLocks/>
            </p:cNvSpPr>
            <p:nvPr/>
          </p:nvSpPr>
          <p:spPr bwMode="auto">
            <a:xfrm>
              <a:off x="1600200" y="5843587"/>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4400">
                  <a:solidFill>
                    <a:srgbClr val="FFFFFF"/>
                  </a:solidFill>
                  <a:latin typeface="Calibri" panose="020F0502020204030204" pitchFamily="34" charset="0"/>
                  <a:cs typeface="Calibri" panose="020F0502020204030204" pitchFamily="34" charset="0"/>
                </a:rPr>
                <a:t>SAUNA/STEAM ROOM</a:t>
              </a:r>
            </a:p>
            <a:p>
              <a:r>
                <a:rPr lang="en-US" altLang="en-US" sz="2400">
                  <a:solidFill>
                    <a:srgbClr val="FFFFFF"/>
                  </a:solidFill>
                  <a:latin typeface="Calibri" panose="020F0502020204030204" pitchFamily="34" charset="0"/>
                  <a:cs typeface="Calibri" panose="020F0502020204030204" pitchFamily="34" charset="0"/>
                </a:rPr>
                <a:t>Cleaning Floor, Benches, Stones, Other surfaces</a:t>
              </a:r>
            </a:p>
            <a:p>
              <a:endParaRPr lang="en-US" altLang="en-US" sz="4400">
                <a:solidFill>
                  <a:srgbClr val="FFFFFF"/>
                </a:solidFill>
                <a:latin typeface="Calibri" panose="020F0502020204030204" pitchFamily="34" charset="0"/>
                <a:cs typeface="Calibri" panose="020F0502020204030204" pitchFamily="34" charset="0"/>
              </a:endParaRPr>
            </a:p>
          </p:txBody>
        </p:sp>
        <p:sp>
          <p:nvSpPr>
            <p:cNvPr id="34822" name="Text Placeholder 2">
              <a:extLst>
                <a:ext uri="{FF2B5EF4-FFF2-40B4-BE49-F238E27FC236}">
                  <a16:creationId xmlns:a16="http://schemas.microsoft.com/office/drawing/2014/main" id="{1E052E07-C78B-CD4A-B0EA-BA54C86822A7}"/>
                </a:ext>
              </a:extLst>
            </p:cNvPr>
            <p:cNvSpPr txBox="1">
              <a:spLocks/>
            </p:cNvSpPr>
            <p:nvPr/>
          </p:nvSpPr>
          <p:spPr bwMode="auto">
            <a:xfrm>
              <a:off x="1600200" y="5257800"/>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pPr>
              <a:endParaRPr lang="en-US" altLang="en-US" sz="3200">
                <a:solidFill>
                  <a:srgbClr val="FFFFFF"/>
                </a:solidFill>
                <a:latin typeface="Calibri" panose="020F0502020204030204" pitchFamily="34" charset="0"/>
                <a:cs typeface="Calibri" panose="020F0502020204030204" pitchFamily="34" charset="0"/>
              </a:endParaRPr>
            </a:p>
          </p:txBody>
        </p:sp>
      </p:grpSp>
      <p:pic>
        <p:nvPicPr>
          <p:cNvPr id="34820" name="Picture 5" descr="DSCN0527.jpg">
            <a:extLst>
              <a:ext uri="{FF2B5EF4-FFF2-40B4-BE49-F238E27FC236}">
                <a16:creationId xmlns:a16="http://schemas.microsoft.com/office/drawing/2014/main" id="{7E2CBAC2-21C4-1641-A442-08D8DFBCB6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9560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8">
            <a:extLst>
              <a:ext uri="{FF2B5EF4-FFF2-40B4-BE49-F238E27FC236}">
                <a16:creationId xmlns:a16="http://schemas.microsoft.com/office/drawing/2014/main" id="{0DB5BE20-82C7-E144-9A16-096C0572C0A9}"/>
              </a:ext>
            </a:extLst>
          </p:cNvPr>
          <p:cNvSpPr>
            <a:spLocks noGrp="1"/>
          </p:cNvSpPr>
          <p:nvPr>
            <p:ph type="body" idx="1"/>
          </p:nvPr>
        </p:nvSpPr>
        <p:spPr>
          <a:xfrm>
            <a:off x="1066800" y="2209800"/>
            <a:ext cx="7772400" cy="1500188"/>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Tips for Design / Operation</a:t>
            </a:r>
          </a:p>
        </p:txBody>
      </p:sp>
      <p:pic>
        <p:nvPicPr>
          <p:cNvPr id="36866" name="Picture 4">
            <a:extLst>
              <a:ext uri="{FF2B5EF4-FFF2-40B4-BE49-F238E27FC236}">
                <a16:creationId xmlns:a16="http://schemas.microsoft.com/office/drawing/2014/main" id="{0CE7AF31-B706-3F42-A20D-D3D403BECBED}"/>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C822C8C-F011-D740-870E-8FD05DB2C533}"/>
              </a:ext>
            </a:extLst>
          </p:cNvPr>
          <p:cNvSpPr txBox="1"/>
          <p:nvPr/>
        </p:nvSpPr>
        <p:spPr>
          <a:xfrm>
            <a:off x="8763000" y="3886200"/>
            <a:ext cx="369332" cy="2819400"/>
          </a:xfrm>
          <a:prstGeom prst="rect">
            <a:avLst/>
          </a:prstGeom>
          <a:noFill/>
        </p:spPr>
        <p:txBody>
          <a:bodyPr vert="vert270">
            <a:spAutoFit/>
          </a:bodyPr>
          <a:lstStyle/>
          <a:p>
            <a:pPr>
              <a:defRPr/>
            </a:pPr>
            <a:r>
              <a:rPr lang="en-US" dirty="0">
                <a:solidFill>
                  <a:srgbClr val="FFFFFF"/>
                </a:solidFill>
                <a:latin typeface="Calibri"/>
                <a:ea typeface="ＭＳ Ｐゴシック" charset="0"/>
                <a:cs typeface="Calibri"/>
              </a:rPr>
              <a:t>images: Toronto Public Health 2008</a:t>
            </a:r>
            <a:endParaRPr lang="en-US" dirty="0">
              <a:latin typeface="Times New Roman" charset="0"/>
              <a:ea typeface="ＭＳ Ｐゴシック" charset="0"/>
              <a:cs typeface="ＭＳ Ｐゴシック" charset="0"/>
            </a:endParaRPr>
          </a:p>
        </p:txBody>
      </p:sp>
      <p:pic>
        <p:nvPicPr>
          <p:cNvPr id="6" name="Picture 5" descr="Untitled 2.tiff">
            <a:extLst>
              <a:ext uri="{FF2B5EF4-FFF2-40B4-BE49-F238E27FC236}">
                <a16:creationId xmlns:a16="http://schemas.microsoft.com/office/drawing/2014/main" id="{4DC9C8DD-F1E1-4F40-9D1D-6ECC359616A4}"/>
              </a:ext>
            </a:extLst>
          </p:cNvPr>
          <p:cNvPicPr>
            <a:picLocks noChangeAspect="1"/>
          </p:cNvPicPr>
          <p:nvPr/>
        </p:nvPicPr>
        <p:blipFill rotWithShape="1">
          <a:blip r:embed="rId4">
            <a:extLst>
              <a:ext uri="{28A0092B-C50C-407E-A947-70E740481C1C}">
                <a14:useLocalDpi xmlns:a14="http://schemas.microsoft.com/office/drawing/2010/main" val="0"/>
              </a:ext>
            </a:extLst>
          </a:blip>
          <a:srcRect l="2616" r="-2616"/>
          <a:stretch/>
        </p:blipFill>
        <p:spPr>
          <a:xfrm>
            <a:off x="5410200" y="1066800"/>
            <a:ext cx="3611394" cy="2286000"/>
          </a:xfrm>
          <a:prstGeom prst="rect">
            <a:avLst/>
          </a:prstGeom>
          <a:ln>
            <a:noFill/>
          </a:ln>
          <a:effectLst>
            <a:softEdge rad="112500"/>
          </a:effectLst>
        </p:spPr>
      </p:pic>
      <p:pic>
        <p:nvPicPr>
          <p:cNvPr id="7" name="Picture 6" descr="Untitled 2 copy.tiff">
            <a:extLst>
              <a:ext uri="{FF2B5EF4-FFF2-40B4-BE49-F238E27FC236}">
                <a16:creationId xmlns:a16="http://schemas.microsoft.com/office/drawing/2014/main" id="{D52643C2-D2FA-704E-8621-BBC09F140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4481" y="4572000"/>
            <a:ext cx="4604719" cy="2133600"/>
          </a:xfrm>
          <a:prstGeom prst="rect">
            <a:avLst/>
          </a:prstGeom>
          <a:ln>
            <a:noFill/>
          </a:ln>
          <a:effectLst>
            <a:softEdge rad="112500"/>
          </a:effectLst>
        </p:spPr>
      </p:pic>
      <p:pic>
        <p:nvPicPr>
          <p:cNvPr id="8" name="Picture 7" descr="toronto bathhouses page 16.tiff">
            <a:extLst>
              <a:ext uri="{FF2B5EF4-FFF2-40B4-BE49-F238E27FC236}">
                <a16:creationId xmlns:a16="http://schemas.microsoft.com/office/drawing/2014/main" id="{46F11EEE-03D2-2E4B-A681-F8AE21AE8B00}"/>
              </a:ext>
            </a:extLst>
          </p:cNvPr>
          <p:cNvPicPr>
            <a:picLocks noChangeAspect="1"/>
          </p:cNvPicPr>
          <p:nvPr/>
        </p:nvPicPr>
        <p:blipFill rotWithShape="1">
          <a:blip r:embed="rId6">
            <a:extLst>
              <a:ext uri="{28A0092B-C50C-407E-A947-70E740481C1C}">
                <a14:useLocalDpi xmlns:a14="http://schemas.microsoft.com/office/drawing/2010/main" val="0"/>
              </a:ext>
            </a:extLst>
          </a:blip>
          <a:srcRect l="-98" r="98"/>
          <a:stretch/>
        </p:blipFill>
        <p:spPr bwMode="auto">
          <a:xfrm>
            <a:off x="1524000" y="304800"/>
            <a:ext cx="3087688" cy="2209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FA5C7508-5041-8040-9DF8-87396D434169}"/>
              </a:ext>
            </a:extLst>
          </p:cNvPr>
          <p:cNvSpPr>
            <a:spLocks noGrp="1"/>
          </p:cNvSpPr>
          <p:nvPr>
            <p:ph type="title"/>
          </p:nvPr>
        </p:nvSpPr>
        <p:spPr>
          <a:xfrm>
            <a:off x="1066800" y="3709988"/>
            <a:ext cx="7772400" cy="1362075"/>
          </a:xfrm>
        </p:spPr>
        <p:txBody>
          <a:bodyPr/>
          <a:lstStyle/>
          <a:p>
            <a:pPr>
              <a:defRPr/>
            </a:pPr>
            <a:r>
              <a:rPr lang="en-US" dirty="0">
                <a:solidFill>
                  <a:schemeClr val="bg1"/>
                </a:solidFill>
                <a:latin typeface="Calibri"/>
                <a:cs typeface="Calibri"/>
              </a:rPr>
              <a:t>SAUNA/STEAM ROOM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a:extLst>
              <a:ext uri="{FF2B5EF4-FFF2-40B4-BE49-F238E27FC236}">
                <a16:creationId xmlns:a16="http://schemas.microsoft.com/office/drawing/2014/main" id="{F5F0A088-649F-7247-9652-1E064433A0C9}"/>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3">
            <a:extLst>
              <a:ext uri="{FF2B5EF4-FFF2-40B4-BE49-F238E27FC236}">
                <a16:creationId xmlns:a16="http://schemas.microsoft.com/office/drawing/2014/main" id="{A71D737F-D12A-784B-8FC4-265AD96906BB}"/>
              </a:ext>
            </a:extLst>
          </p:cNvPr>
          <p:cNvSpPr>
            <a:spLocks noGrp="1"/>
          </p:cNvSpPr>
          <p:nvPr>
            <p:ph type="title"/>
          </p:nvPr>
        </p:nvSpPr>
        <p:spPr>
          <a:xfrm>
            <a:off x="685800" y="152400"/>
            <a:ext cx="7772400" cy="1143000"/>
          </a:xfrm>
        </p:spPr>
        <p:txBody>
          <a:bodyPr/>
          <a:lstStyle/>
          <a:p>
            <a:r>
              <a:rPr lang="en-US" altLang="en-US" sz="32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References</a:t>
            </a:r>
          </a:p>
        </p:txBody>
      </p:sp>
      <p:sp>
        <p:nvSpPr>
          <p:cNvPr id="38915" name="Vertical Text Placeholder 4">
            <a:extLst>
              <a:ext uri="{FF2B5EF4-FFF2-40B4-BE49-F238E27FC236}">
                <a16:creationId xmlns:a16="http://schemas.microsoft.com/office/drawing/2014/main" id="{0E43B95B-B7ED-5B44-990F-588D6121AB1D}"/>
              </a:ext>
            </a:extLst>
          </p:cNvPr>
          <p:cNvSpPr>
            <a:spLocks noGrp="1"/>
          </p:cNvSpPr>
          <p:nvPr>
            <p:ph type="body" orient="vert" idx="1"/>
          </p:nvPr>
        </p:nvSpPr>
        <p:spPr>
          <a:xfrm>
            <a:off x="1143000" y="990600"/>
            <a:ext cx="7772400" cy="5791200"/>
          </a:xfrm>
        </p:spPr>
        <p:txBody>
          <a:bodyPr vert="horz"/>
          <a:lstStyle/>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Feazel et al. (2009) Opportunistic pathogens enriched in showerhead biofilms. Proceedings of the National Academy of Sciences. vol. 106  no. 38</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Perth &amp; Kinross Council, UK. Sample showerhead disinfection procedure </a:t>
            </a:r>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hlinkClick r:id="rId4"/>
              </a:rPr>
              <a:t>http://www.pkc.gov.uk/article/3389/Sample-showerhead-disinfe</a:t>
            </a:r>
            <a:endPar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endParaRP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Flores et al. (2011) Microbial Biogeography of Public Restroom Surfaces PLoS ONE 6(11): e28132</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Cardis et al. 2007 Ozone in the Laundry Industry—Practical Experiences in the United Kingdom. Ozone: Science and Engineering, 29: 85–99</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Toronto Public Health, June 2008. Public Health Information for Toronto Bathhouses </a:t>
            </a:r>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hlinkClick r:id="rId5"/>
              </a:rPr>
              <a:t>http://www.toronto.ca/health/cdc/cdc_pub_resources/pdf/bathhouse_manual_sept2008.pdf</a:t>
            </a:r>
            <a:endPar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endParaRP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Gibson, Rose, and Haas (1999) Use of quantitative microbial risk assessment for evaluation of the benefits of laundry sanitation Volume 27, Number 6</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Davis et al. (2012) Household transmission of meticillin-resistant Staphylococcus aureus and other staphylococci. Lancet Infect Disease, Vol 12 September 2012</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Miller and Diep (2008) Colonization, Fomites, and Virulence: Rethinking the Pathogenesis of Community-Associated Methicillin-Resistant Staphylococcus aureus Infection. Clinical Infectious Diseases 46:752–60</a:t>
            </a:r>
          </a:p>
          <a:p>
            <a:r>
              <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Photo credits: Village Safe Water, Alaska Dept. of Environmental Conservation -- Unless specified otherwise. </a:t>
            </a:r>
          </a:p>
          <a:p>
            <a:endPar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1600">
              <a:solidFill>
                <a:srgbClr val="FFFFFF"/>
              </a:solidFill>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a:extLst>
              <a:ext uri="{FF2B5EF4-FFF2-40B4-BE49-F238E27FC236}">
                <a16:creationId xmlns:a16="http://schemas.microsoft.com/office/drawing/2014/main" id="{79F49E24-7334-FE40-AC61-6FB3D3CD42A2}"/>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a:extLst>
              <a:ext uri="{FF2B5EF4-FFF2-40B4-BE49-F238E27FC236}">
                <a16:creationId xmlns:a16="http://schemas.microsoft.com/office/drawing/2014/main" id="{85B92A1E-3B22-5046-9B74-F909DCC11F37}"/>
              </a:ext>
            </a:extLst>
          </p:cNvPr>
          <p:cNvSpPr>
            <a:spLocks noGrp="1"/>
          </p:cNvSpPr>
          <p:nvPr>
            <p:ph type="title"/>
          </p:nvPr>
        </p:nvSpPr>
        <p:spPr>
          <a:xfrm>
            <a:off x="1219200" y="609600"/>
            <a:ext cx="7772400" cy="1143000"/>
          </a:xfrm>
        </p:spPr>
        <p:txBody>
          <a:bodyPr/>
          <a:lstStyle/>
          <a:p>
            <a:r>
              <a:rPr lang="en-US" altLang="en-US" sz="280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Outline</a:t>
            </a:r>
          </a:p>
        </p:txBody>
      </p:sp>
      <p:sp>
        <p:nvSpPr>
          <p:cNvPr id="16387" name="Vertical Text Placeholder 2">
            <a:extLst>
              <a:ext uri="{FF2B5EF4-FFF2-40B4-BE49-F238E27FC236}">
                <a16:creationId xmlns:a16="http://schemas.microsoft.com/office/drawing/2014/main" id="{FAE7FD87-0AA1-2247-9199-69FEE075A4C1}"/>
              </a:ext>
            </a:extLst>
          </p:cNvPr>
          <p:cNvSpPr>
            <a:spLocks noGrp="1"/>
          </p:cNvSpPr>
          <p:nvPr>
            <p:ph type="body" orient="vert" idx="1"/>
          </p:nvPr>
        </p:nvSpPr>
        <p:spPr>
          <a:xfrm>
            <a:off x="1219200" y="1981200"/>
            <a:ext cx="7772400" cy="4114800"/>
          </a:xfrm>
        </p:spPr>
        <p:txBody>
          <a:bodyPr vert="horz"/>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Brief intro on MRSA</a:t>
            </a:r>
          </a:p>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MRSA and bacterial hotspots</a:t>
            </a:r>
          </a:p>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Sanitation: toilets, showers</a:t>
            </a:r>
          </a:p>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Laundry disinfection </a:t>
            </a:r>
          </a:p>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Saunas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369E99-E610-7848-980F-65F04A6D5C9A}"/>
              </a:ext>
            </a:extLst>
          </p:cNvPr>
          <p:cNvSpPr txBox="1"/>
          <p:nvPr/>
        </p:nvSpPr>
        <p:spPr>
          <a:xfrm>
            <a:off x="533400" y="1143000"/>
            <a:ext cx="8305800" cy="3416300"/>
          </a:xfrm>
          <a:prstGeom prst="rect">
            <a:avLst/>
          </a:prstGeom>
          <a:noFill/>
        </p:spPr>
        <p:txBody>
          <a:bodyPr>
            <a:spAutoFit/>
          </a:bodyPr>
          <a:lstStyle>
            <a:lvl1pPr marL="342900" indent="-342900">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Beta-lactam antibiotic resistance = difficult to treat</a:t>
            </a:r>
          </a:p>
          <a:p>
            <a:pPr>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People are very commonly colonized with CA-MRSA and are completely asymptomatic – nose colonization</a:t>
            </a:r>
          </a:p>
          <a:p>
            <a:pPr>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Simple skin infections, such as impetigo, boils, abscesses, folliculitis, and cellulitis </a:t>
            </a:r>
          </a:p>
          <a:p>
            <a:pPr>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Rarer, but more serious necrotizing fasciitis and pyomyositis (most commonly found in the tropics), necrotizing pneumonia, infective endocarditis</a:t>
            </a:r>
          </a:p>
          <a:p>
            <a:endParaRPr lang="en-US" altLang="en-US" sz="2400">
              <a:solidFill>
                <a:srgbClr val="FFFFFF"/>
              </a:solidFill>
              <a:latin typeface="Calibri" panose="020F0502020204030204" pitchFamily="34" charset="0"/>
              <a:cs typeface="Calibri" panose="020F0502020204030204" pitchFamily="34" charset="0"/>
            </a:endParaRPr>
          </a:p>
        </p:txBody>
      </p:sp>
      <p:sp>
        <p:nvSpPr>
          <p:cNvPr id="40962" name="TextBox 4">
            <a:extLst>
              <a:ext uri="{FF2B5EF4-FFF2-40B4-BE49-F238E27FC236}">
                <a16:creationId xmlns:a16="http://schemas.microsoft.com/office/drawing/2014/main" id="{8B41306E-92A0-1D4E-968C-92E69480A52C}"/>
              </a:ext>
            </a:extLst>
          </p:cNvPr>
          <p:cNvSpPr txBox="1">
            <a:spLocks noChangeArrowheads="1"/>
          </p:cNvSpPr>
          <p:nvPr/>
        </p:nvSpPr>
        <p:spPr bwMode="auto">
          <a:xfrm>
            <a:off x="609600" y="381000"/>
            <a:ext cx="7532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FFFFFF"/>
                </a:solidFill>
                <a:latin typeface="Calibri" panose="020F0502020204030204" pitchFamily="34" charset="0"/>
                <a:cs typeface="Calibri" panose="020F0502020204030204" pitchFamily="34" charset="0"/>
              </a:rPr>
              <a:t>MRSA: Methicillin-resistant </a:t>
            </a:r>
            <a:r>
              <a:rPr lang="en-US" altLang="en-US" sz="2800" i="1">
                <a:solidFill>
                  <a:srgbClr val="FFFFFF"/>
                </a:solidFill>
                <a:latin typeface="Calibri" panose="020F0502020204030204" pitchFamily="34" charset="0"/>
                <a:cs typeface="Calibri" panose="020F0502020204030204" pitchFamily="34" charset="0"/>
              </a:rPr>
              <a:t>Staphylococcus aureus</a:t>
            </a:r>
            <a:endParaRPr lang="en-US" altLang="en-US" sz="280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F0F42E67-F888-224A-B954-F46F1EE8036E}"/>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 descr="colonization, fomites and virulence without caption.tiff">
            <a:extLst>
              <a:ext uri="{FF2B5EF4-FFF2-40B4-BE49-F238E27FC236}">
                <a16:creationId xmlns:a16="http://schemas.microsoft.com/office/drawing/2014/main" id="{69FF8EBC-B4B6-9349-AB3A-6F476C18D5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70104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a:extLst>
              <a:ext uri="{FF2B5EF4-FFF2-40B4-BE49-F238E27FC236}">
                <a16:creationId xmlns:a16="http://schemas.microsoft.com/office/drawing/2014/main" id="{B2A134FB-60CA-6247-B1AC-9079444BF2C8}"/>
              </a:ext>
            </a:extLst>
          </p:cNvPr>
          <p:cNvSpPr txBox="1">
            <a:spLocks noChangeArrowheads="1"/>
          </p:cNvSpPr>
          <p:nvPr/>
        </p:nvSpPr>
        <p:spPr bwMode="auto">
          <a:xfrm>
            <a:off x="7543800" y="4038600"/>
            <a:ext cx="548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Miller and Diep 2008</a:t>
            </a:r>
          </a:p>
        </p:txBody>
      </p:sp>
      <p:sp>
        <p:nvSpPr>
          <p:cNvPr id="17412" name="TextBox 2">
            <a:extLst>
              <a:ext uri="{FF2B5EF4-FFF2-40B4-BE49-F238E27FC236}">
                <a16:creationId xmlns:a16="http://schemas.microsoft.com/office/drawing/2014/main" id="{97B45882-CDCD-884C-9656-CECBE4EE2595}"/>
              </a:ext>
            </a:extLst>
          </p:cNvPr>
          <p:cNvSpPr txBox="1">
            <a:spLocks noChangeArrowheads="1"/>
          </p:cNvSpPr>
          <p:nvPr/>
        </p:nvSpPr>
        <p:spPr bwMode="auto">
          <a:xfrm>
            <a:off x="1017588" y="4724400"/>
            <a:ext cx="79740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1600">
                <a:solidFill>
                  <a:schemeClr val="bg1"/>
                </a:solidFill>
                <a:latin typeface="Calibri" panose="020F0502020204030204" pitchFamily="34" charset="0"/>
                <a:cs typeface="Calibri" panose="020F0502020204030204" pitchFamily="34" charset="0"/>
              </a:rPr>
              <a:t>Stepwise progression of exposure to MRSA, followed by colonization, followed by infection: NO</a:t>
            </a:r>
          </a:p>
          <a:p>
            <a:endParaRPr lang="en-US" altLang="en-US" sz="1600">
              <a:solidFill>
                <a:schemeClr val="bg1"/>
              </a:solidFill>
              <a:latin typeface="Calibri" panose="020F0502020204030204" pitchFamily="34" charset="0"/>
              <a:cs typeface="Calibri" panose="020F0502020204030204" pitchFamily="34" charset="0"/>
            </a:endParaRPr>
          </a:p>
          <a:p>
            <a:r>
              <a:rPr lang="en-US" altLang="en-US" sz="1600">
                <a:solidFill>
                  <a:srgbClr val="FFFF00"/>
                </a:solidFill>
                <a:latin typeface="Calibri" panose="020F0502020204030204" pitchFamily="34" charset="0"/>
                <a:cs typeface="Calibri" panose="020F0502020204030204" pitchFamily="34" charset="0"/>
              </a:rPr>
              <a:t>CA-MRSA acquisition may arise from a variety of forces that may result in either colonization or infection (without preceding colonization). In turn, colonization may lead to infection or infection to colonization</a:t>
            </a:r>
            <a:endParaRPr lang="en-US" altLang="en-US" sz="1600">
              <a:solidFill>
                <a:schemeClr val="bg1"/>
              </a:solidFill>
              <a:latin typeface="Calibri" panose="020F0502020204030204" pitchFamily="34" charset="0"/>
              <a:cs typeface="Calibri" panose="020F0502020204030204" pitchFamily="34" charset="0"/>
            </a:endParaRPr>
          </a:p>
          <a:p>
            <a:endParaRPr lang="en-US" altLang="en-US" sz="1600">
              <a:solidFill>
                <a:schemeClr val="bg1"/>
              </a:solidFill>
              <a:latin typeface="Calibri" panose="020F0502020204030204" pitchFamily="34" charset="0"/>
              <a:cs typeface="Calibri" panose="020F0502020204030204" pitchFamily="34" charset="0"/>
            </a:endParaRPr>
          </a:p>
        </p:txBody>
      </p:sp>
      <p:sp>
        <p:nvSpPr>
          <p:cNvPr id="17413" name="TextBox 3">
            <a:extLst>
              <a:ext uri="{FF2B5EF4-FFF2-40B4-BE49-F238E27FC236}">
                <a16:creationId xmlns:a16="http://schemas.microsoft.com/office/drawing/2014/main" id="{653AE65E-590E-9842-9488-026849141D8E}"/>
              </a:ext>
            </a:extLst>
          </p:cNvPr>
          <p:cNvSpPr txBox="1">
            <a:spLocks noChangeArrowheads="1"/>
          </p:cNvSpPr>
          <p:nvPr/>
        </p:nvSpPr>
        <p:spPr bwMode="auto">
          <a:xfrm>
            <a:off x="4648200" y="4572000"/>
            <a:ext cx="64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3600">
                <a:solidFill>
                  <a:srgbClr val="FF0000"/>
                </a:solidFill>
                <a:latin typeface="Webdings" pitchFamily="2" charset="2"/>
              </a:rPr>
              <a:t></a:t>
            </a:r>
            <a:endParaRPr lang="en-US" altLang="en-US" sz="36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2ABE96EF-2D21-6040-8B43-53D5527B83BC}"/>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3">
            <a:extLst>
              <a:ext uri="{FF2B5EF4-FFF2-40B4-BE49-F238E27FC236}">
                <a16:creationId xmlns:a16="http://schemas.microsoft.com/office/drawing/2014/main" id="{3194705E-C203-AB4D-93A6-5C08484C9B93}"/>
              </a:ext>
            </a:extLst>
          </p:cNvPr>
          <p:cNvSpPr>
            <a:spLocks noGrp="1"/>
          </p:cNvSpPr>
          <p:nvPr>
            <p:ph type="title"/>
          </p:nvPr>
        </p:nvSpPr>
        <p:spPr>
          <a:xfrm>
            <a:off x="685800" y="609600"/>
            <a:ext cx="8229600" cy="1143000"/>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MRSA: Environmental factors </a:t>
            </a:r>
          </a:p>
        </p:txBody>
      </p:sp>
      <p:pic>
        <p:nvPicPr>
          <p:cNvPr id="19459" name="Picture 5" descr="household transmission of MRSA without caption.tiff">
            <a:extLst>
              <a:ext uri="{FF2B5EF4-FFF2-40B4-BE49-F238E27FC236}">
                <a16:creationId xmlns:a16="http://schemas.microsoft.com/office/drawing/2014/main" id="{EFAB904C-B061-7D42-85AB-AE1BC05974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60960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a16="http://schemas.microsoft.com/office/drawing/2014/main" id="{19375041-641F-814C-BB6E-1487F716E2BB}"/>
              </a:ext>
            </a:extLst>
          </p:cNvPr>
          <p:cNvSpPr txBox="1">
            <a:spLocks noChangeArrowheads="1"/>
          </p:cNvSpPr>
          <p:nvPr/>
        </p:nvSpPr>
        <p:spPr bwMode="auto">
          <a:xfrm>
            <a:off x="1676400" y="5791200"/>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Davis et al. 2012</a:t>
            </a:r>
          </a:p>
        </p:txBody>
      </p:sp>
      <p:sp>
        <p:nvSpPr>
          <p:cNvPr id="19461" name="TextBox 3">
            <a:extLst>
              <a:ext uri="{FF2B5EF4-FFF2-40B4-BE49-F238E27FC236}">
                <a16:creationId xmlns:a16="http://schemas.microsoft.com/office/drawing/2014/main" id="{E8F3BC3F-4C50-9B48-93C0-7EA32ECF2509}"/>
              </a:ext>
            </a:extLst>
          </p:cNvPr>
          <p:cNvSpPr txBox="1">
            <a:spLocks noChangeArrowheads="1"/>
          </p:cNvSpPr>
          <p:nvPr/>
        </p:nvSpPr>
        <p:spPr bwMode="auto">
          <a:xfrm>
            <a:off x="3276600" y="5029200"/>
            <a:ext cx="1084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WASHETERIAS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a:extLst>
              <a:ext uri="{FF2B5EF4-FFF2-40B4-BE49-F238E27FC236}">
                <a16:creationId xmlns:a16="http://schemas.microsoft.com/office/drawing/2014/main" id="{CFAE1F2E-FD60-4545-9D16-0F4498DE7080}"/>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 descr="household transmission of MRSA page 4.tiff">
            <a:extLst>
              <a:ext uri="{FF2B5EF4-FFF2-40B4-BE49-F238E27FC236}">
                <a16:creationId xmlns:a16="http://schemas.microsoft.com/office/drawing/2014/main" id="{FDD6130A-3CF3-ED46-9336-46D97F1D86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4628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a:extLst>
              <a:ext uri="{FF2B5EF4-FFF2-40B4-BE49-F238E27FC236}">
                <a16:creationId xmlns:a16="http://schemas.microsoft.com/office/drawing/2014/main" id="{DEF190D4-1E4E-654E-A1F1-290D7B78F0DB}"/>
              </a:ext>
            </a:extLst>
          </p:cNvPr>
          <p:cNvSpPr txBox="1">
            <a:spLocks noChangeArrowheads="1"/>
          </p:cNvSpPr>
          <p:nvPr/>
        </p:nvSpPr>
        <p:spPr bwMode="auto">
          <a:xfrm>
            <a:off x="1676400" y="6429375"/>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Davis et al.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a:extLst>
              <a:ext uri="{FF2B5EF4-FFF2-40B4-BE49-F238E27FC236}">
                <a16:creationId xmlns:a16="http://schemas.microsoft.com/office/drawing/2014/main" id="{F516B942-C2AA-B946-8CAE-8BCC4F4B63EE}"/>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microbial biogeography.tiff">
            <a:extLst>
              <a:ext uri="{FF2B5EF4-FFF2-40B4-BE49-F238E27FC236}">
                <a16:creationId xmlns:a16="http://schemas.microsoft.com/office/drawing/2014/main" id="{B24AB0E2-353D-6147-B354-F50E30309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73152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400px-Shower_Head_environmental_conditions.jpeg">
            <a:extLst>
              <a:ext uri="{FF2B5EF4-FFF2-40B4-BE49-F238E27FC236}">
                <a16:creationId xmlns:a16="http://schemas.microsoft.com/office/drawing/2014/main" id="{5283CA82-DAC5-C14A-8CE0-F89C5D4130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43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a:extLst>
              <a:ext uri="{FF2B5EF4-FFF2-40B4-BE49-F238E27FC236}">
                <a16:creationId xmlns:a16="http://schemas.microsoft.com/office/drawing/2014/main" id="{49D6D0B9-7A47-AB4C-9004-B0F3F4379E48}"/>
              </a:ext>
            </a:extLst>
          </p:cNvPr>
          <p:cNvSpPr txBox="1">
            <a:spLocks noChangeArrowheads="1"/>
          </p:cNvSpPr>
          <p:nvPr/>
        </p:nvSpPr>
        <p:spPr bwMode="auto">
          <a:xfrm>
            <a:off x="6324600" y="62484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http://microbewiki.kenyon.edu/</a:t>
            </a:r>
          </a:p>
        </p:txBody>
      </p:sp>
      <p:sp>
        <p:nvSpPr>
          <p:cNvPr id="21509" name="TextBox 6">
            <a:extLst>
              <a:ext uri="{FF2B5EF4-FFF2-40B4-BE49-F238E27FC236}">
                <a16:creationId xmlns:a16="http://schemas.microsoft.com/office/drawing/2014/main" id="{2730BC61-88AB-E34C-B58D-F5B7DABA6A0B}"/>
              </a:ext>
            </a:extLst>
          </p:cNvPr>
          <p:cNvSpPr txBox="1">
            <a:spLocks noChangeArrowheads="1"/>
          </p:cNvSpPr>
          <p:nvPr/>
        </p:nvSpPr>
        <p:spPr bwMode="auto">
          <a:xfrm>
            <a:off x="1600200" y="6172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alibri" panose="020F0502020204030204" pitchFamily="34" charset="0"/>
                <a:cs typeface="Calibri" panose="020F0502020204030204" pitchFamily="34" charset="0"/>
              </a:rPr>
              <a:t>http://www.cosmosmagazine.com/news/showers-can-be-bad-your-health/</a:t>
            </a:r>
          </a:p>
        </p:txBody>
      </p:sp>
      <p:pic>
        <p:nvPicPr>
          <p:cNvPr id="21510" name="Picture 7" descr="20090915_showerhead.jpg">
            <a:extLst>
              <a:ext uri="{FF2B5EF4-FFF2-40B4-BE49-F238E27FC236}">
                <a16:creationId xmlns:a16="http://schemas.microsoft.com/office/drawing/2014/main" id="{0BA87967-AC66-6F42-A57A-4F38C603BF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267200"/>
            <a:ext cx="1828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8">
            <a:extLst>
              <a:ext uri="{FF2B5EF4-FFF2-40B4-BE49-F238E27FC236}">
                <a16:creationId xmlns:a16="http://schemas.microsoft.com/office/drawing/2014/main" id="{5AB568BD-F12B-F942-936A-6920912319D0}"/>
              </a:ext>
            </a:extLst>
          </p:cNvPr>
          <p:cNvSpPr txBox="1">
            <a:spLocks noChangeArrowheads="1"/>
          </p:cNvSpPr>
          <p:nvPr/>
        </p:nvSpPr>
        <p:spPr bwMode="auto">
          <a:xfrm>
            <a:off x="1447800" y="2543175"/>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Flores et al. 2011</a:t>
            </a:r>
          </a:p>
        </p:txBody>
      </p:sp>
      <p:sp>
        <p:nvSpPr>
          <p:cNvPr id="21512" name="Title 9">
            <a:extLst>
              <a:ext uri="{FF2B5EF4-FFF2-40B4-BE49-F238E27FC236}">
                <a16:creationId xmlns:a16="http://schemas.microsoft.com/office/drawing/2014/main" id="{D3D5881F-92D7-F54F-A14D-7955C178B7EA}"/>
              </a:ext>
            </a:extLst>
          </p:cNvPr>
          <p:cNvSpPr>
            <a:spLocks noGrp="1"/>
          </p:cNvSpPr>
          <p:nvPr>
            <p:ph type="title"/>
          </p:nvPr>
        </p:nvSpPr>
        <p:spPr>
          <a:xfrm>
            <a:off x="1143000" y="-12700"/>
            <a:ext cx="7772400" cy="1143000"/>
          </a:xfrm>
        </p:spPr>
        <p:txBody>
          <a:bodyPr/>
          <a:lstStyle/>
          <a:p>
            <a:r>
              <a:rPr lang="en-US" altLang="en-US">
                <a:solidFill>
                  <a:srgbClr val="FFFFFF"/>
                </a:solidFill>
                <a:latin typeface="Calibri" panose="020F0502020204030204" pitchFamily="34" charset="0"/>
                <a:ea typeface="ＭＳ Ｐゴシック" panose="020B0600070205080204" pitchFamily="34" charset="-128"/>
                <a:cs typeface="Calibri" panose="020F0502020204030204" pitchFamily="34" charset="0"/>
              </a:rPr>
              <a:t>Hot spots: Bacteria (in general)</a:t>
            </a:r>
          </a:p>
        </p:txBody>
      </p:sp>
      <p:sp>
        <p:nvSpPr>
          <p:cNvPr id="21513" name="TextBox 1">
            <a:extLst>
              <a:ext uri="{FF2B5EF4-FFF2-40B4-BE49-F238E27FC236}">
                <a16:creationId xmlns:a16="http://schemas.microsoft.com/office/drawing/2014/main" id="{F766C966-A9A1-184A-96E4-78036F0DE2E1}"/>
              </a:ext>
            </a:extLst>
          </p:cNvPr>
          <p:cNvSpPr txBox="1">
            <a:spLocks noChangeArrowheads="1"/>
          </p:cNvSpPr>
          <p:nvPr/>
        </p:nvSpPr>
        <p:spPr bwMode="auto">
          <a:xfrm>
            <a:off x="1295400" y="28956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400">
                <a:solidFill>
                  <a:schemeClr val="bg1"/>
                </a:solidFill>
                <a:latin typeface="Calibri" panose="020F0502020204030204" pitchFamily="34" charset="0"/>
                <a:cs typeface="Calibri" panose="020F0502020204030204" pitchFamily="34" charset="0"/>
              </a:rPr>
              <a:t>Light blue indicates low abundance while dark blue indicates high abundance of taxa. (</a:t>
            </a:r>
            <a:r>
              <a:rPr lang="en-US" altLang="en-US" sz="2400" b="1">
                <a:solidFill>
                  <a:schemeClr val="bg1"/>
                </a:solidFill>
                <a:latin typeface="Calibri" panose="020F0502020204030204" pitchFamily="34" charset="0"/>
                <a:cs typeface="Calibri" panose="020F0502020204030204" pitchFamily="34" charset="0"/>
              </a:rPr>
              <a:t>A</a:t>
            </a:r>
            <a:r>
              <a:rPr lang="en-US" altLang="en-US" sz="2400">
                <a:solidFill>
                  <a:schemeClr val="bg1"/>
                </a:solidFill>
                <a:latin typeface="Calibri" panose="020F0502020204030204" pitchFamily="34" charset="0"/>
                <a:cs typeface="Calibri" panose="020F0502020204030204" pitchFamily="34" charset="0"/>
              </a:rPr>
              <a:t>) skin-associated taxa; (</a:t>
            </a:r>
            <a:r>
              <a:rPr lang="en-US" altLang="en-US" sz="2400" b="1">
                <a:solidFill>
                  <a:schemeClr val="bg1"/>
                </a:solidFill>
                <a:latin typeface="Calibri" panose="020F0502020204030204" pitchFamily="34" charset="0"/>
                <a:cs typeface="Calibri" panose="020F0502020204030204" pitchFamily="34" charset="0"/>
              </a:rPr>
              <a:t>B</a:t>
            </a:r>
            <a:r>
              <a:rPr lang="en-US" altLang="en-US" sz="2400">
                <a:solidFill>
                  <a:schemeClr val="bg1"/>
                </a:solidFill>
                <a:latin typeface="Calibri" panose="020F0502020204030204" pitchFamily="34" charset="0"/>
                <a:cs typeface="Calibri" panose="020F0502020204030204" pitchFamily="34" charset="0"/>
              </a:rPr>
              <a:t>) Gut-associated taxa; and(</a:t>
            </a:r>
            <a:r>
              <a:rPr lang="en-US" altLang="en-US" sz="2400" b="1">
                <a:solidFill>
                  <a:schemeClr val="bg1"/>
                </a:solidFill>
                <a:latin typeface="Calibri" panose="020F0502020204030204" pitchFamily="34" charset="0"/>
                <a:cs typeface="Calibri" panose="020F0502020204030204" pitchFamily="34" charset="0"/>
              </a:rPr>
              <a:t>C</a:t>
            </a:r>
            <a:r>
              <a:rPr lang="en-US" altLang="en-US" sz="2400">
                <a:solidFill>
                  <a:schemeClr val="bg1"/>
                </a:solidFill>
                <a:latin typeface="Calibri" panose="020F0502020204030204" pitchFamily="34" charset="0"/>
                <a:cs typeface="Calibri" panose="020F0502020204030204" pitchFamily="34" charset="0"/>
              </a:rPr>
              <a:t>) soil-associated taxa.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a:extLst>
              <a:ext uri="{FF2B5EF4-FFF2-40B4-BE49-F238E27FC236}">
                <a16:creationId xmlns:a16="http://schemas.microsoft.com/office/drawing/2014/main" id="{856FBD2A-62A5-A44E-9A0C-530F1B446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6325" y="-60325"/>
            <a:ext cx="445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Oval 5">
            <a:extLst>
              <a:ext uri="{FF2B5EF4-FFF2-40B4-BE49-F238E27FC236}">
                <a16:creationId xmlns:a16="http://schemas.microsoft.com/office/drawing/2014/main" id="{C5943DC7-282E-494B-8DB9-F31FF327DAD2}"/>
              </a:ext>
            </a:extLst>
          </p:cNvPr>
          <p:cNvSpPr>
            <a:spLocks noChangeArrowheads="1"/>
          </p:cNvSpPr>
          <p:nvPr/>
        </p:nvSpPr>
        <p:spPr bwMode="auto">
          <a:xfrm>
            <a:off x="5105400" y="14478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87" name="Oval 7">
            <a:extLst>
              <a:ext uri="{FF2B5EF4-FFF2-40B4-BE49-F238E27FC236}">
                <a16:creationId xmlns:a16="http://schemas.microsoft.com/office/drawing/2014/main" id="{C1CFB592-8524-9D4E-9B5B-DB2BA6B9478B}"/>
              </a:ext>
            </a:extLst>
          </p:cNvPr>
          <p:cNvSpPr>
            <a:spLocks noChangeArrowheads="1"/>
          </p:cNvSpPr>
          <p:nvPr/>
        </p:nvSpPr>
        <p:spPr bwMode="auto">
          <a:xfrm>
            <a:off x="2438400" y="2819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88" name="Oval 8">
            <a:extLst>
              <a:ext uri="{FF2B5EF4-FFF2-40B4-BE49-F238E27FC236}">
                <a16:creationId xmlns:a16="http://schemas.microsoft.com/office/drawing/2014/main" id="{7256819C-40E2-4D46-A1BC-6C168078A486}"/>
              </a:ext>
            </a:extLst>
          </p:cNvPr>
          <p:cNvSpPr>
            <a:spLocks noChangeArrowheads="1"/>
          </p:cNvSpPr>
          <p:nvPr/>
        </p:nvSpPr>
        <p:spPr bwMode="auto">
          <a:xfrm>
            <a:off x="3200400" y="2819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89" name="Oval 9">
            <a:extLst>
              <a:ext uri="{FF2B5EF4-FFF2-40B4-BE49-F238E27FC236}">
                <a16:creationId xmlns:a16="http://schemas.microsoft.com/office/drawing/2014/main" id="{499D7A12-22E8-794D-A22C-5159A44348E2}"/>
              </a:ext>
            </a:extLst>
          </p:cNvPr>
          <p:cNvSpPr>
            <a:spLocks noChangeArrowheads="1"/>
          </p:cNvSpPr>
          <p:nvPr/>
        </p:nvSpPr>
        <p:spPr bwMode="auto">
          <a:xfrm>
            <a:off x="4572000" y="1676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0" name="Oval 10">
            <a:extLst>
              <a:ext uri="{FF2B5EF4-FFF2-40B4-BE49-F238E27FC236}">
                <a16:creationId xmlns:a16="http://schemas.microsoft.com/office/drawing/2014/main" id="{BCD0586D-5966-AF49-BB84-86B7EEEC7488}"/>
              </a:ext>
            </a:extLst>
          </p:cNvPr>
          <p:cNvSpPr>
            <a:spLocks noChangeArrowheads="1"/>
          </p:cNvSpPr>
          <p:nvPr/>
        </p:nvSpPr>
        <p:spPr bwMode="auto">
          <a:xfrm>
            <a:off x="3581400" y="2819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1" name="Oval 12">
            <a:extLst>
              <a:ext uri="{FF2B5EF4-FFF2-40B4-BE49-F238E27FC236}">
                <a16:creationId xmlns:a16="http://schemas.microsoft.com/office/drawing/2014/main" id="{58AE5756-8C52-A543-9A74-F6D1E7EF4EFF}"/>
              </a:ext>
            </a:extLst>
          </p:cNvPr>
          <p:cNvSpPr>
            <a:spLocks noChangeArrowheads="1"/>
          </p:cNvSpPr>
          <p:nvPr/>
        </p:nvSpPr>
        <p:spPr bwMode="auto">
          <a:xfrm>
            <a:off x="1981200" y="38100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2" name="Oval 14">
            <a:extLst>
              <a:ext uri="{FF2B5EF4-FFF2-40B4-BE49-F238E27FC236}">
                <a16:creationId xmlns:a16="http://schemas.microsoft.com/office/drawing/2014/main" id="{B6903BD3-1A67-6449-9A1F-1A1120A1A54D}"/>
              </a:ext>
            </a:extLst>
          </p:cNvPr>
          <p:cNvSpPr>
            <a:spLocks noChangeArrowheads="1"/>
          </p:cNvSpPr>
          <p:nvPr/>
        </p:nvSpPr>
        <p:spPr bwMode="auto">
          <a:xfrm>
            <a:off x="3886200" y="3962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3" name="Oval 15">
            <a:extLst>
              <a:ext uri="{FF2B5EF4-FFF2-40B4-BE49-F238E27FC236}">
                <a16:creationId xmlns:a16="http://schemas.microsoft.com/office/drawing/2014/main" id="{5F7E3843-EA54-494E-9215-DDA6335F67D8}"/>
              </a:ext>
            </a:extLst>
          </p:cNvPr>
          <p:cNvSpPr>
            <a:spLocks noChangeArrowheads="1"/>
          </p:cNvSpPr>
          <p:nvPr/>
        </p:nvSpPr>
        <p:spPr bwMode="auto">
          <a:xfrm>
            <a:off x="2362200" y="3962400"/>
            <a:ext cx="4572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17349</TotalTime>
  <Words>2058</Words>
  <Application>Microsoft Macintosh PowerPoint</Application>
  <PresentationFormat>On-screen Show (4:3)</PresentationFormat>
  <Paragraphs>171</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Times New Roman</vt:lpstr>
      <vt:lpstr>ＭＳ Ｐゴシック</vt:lpstr>
      <vt:lpstr>Arial</vt:lpstr>
      <vt:lpstr>Calibri</vt:lpstr>
      <vt:lpstr>Webdings</vt:lpstr>
      <vt:lpstr>ＭＳ 明朝</vt:lpstr>
      <vt:lpstr>Cambria</vt:lpstr>
      <vt:lpstr>Office Theme</vt:lpstr>
      <vt:lpstr>PowerPoint Presentation</vt:lpstr>
      <vt:lpstr>PowerPoint Presentation</vt:lpstr>
      <vt:lpstr>Outline</vt:lpstr>
      <vt:lpstr>PowerPoint Presentation</vt:lpstr>
      <vt:lpstr>PowerPoint Presentation</vt:lpstr>
      <vt:lpstr>MRSA: Environmental factors </vt:lpstr>
      <vt:lpstr>PowerPoint Presentation</vt:lpstr>
      <vt:lpstr>Hot spots: Bacteria (in general)</vt:lpstr>
      <vt:lpstr>PowerPoint Presentation</vt:lpstr>
      <vt:lpstr>HYGIENE: Clean first, then disinfect</vt:lpstr>
      <vt:lpstr>PowerPoint Presentation</vt:lpstr>
      <vt:lpstr>PowerPoint Presentation</vt:lpstr>
      <vt:lpstr>Showerhead disinfection procedure</vt:lpstr>
      <vt:lpstr>PowerPoint Presentation</vt:lpstr>
      <vt:lpstr>PowerPoint Presentation</vt:lpstr>
      <vt:lpstr>Laundry Contamination</vt:lpstr>
      <vt:lpstr>Ozone</vt:lpstr>
      <vt:lpstr>Laundry disinfection: MRSA and Ozone</vt:lpstr>
      <vt:lpstr>Ozone Laundry Systems</vt:lpstr>
      <vt:lpstr>PowerPoint Presentation</vt:lpstr>
      <vt:lpstr>Copper: Microbicidal/germicidal/antimicrobial/antibacterial action</vt:lpstr>
      <vt:lpstr>PowerPoint Presentation</vt:lpstr>
      <vt:lpstr>PowerPoint Presentation</vt:lpstr>
      <vt:lpstr>SAUNA/STEAM ROOM</vt:lpstr>
      <vt:lpstr>References</vt:lpstr>
    </vt:vector>
  </TitlesOfParts>
  <Manager/>
  <Company>USARC</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Cheryl Rosa, DVM</dc:creator>
  <cp:keywords/>
  <dc:description/>
  <cp:lastModifiedBy>Johanna</cp:lastModifiedBy>
  <cp:revision>253</cp:revision>
  <cp:lastPrinted>2006-02-16T02:12:04Z</cp:lastPrinted>
  <dcterms:created xsi:type="dcterms:W3CDTF">2004-07-26T22:34:53Z</dcterms:created>
  <dcterms:modified xsi:type="dcterms:W3CDTF">2020-10-26T19:08:26Z</dcterms:modified>
  <cp:category/>
</cp:coreProperties>
</file>