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691" r:id="rId2"/>
    <p:sldId id="743" r:id="rId3"/>
    <p:sldId id="669" r:id="rId4"/>
    <p:sldId id="690" r:id="rId5"/>
    <p:sldId id="741" r:id="rId6"/>
    <p:sldId id="663" r:id="rId7"/>
    <p:sldId id="742" r:id="rId8"/>
    <p:sldId id="695" r:id="rId9"/>
    <p:sldId id="694" r:id="rId10"/>
    <p:sldId id="632" r:id="rId11"/>
    <p:sldId id="732" r:id="rId12"/>
    <p:sldId id="738" r:id="rId13"/>
    <p:sldId id="710" r:id="rId14"/>
    <p:sldId id="579" r:id="rId15"/>
    <p:sldId id="767" r:id="rId16"/>
    <p:sldId id="534" r:id="rId17"/>
    <p:sldId id="578" r:id="rId18"/>
    <p:sldId id="689" r:id="rId19"/>
    <p:sldId id="601" r:id="rId20"/>
    <p:sldId id="699" r:id="rId21"/>
    <p:sldId id="740" r:id="rId22"/>
    <p:sldId id="713" r:id="rId23"/>
    <p:sldId id="717" r:id="rId24"/>
    <p:sldId id="718" r:id="rId25"/>
    <p:sldId id="719" r:id="rId26"/>
    <p:sldId id="739" r:id="rId27"/>
    <p:sldId id="721" r:id="rId28"/>
    <p:sldId id="715" r:id="rId29"/>
    <p:sldId id="714" r:id="rId30"/>
    <p:sldId id="706" r:id="rId31"/>
    <p:sldId id="722" r:id="rId32"/>
    <p:sldId id="725" r:id="rId33"/>
    <p:sldId id="723" r:id="rId34"/>
    <p:sldId id="728" r:id="rId35"/>
    <p:sldId id="730" r:id="rId36"/>
    <p:sldId id="729" r:id="rId37"/>
    <p:sldId id="733" r:id="rId38"/>
    <p:sldId id="726" r:id="rId39"/>
    <p:sldId id="724" r:id="rId40"/>
    <p:sldId id="744" r:id="rId41"/>
    <p:sldId id="745" r:id="rId42"/>
    <p:sldId id="746" r:id="rId43"/>
    <p:sldId id="747" r:id="rId44"/>
    <p:sldId id="748" r:id="rId45"/>
    <p:sldId id="749" r:id="rId46"/>
    <p:sldId id="750" r:id="rId47"/>
    <p:sldId id="751" r:id="rId48"/>
    <p:sldId id="752" r:id="rId49"/>
    <p:sldId id="753" r:id="rId50"/>
    <p:sldId id="754" r:id="rId51"/>
    <p:sldId id="755" r:id="rId52"/>
    <p:sldId id="756" r:id="rId53"/>
    <p:sldId id="757" r:id="rId54"/>
    <p:sldId id="758" r:id="rId55"/>
    <p:sldId id="759" r:id="rId56"/>
    <p:sldId id="760" r:id="rId57"/>
    <p:sldId id="761" r:id="rId58"/>
    <p:sldId id="762" r:id="rId59"/>
    <p:sldId id="763" r:id="rId60"/>
    <p:sldId id="764" r:id="rId61"/>
    <p:sldId id="765" r:id="rId62"/>
  </p:sldIdLst>
  <p:sldSz cx="9144000" cy="6858000" type="screen4x3"/>
  <p:notesSz cx="6934200" cy="9220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6412" autoAdjust="0"/>
  </p:normalViewPr>
  <p:slideViewPr>
    <p:cSldViewPr showGuides="1">
      <p:cViewPr varScale="1">
        <p:scale>
          <a:sx n="212" d="100"/>
          <a:sy n="212" d="100"/>
        </p:scale>
        <p:origin x="200"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1386" y="21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24AC304-E580-5345-A0B4-26E8F61E3B2D}"/>
              </a:ext>
            </a:extLst>
          </p:cNvPr>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1A52F32F-70BE-C04F-BAC4-618029CD56B6}"/>
              </a:ext>
            </a:extLst>
          </p:cNvPr>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5C763B3B-DBD3-DD4C-A055-E16DA00D7351}"/>
              </a:ext>
            </a:extLst>
          </p:cNvPr>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3077" name="Rectangle 5">
            <a:extLst>
              <a:ext uri="{FF2B5EF4-FFF2-40B4-BE49-F238E27FC236}">
                <a16:creationId xmlns:a16="http://schemas.microsoft.com/office/drawing/2014/main" id="{698902D7-38B1-C34C-978F-EAC15EAF0679}"/>
              </a:ext>
            </a:extLst>
          </p:cNvPr>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eaLnBrk="1" hangingPunct="1">
              <a:defRPr sz="1200"/>
            </a:lvl1pPr>
          </a:lstStyle>
          <a:p>
            <a:fld id="{18A08B9E-0FA8-6942-8D9E-4511CEFB6F8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BC00A34-104B-3F46-BEBC-6EE856C01661}"/>
              </a:ext>
            </a:extLst>
          </p:cNvPr>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E3C5ED84-3C47-1543-BDF9-21F3E2D71DAC}"/>
              </a:ext>
            </a:extLst>
          </p:cNvPr>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eaLnBrk="1" hangingPunct="1">
              <a:defRPr sz="1200">
                <a:latin typeface="Arial" charset="0"/>
              </a:defRPr>
            </a:lvl1pPr>
          </a:lstStyle>
          <a:p>
            <a:pPr>
              <a:defRPr/>
            </a:pPr>
            <a:endParaRPr lang="en-US"/>
          </a:p>
        </p:txBody>
      </p:sp>
      <p:sp>
        <p:nvSpPr>
          <p:cNvPr id="66564" name="Rectangle 4">
            <a:extLst>
              <a:ext uri="{FF2B5EF4-FFF2-40B4-BE49-F238E27FC236}">
                <a16:creationId xmlns:a16="http://schemas.microsoft.com/office/drawing/2014/main" id="{CDF31F56-712C-3842-93DB-2D04AC2FCD4B}"/>
              </a:ext>
            </a:extLst>
          </p:cNvPr>
          <p:cNvSpPr>
            <a:spLocks noRo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A9940FC-27AB-CC47-8BA9-9DB47211986D}"/>
              </a:ext>
            </a:extLst>
          </p:cNvPr>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9B080598-37F9-4B40-B662-E17180A2BDA2}"/>
              </a:ext>
            </a:extLst>
          </p:cNvPr>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4103" name="Rectangle 7">
            <a:extLst>
              <a:ext uri="{FF2B5EF4-FFF2-40B4-BE49-F238E27FC236}">
                <a16:creationId xmlns:a16="http://schemas.microsoft.com/office/drawing/2014/main" id="{AF85175B-259F-BA46-B896-F01D0752380F}"/>
              </a:ext>
            </a:extLst>
          </p:cNvPr>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eaLnBrk="1" hangingPunct="1">
              <a:defRPr sz="1200"/>
            </a:lvl1pPr>
          </a:lstStyle>
          <a:p>
            <a:fld id="{922E966F-2A64-6349-A907-544F3FD7E61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F64C800-E117-FC4F-BA69-AA72DBE99C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9C038C6-A130-AE40-B5F1-0E75DEB49B22}" type="slidenum">
              <a:rPr lang="en-US" altLang="en-US"/>
              <a:pPr/>
              <a:t>9</a:t>
            </a:fld>
            <a:endParaRPr lang="en-US" altLang="en-US"/>
          </a:p>
        </p:txBody>
      </p:sp>
      <p:sp>
        <p:nvSpPr>
          <p:cNvPr id="67587" name="Rectangle 2">
            <a:extLst>
              <a:ext uri="{FF2B5EF4-FFF2-40B4-BE49-F238E27FC236}">
                <a16:creationId xmlns:a16="http://schemas.microsoft.com/office/drawing/2014/main" id="{CCC98098-01A5-014B-A206-6A47DF87F6BF}"/>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0A8C34A5-95A6-7A42-9940-E2633566F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When thinking about water and infectious diseases, we can divide the problem into several categories, as Bradley and White did in their 1972 publication.  Most of use think first of water-borne infectious, where the pathogen is ingested in contaminated water.  Cholera and many enteric bacterial infectious are acquired this way, although these diseases can be acquired also by ingesting the pathogen via hand contamination.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Water-washed diseases are those spread person to person, where lack of water leads to inadequate hand or body hygiene.  In the original classification, Bradley listed skin infections and trachoma as water washed.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Water-based infections arise where water is the home for an intermediate parasitic host such as for schistosomiasis and guinea worm.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Bradley called water-related infections those where the insect vector breed or bite near water as is the case for mosquitos transmitting malaria or dengue.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4140EC1-CDD5-2244-A396-236C115E69BE}"/>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BD679EF7-A889-9448-A86B-93471EBF2E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8701EF0D-8B55-EE40-8764-35805BDDD0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5DE0135-79E4-B54C-8BA2-D495F008D7A8}" type="slidenum">
              <a:rPr lang="en-US" altLang="en-US"/>
              <a:pPr/>
              <a:t>31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4D64F59-0B7E-F94D-81FC-CD7471E922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574DDB0-9C23-A54F-933E-C2E469B71B9D}" type="slidenum">
              <a:rPr lang="en-US" altLang="en-US">
                <a:solidFill>
                  <a:srgbClr val="000000"/>
                </a:solidFill>
              </a:rPr>
              <a:pPr/>
              <a:t>32</a:t>
            </a:fld>
            <a:endParaRPr lang="en-US" altLang="en-US">
              <a:solidFill>
                <a:srgbClr val="000000"/>
              </a:solidFill>
            </a:endParaRPr>
          </a:p>
        </p:txBody>
      </p:sp>
      <p:sp>
        <p:nvSpPr>
          <p:cNvPr id="77827" name="Rectangle 2">
            <a:extLst>
              <a:ext uri="{FF2B5EF4-FFF2-40B4-BE49-F238E27FC236}">
                <a16:creationId xmlns:a16="http://schemas.microsoft.com/office/drawing/2014/main" id="{4921B52A-5C0C-3E45-A57A-557588D9F1FF}"/>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A9143EAC-8652-1C4C-A299-F92285CC8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When we matched hospitalization rate to water service this is what we found.  Higher rates of hospitalization for pneumonia and influenza, RSV  in children, skin infections and MRSA.  Interestingly, diarrhea hospitalizations were uncommon in all regions and did not differ according to water service.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93A23F2-999C-AC40-9A8C-F0CC56638CCC}"/>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ED5327A6-EB54-5F49-8B8F-6C13B7D0B5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2" name="Slide Number Placeholder 3">
            <a:extLst>
              <a:ext uri="{FF2B5EF4-FFF2-40B4-BE49-F238E27FC236}">
                <a16:creationId xmlns:a16="http://schemas.microsoft.com/office/drawing/2014/main" id="{EAEBC55F-F7F5-6540-8A22-8A8A45BB37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1BC5BA01-FB9F-A044-BEE2-A8DBBFAEDBA4}" type="slidenum">
              <a:rPr lang="en-US" altLang="en-US"/>
              <a:pPr/>
              <a:t>33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5B2905A-83D1-7D4B-8A3D-2FD9C3F365A6}"/>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4883FFF1-5DD2-DA48-A4DD-DA689D2EF1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DF2A2EF7-E8EA-ED4B-97FF-DDF53D3ABA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5D8A9CE-496C-E549-95FD-F994E9A0B58C}" type="slidenum">
              <a:rPr lang="en-US" altLang="en-US"/>
              <a:pPr/>
              <a:t>38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23F0095-44EE-A94D-A7F1-32A6C9E6CCF6}"/>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CBA3C997-8C44-6945-89F6-56BA7B2CCC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15FFD6D9-5BC7-0140-A0DE-975E2C070A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39692628-1D00-1A45-8FA6-AE2C13B7999E}" type="slidenum">
              <a:rPr lang="en-US" altLang="en-US"/>
              <a:pPr/>
              <a:t>39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8E9127D-E8D0-1743-A9E5-D31EA25F818A}"/>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D1895A44-325F-E345-8E6E-FF451E524E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8% with diarrhea sought medical care.   19% provided a stool specimen.    Salmonella 200:1</a:t>
            </a:r>
          </a:p>
        </p:txBody>
      </p:sp>
      <p:sp>
        <p:nvSpPr>
          <p:cNvPr id="81924" name="Slide Number Placeholder 3">
            <a:extLst>
              <a:ext uri="{FF2B5EF4-FFF2-40B4-BE49-F238E27FC236}">
                <a16:creationId xmlns:a16="http://schemas.microsoft.com/office/drawing/2014/main" id="{3A855656-10E1-704B-B70C-750A83E54B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EABB150E-BFEE-A042-83CC-D43EB137D0B2}" type="slidenum">
              <a:rPr lang="en-US" altLang="en-US"/>
              <a:pPr/>
              <a:t>41</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8C8FDC30-3D72-F748-93C8-6AA5D3641B09}"/>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85F22C2B-B10E-AF49-A239-5502F264BE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290 reported case of gastroenteritis in 2013</a:t>
            </a:r>
          </a:p>
        </p:txBody>
      </p:sp>
      <p:sp>
        <p:nvSpPr>
          <p:cNvPr id="82948" name="Slide Number Placeholder 3">
            <a:extLst>
              <a:ext uri="{FF2B5EF4-FFF2-40B4-BE49-F238E27FC236}">
                <a16:creationId xmlns:a16="http://schemas.microsoft.com/office/drawing/2014/main" id="{14C86548-D199-374C-9933-0544FE1A3C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709AF4F0-A6B9-7D4B-8C2E-1ED2B433B800}" type="slidenum">
              <a:rPr lang="en-US" altLang="en-US"/>
              <a:pPr/>
              <a:t>43</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F2D7A8A9-26FB-934C-8CC8-A4A139022CB1}"/>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DE254E13-09A7-C444-8A2F-CCB9C31B1F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0A6F6948-C031-6D42-BD58-E28342267A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2CB411D-1185-8B44-A251-1687931ABB3C}" type="slidenum">
              <a:rPr lang="en-US" altLang="en-US"/>
              <a:pPr/>
              <a:t>45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1BEFC1B-6A57-A94E-B8F1-C43EB2A86F28}"/>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C8F5F6C9-3353-F844-92E1-76C2E2E10B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F1F07B1A-F4DB-4141-AB6B-C07F3F998D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5AAE2CC-F5E4-ED47-84A0-E88D08BA5255}" type="slidenum">
              <a:rPr lang="en-US" altLang="en-US"/>
              <a:pPr/>
              <a:t>10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595A3BD-D5C6-114F-A7E1-E0D3EC5E67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64BA658-DBA3-4C4B-9733-566EEC99EF85}" type="slidenum">
              <a:rPr lang="en-US" altLang="en-US"/>
              <a:pPr/>
              <a:t>12</a:t>
            </a:fld>
            <a:endParaRPr lang="en-US" altLang="en-US"/>
          </a:p>
        </p:txBody>
      </p:sp>
      <p:sp>
        <p:nvSpPr>
          <p:cNvPr id="69635" name="Rectangle 2">
            <a:extLst>
              <a:ext uri="{FF2B5EF4-FFF2-40B4-BE49-F238E27FC236}">
                <a16:creationId xmlns:a16="http://schemas.microsoft.com/office/drawing/2014/main" id="{F63AA863-47B3-AB4F-8DF5-A397BF2F696E}"/>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A0C4A8FC-49EC-0845-B444-EEBEDD960B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When we matched hospitalization rate to water service this is what we found.  Higher rates of hospitalzation for pneumonia and influenza, RSV  in children, skin infections and MRSA.  Interestingly, diarrhea hospitalizations were uncommon in all regions and did not differ according to water service.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6AD7673-2053-B840-90C8-5492C0501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3CC583F2-3E0C-AC43-8C26-410DD6BDECB6}" type="slidenum">
              <a:rPr lang="en-US" altLang="en-US">
                <a:solidFill>
                  <a:srgbClr val="000000"/>
                </a:solidFill>
              </a:rPr>
              <a:pPr/>
              <a:t>13</a:t>
            </a:fld>
            <a:endParaRPr lang="en-US" altLang="en-US">
              <a:solidFill>
                <a:srgbClr val="000000"/>
              </a:solidFill>
            </a:endParaRPr>
          </a:p>
        </p:txBody>
      </p:sp>
      <p:sp>
        <p:nvSpPr>
          <p:cNvPr id="70659" name="Rectangle 2">
            <a:extLst>
              <a:ext uri="{FF2B5EF4-FFF2-40B4-BE49-F238E27FC236}">
                <a16:creationId xmlns:a16="http://schemas.microsoft.com/office/drawing/2014/main" id="{8221BA0A-D43D-3140-A447-A94222F78CE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F22597D3-F2CD-2A4E-B495-5C691F570D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When we matched hospitalization rate to water service this is what we found.  Higher rates of hospitalization for pneumonia and influenza, RSV  in children, skin infections and MRSA.  Interestingly, diarrhea hospitalizations were uncommon in all regions and did not differ according to water service.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7CC200C-B9BB-B940-AFC2-B5A111FA94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A6D2F53-6044-324B-B32C-597D1F0D95B8}" type="slidenum">
              <a:rPr lang="en-US" altLang="en-US"/>
              <a:pPr/>
              <a:t>14</a:t>
            </a:fld>
            <a:endParaRPr lang="en-US" altLang="en-US"/>
          </a:p>
        </p:txBody>
      </p:sp>
      <p:sp>
        <p:nvSpPr>
          <p:cNvPr id="71683" name="Rectangle 2">
            <a:extLst>
              <a:ext uri="{FF2B5EF4-FFF2-40B4-BE49-F238E27FC236}">
                <a16:creationId xmlns:a16="http://schemas.microsoft.com/office/drawing/2014/main" id="{674BC788-AFDE-384F-9AEA-906D2DEC3E6F}"/>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70FBBFAB-0869-5D4E-8237-89621A112E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We conduct laboratory based surveillance for invasive Streptococcus pneumoniae infections throughout Alaska.  The pneumococcus is a respiratory pathogen spread by coughing or sneezing and via contaminated hands.  This slide, set up the same way as the previous ones, shows the greatly increased rates of invasive infections, such as blood stream and meningitis, among childre  from villages that lack inhome running water.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Each of these health outcomes, lower respiratory infections, skin infections and invasive pneumooccal disease share a person to person mode of transmission that can be broken by having adequate amounts of water available for hand washing and body hygiene.  We think lack of water availability explains these health disparities.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04FF75A-B068-CA45-8AAC-BF8A2CED57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729BA04-D399-4146-8DEB-7F3D101A9ED8}" type="slidenum">
              <a:rPr lang="en-US" altLang="en-US"/>
              <a:pPr/>
              <a:t>16</a:t>
            </a:fld>
            <a:endParaRPr lang="en-US" altLang="en-US"/>
          </a:p>
        </p:txBody>
      </p:sp>
      <p:sp>
        <p:nvSpPr>
          <p:cNvPr id="72707" name="Rectangle 2">
            <a:extLst>
              <a:ext uri="{FF2B5EF4-FFF2-40B4-BE49-F238E27FC236}">
                <a16:creationId xmlns:a16="http://schemas.microsoft.com/office/drawing/2014/main" id="{6B54FC20-D23B-2B4A-AF82-4F6F283EE5DD}"/>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7B7C729F-3C4E-EF4D-871D-4C074E8920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So, this slide shows hospitalization rates for Alaska Native infants according to the % of homes with water service in their village.  The height of the bars shows rates of hospitalization, per thousand infants, for three diagonoses: Lower respiratory tract infection (the first set of bars), xray confirmed pneumonia and lab confirmed Respiratory Syncytial Virus (RSV).  The light blue bars represent rates for infants living in villages where less than 10% of homes have running water, the dark blue show rates for villages with 10 -79%, the purple for those villages&gt; 80% served, the red shows rates for the region’s main town, where 100% of homes have running water.  The brown and yellow bars show rates for all Alaska Native infants and for the overall US infant rate.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For each of these respiratory illnesses, rates of hospitalizations are highest in children coming from villages with the lowest level of water service and rates decrease with increasinng levels of water service.  </a:t>
            </a:r>
          </a:p>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AF97F244-D2C3-0043-9EFC-D5DC5F35D7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E700E56-D6B3-8A43-9A70-254020C19F32}" type="slidenum">
              <a:rPr lang="en-US" altLang="en-US"/>
              <a:pPr/>
              <a:t>17</a:t>
            </a:fld>
            <a:endParaRPr lang="en-US" altLang="en-US"/>
          </a:p>
        </p:txBody>
      </p:sp>
      <p:sp>
        <p:nvSpPr>
          <p:cNvPr id="73731" name="Rectangle 2">
            <a:extLst>
              <a:ext uri="{FF2B5EF4-FFF2-40B4-BE49-F238E27FC236}">
                <a16:creationId xmlns:a16="http://schemas.microsoft.com/office/drawing/2014/main" id="{7A5A7079-9DC9-9846-A0ED-3B67D9368C32}"/>
              </a:ext>
            </a:extLst>
          </p:cNvPr>
          <p:cNvSpPr>
            <a:spLocks noRot="1" noChangeArrowheads="1" noTextEdit="1"/>
          </p:cNvSpPr>
          <p:nvPr>
            <p:ph type="sldImg"/>
          </p:nvPr>
        </p:nvSpPr>
        <p:spPr>
          <a:ln/>
        </p:spPr>
      </p:sp>
      <p:sp>
        <p:nvSpPr>
          <p:cNvPr id="73732" name="Rectangle 3">
            <a:extLst>
              <a:ext uri="{FF2B5EF4-FFF2-40B4-BE49-F238E27FC236}">
                <a16:creationId xmlns:a16="http://schemas.microsoft.com/office/drawing/2014/main" id="{855C143E-49DE-6A4F-8D43-F4F287526D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is set up the same way and shows data for skin infections due to lab confirmed Staph aureus, Methicillin Resistant Staph aureus and hospitalization for skin infections among persons of all ages from southwest Alaska.  As we saw with respiratory infections, rates are highest in villagers lacking running water and decrease with increasing levels of water availability.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ECC021C-D5D1-C643-BB9F-DDE11ADE7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20EA5BA9-4251-0F47-B013-5967EBFBA692}" type="slidenum">
              <a:rPr lang="en-US" altLang="en-US"/>
              <a:pPr/>
              <a:t>18</a:t>
            </a:fld>
            <a:endParaRPr lang="en-US" altLang="en-US"/>
          </a:p>
        </p:txBody>
      </p:sp>
      <p:sp>
        <p:nvSpPr>
          <p:cNvPr id="74755" name="Rectangle 2">
            <a:extLst>
              <a:ext uri="{FF2B5EF4-FFF2-40B4-BE49-F238E27FC236}">
                <a16:creationId xmlns:a16="http://schemas.microsoft.com/office/drawing/2014/main" id="{F33DE132-4DC2-894E-AC81-AA206BF33BF3}"/>
              </a:ext>
            </a:extLst>
          </p:cNvPr>
          <p:cNvSpPr>
            <a:spLocks noGrp="1" noRot="1" noChangeAspect="1" noChangeArrowheads="1" noTextEdit="1"/>
          </p:cNvSpPr>
          <p:nvPr>
            <p:ph type="sldImg"/>
          </p:nvPr>
        </p:nvSpPr>
        <p:spPr>
          <a:xfrm>
            <a:off x="1163638" y="690563"/>
            <a:ext cx="4610100" cy="3457575"/>
          </a:xfrm>
          <a:ln/>
        </p:spPr>
      </p:sp>
      <p:sp>
        <p:nvSpPr>
          <p:cNvPr id="74756" name="Rectangle 3">
            <a:extLst>
              <a:ext uri="{FF2B5EF4-FFF2-40B4-BE49-F238E27FC236}">
                <a16:creationId xmlns:a16="http://schemas.microsoft.com/office/drawing/2014/main" id="{28A7DB6D-0711-1943-A5C6-12F3564BED00}"/>
              </a:ext>
            </a:extLst>
          </p:cNvPr>
          <p:cNvSpPr>
            <a:spLocks noGrp="1" noChangeArrowheads="1"/>
          </p:cNvSpPr>
          <p:nvPr>
            <p:ph type="body" idx="1"/>
          </p:nvPr>
        </p:nvSpPr>
        <p:spPr>
          <a:xfrm>
            <a:off x="693738" y="4379913"/>
            <a:ext cx="5546725" cy="414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Dental caries severity differs in region A by village water fluoridation status.</a:t>
            </a:r>
          </a:p>
          <a:p>
            <a:endParaRPr lang="en-US" altLang="en-US">
              <a:latin typeface="Arial" panose="020B0604020202020204" pitchFamily="34" charset="0"/>
            </a:endParaRPr>
          </a:p>
          <a:p>
            <a:r>
              <a:rPr lang="en-US" altLang="en-US">
                <a:latin typeface="Arial" panose="020B0604020202020204" pitchFamily="34" charset="0"/>
              </a:rPr>
              <a:t>This graph displays the mean number of dental caries in primary teeth by age group and village fluoridation status.</a:t>
            </a:r>
          </a:p>
          <a:p>
            <a:endParaRPr lang="en-US" altLang="en-US">
              <a:latin typeface="Arial" panose="020B0604020202020204" pitchFamily="34" charset="0"/>
            </a:endParaRPr>
          </a:p>
          <a:p>
            <a:r>
              <a:rPr lang="en-US" altLang="en-US">
                <a:latin typeface="Arial" panose="020B0604020202020204" pitchFamily="34" charset="0"/>
              </a:rPr>
              <a:t>The x-axis is the age group and the y-axis is the mean number of dental caries.</a:t>
            </a:r>
          </a:p>
          <a:p>
            <a:endParaRPr lang="en-US" altLang="en-US">
              <a:latin typeface="Arial" panose="020B0604020202020204" pitchFamily="34" charset="0"/>
            </a:endParaRPr>
          </a:p>
          <a:p>
            <a:r>
              <a:rPr lang="en-US" altLang="en-US">
                <a:latin typeface="Arial" panose="020B0604020202020204" pitchFamily="34" charset="0"/>
              </a:rPr>
              <a:t>Non-fluoridated villages are in orange and fluoridated villages in blue.</a:t>
            </a:r>
          </a:p>
          <a:p>
            <a:endParaRPr lang="en-US" altLang="en-US">
              <a:latin typeface="Arial" panose="020B0604020202020204" pitchFamily="34" charset="0"/>
            </a:endParaRPr>
          </a:p>
          <a:p>
            <a:r>
              <a:rPr lang="en-US" altLang="en-US">
                <a:latin typeface="Arial" panose="020B0604020202020204" pitchFamily="34" charset="0"/>
              </a:rPr>
              <a:t>Children 4 -5 and 6 -11 from non-fluoridated villages had 3 times and 1.5 times the number of dental caries in primary teeth than children from fluoridated villages, respectively.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28E452C-9F45-3B47-9776-5EBD0B9B1C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0C9720F1-0195-874F-93D3-ED282473717F}" type="slidenum">
              <a:rPr lang="en-US" altLang="en-US"/>
              <a:pPr/>
              <a:t>19</a:t>
            </a:fld>
            <a:endParaRPr lang="en-US" altLang="en-US"/>
          </a:p>
        </p:txBody>
      </p:sp>
      <p:sp>
        <p:nvSpPr>
          <p:cNvPr id="75779" name="Rectangle 2">
            <a:extLst>
              <a:ext uri="{FF2B5EF4-FFF2-40B4-BE49-F238E27FC236}">
                <a16:creationId xmlns:a16="http://schemas.microsoft.com/office/drawing/2014/main" id="{25B21495-1060-8B4E-B689-0E2AB060DD4A}"/>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398F31F8-BC7D-CC41-B8DD-8C0F580FEB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ECCF825-A7F1-A94F-BB62-BD385C6DDC36}"/>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DED580F8-031B-2646-989A-B3CB241F7083}"/>
                </a:ext>
              </a:extLst>
            </p:cNvPr>
            <p:cNvSpPr>
              <a:spLocks/>
            </p:cNvSpPr>
            <p:nvPr/>
          </p:nvSpPr>
          <p:spPr bwMode="hidden">
            <a:xfrm>
              <a:off x="0" y="3072"/>
              <a:ext cx="5760" cy="1248"/>
            </a:xfrm>
            <a:custGeom>
              <a:avLst/>
              <a:gdLst>
                <a:gd name="T0" fmla="*/ 3831 w 6027"/>
                <a:gd name="T1" fmla="*/ 5 h 2296"/>
                <a:gd name="T2" fmla="*/ 0 w 6027"/>
                <a:gd name="T3" fmla="*/ 5 h 2296"/>
                <a:gd name="T4" fmla="*/ 0 w 6027"/>
                <a:gd name="T5" fmla="*/ 0 h 2296"/>
                <a:gd name="T6" fmla="*/ 3831 w 6027"/>
                <a:gd name="T7" fmla="*/ 0 h 2296"/>
                <a:gd name="T8" fmla="*/ 3831 w 6027"/>
                <a:gd name="T9" fmla="*/ 5 h 2296"/>
                <a:gd name="T10" fmla="*/ 3831 w 6027"/>
                <a:gd name="T11" fmla="*/ 5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6E31C31B-6763-EC4C-B0A0-451470793137}"/>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7" name="Freeform 5">
            <a:extLst>
              <a:ext uri="{FF2B5EF4-FFF2-40B4-BE49-F238E27FC236}">
                <a16:creationId xmlns:a16="http://schemas.microsoft.com/office/drawing/2014/main" id="{F4CBD75B-AA89-364C-8EDE-FEBA591E54DD}"/>
              </a:ext>
            </a:extLst>
          </p:cNvPr>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a:extLst>
              <a:ext uri="{FF2B5EF4-FFF2-40B4-BE49-F238E27FC236}">
                <a16:creationId xmlns:a16="http://schemas.microsoft.com/office/drawing/2014/main" id="{9E9F7FF0-A07B-F648-810B-90DBE7266772}"/>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68211541-EF39-C743-AC18-08F7209B3505}"/>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 name="Group 8">
              <a:extLst>
                <a:ext uri="{FF2B5EF4-FFF2-40B4-BE49-F238E27FC236}">
                  <a16:creationId xmlns:a16="http://schemas.microsoft.com/office/drawing/2014/main" id="{22DC282A-0C33-0943-B678-733EDF2965B4}"/>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9551B695-AD77-674F-915C-8BB070601B67}"/>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2B287E50-3C58-6F4C-9335-3E94B14B2BEE}"/>
                  </a:ext>
                </a:extLst>
              </p:cNvPr>
              <p:cNvSpPr>
                <a:spLocks/>
              </p:cNvSpPr>
              <p:nvPr userDrawn="1"/>
            </p:nvSpPr>
            <p:spPr bwMode="ltGray">
              <a:xfrm>
                <a:off x="2677" y="3792"/>
                <a:ext cx="186" cy="395"/>
              </a:xfrm>
              <a:custGeom>
                <a:avLst/>
                <a:gdLst>
                  <a:gd name="T0" fmla="*/ 36 w 186"/>
                  <a:gd name="T1" fmla="*/ 0 h 353"/>
                  <a:gd name="T2" fmla="*/ 54 w 186"/>
                  <a:gd name="T3" fmla="*/ 55 h 353"/>
                  <a:gd name="T4" fmla="*/ 24 w 186"/>
                  <a:gd name="T5" fmla="*/ 94 h 353"/>
                  <a:gd name="T6" fmla="*/ 18 w 186"/>
                  <a:gd name="T7" fmla="*/ 203 h 353"/>
                  <a:gd name="T8" fmla="*/ 42 w 186"/>
                  <a:gd name="T9" fmla="*/ 351 h 353"/>
                  <a:gd name="T10" fmla="*/ 48 w 186"/>
                  <a:gd name="T11" fmla="*/ 498 h 353"/>
                  <a:gd name="T12" fmla="*/ 0 w 186"/>
                  <a:gd name="T13" fmla="*/ 1088 h 353"/>
                  <a:gd name="T14" fmla="*/ 54 w 186"/>
                  <a:gd name="T15" fmla="*/ 720 h 353"/>
                  <a:gd name="T16" fmla="*/ 84 w 186"/>
                  <a:gd name="T17" fmla="*/ 664 h 353"/>
                  <a:gd name="T18" fmla="*/ 126 w 186"/>
                  <a:gd name="T19" fmla="*/ 389 h 353"/>
                  <a:gd name="T20" fmla="*/ 144 w 186"/>
                  <a:gd name="T21" fmla="*/ 368 h 353"/>
                  <a:gd name="T22" fmla="*/ 144 w 186"/>
                  <a:gd name="T23" fmla="*/ 278 h 353"/>
                  <a:gd name="T24" fmla="*/ 186 w 186"/>
                  <a:gd name="T25" fmla="*/ 203 h 353"/>
                  <a:gd name="T26" fmla="*/ 162 w 186"/>
                  <a:gd name="T27" fmla="*/ 1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a:extLst>
                  <a:ext uri="{FF2B5EF4-FFF2-40B4-BE49-F238E27FC236}">
                    <a16:creationId xmlns:a16="http://schemas.microsoft.com/office/drawing/2014/main" id="{4A1AA385-C95A-AE4A-84D0-AADBC2FC139A}"/>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a:extLst>
                  <a:ext uri="{FF2B5EF4-FFF2-40B4-BE49-F238E27FC236}">
                    <a16:creationId xmlns:a16="http://schemas.microsoft.com/office/drawing/2014/main" id="{E4987B96-262C-134C-AEB7-F7A6098DF094}"/>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9 h 66"/>
                  <a:gd name="T8" fmla="*/ 6 w 155"/>
                  <a:gd name="T9" fmla="*/ 55 h 66"/>
                  <a:gd name="T10" fmla="*/ 0 w 155"/>
                  <a:gd name="T11" fmla="*/ 76 h 66"/>
                  <a:gd name="T12" fmla="*/ 78 w 155"/>
                  <a:gd name="T13" fmla="*/ 186 h 66"/>
                  <a:gd name="T14" fmla="*/ 96 w 155"/>
                  <a:gd name="T15" fmla="*/ 131 h 66"/>
                  <a:gd name="T16" fmla="*/ 155 w 155"/>
                  <a:gd name="T17" fmla="*/ 207 h 66"/>
                  <a:gd name="T18" fmla="*/ 126 w 155"/>
                  <a:gd name="T19" fmla="*/ 76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a:extLst>
                  <a:ext uri="{FF2B5EF4-FFF2-40B4-BE49-F238E27FC236}">
                    <a16:creationId xmlns:a16="http://schemas.microsoft.com/office/drawing/2014/main" id="{02642CA6-3AF2-8447-86A9-5EB384AD8FAC}"/>
                  </a:ext>
                </a:extLst>
              </p:cNvPr>
              <p:cNvSpPr>
                <a:spLocks/>
              </p:cNvSpPr>
              <p:nvPr userDrawn="1"/>
            </p:nvSpPr>
            <p:spPr bwMode="ltGray">
              <a:xfrm>
                <a:off x="2486" y="3859"/>
                <a:ext cx="42" cy="81"/>
              </a:xfrm>
              <a:custGeom>
                <a:avLst/>
                <a:gdLst>
                  <a:gd name="T0" fmla="*/ 6 w 42"/>
                  <a:gd name="T1" fmla="*/ 118 h 72"/>
                  <a:gd name="T2" fmla="*/ 0 w 42"/>
                  <a:gd name="T3" fmla="*/ 60 h 72"/>
                  <a:gd name="T4" fmla="*/ 12 w 42"/>
                  <a:gd name="T5" fmla="*/ 20 h 72"/>
                  <a:gd name="T6" fmla="*/ 0 w 42"/>
                  <a:gd name="T7" fmla="*/ 20 h 72"/>
                  <a:gd name="T8" fmla="*/ 12 w 42"/>
                  <a:gd name="T9" fmla="*/ 20 h 72"/>
                  <a:gd name="T10" fmla="*/ 24 w 42"/>
                  <a:gd name="T11" fmla="*/ 20 h 72"/>
                  <a:gd name="T12" fmla="*/ 36 w 42"/>
                  <a:gd name="T13" fmla="*/ 20 h 72"/>
                  <a:gd name="T14" fmla="*/ 42 w 42"/>
                  <a:gd name="T15" fmla="*/ 0 h 72"/>
                  <a:gd name="T16" fmla="*/ 30 w 42"/>
                  <a:gd name="T17" fmla="*/ 60 h 72"/>
                  <a:gd name="T18" fmla="*/ 42 w 42"/>
                  <a:gd name="T19" fmla="*/ 159 h 72"/>
                  <a:gd name="T20" fmla="*/ 12 w 42"/>
                  <a:gd name="T21" fmla="*/ 232 h 72"/>
                  <a:gd name="T22" fmla="*/ 6 w 42"/>
                  <a:gd name="T23" fmla="*/ 118 h 72"/>
                  <a:gd name="T24" fmla="*/ 6 w 42"/>
                  <a:gd name="T25" fmla="*/ 11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a:extLst>
                <a:ext uri="{FF2B5EF4-FFF2-40B4-BE49-F238E27FC236}">
                  <a16:creationId xmlns:a16="http://schemas.microsoft.com/office/drawing/2014/main" id="{58838D7D-67B1-2F4D-B305-6678AC2F5A8F}"/>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7" name="Group 15">
            <a:extLst>
              <a:ext uri="{FF2B5EF4-FFF2-40B4-BE49-F238E27FC236}">
                <a16:creationId xmlns:a16="http://schemas.microsoft.com/office/drawing/2014/main" id="{81723D7A-D5C2-0341-89E2-5765FAD00B0F}"/>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B121653C-D975-2149-B5C6-23C91A0369B3}"/>
                </a:ext>
              </a:extLst>
            </p:cNvPr>
            <p:cNvSpPr>
              <a:spLocks/>
            </p:cNvSpPr>
            <p:nvPr userDrawn="1"/>
          </p:nvSpPr>
          <p:spPr bwMode="auto">
            <a:xfrm>
              <a:off x="1196" y="3793"/>
              <a:ext cx="365" cy="291"/>
            </a:xfrm>
            <a:custGeom>
              <a:avLst/>
              <a:gdLst>
                <a:gd name="T0" fmla="*/ 24 w 365"/>
                <a:gd name="T1" fmla="*/ 24 h 287"/>
                <a:gd name="T2" fmla="*/ 0 w 365"/>
                <a:gd name="T3" fmla="*/ 70 h 287"/>
                <a:gd name="T4" fmla="*/ 66 w 365"/>
                <a:gd name="T5" fmla="*/ 128 h 287"/>
                <a:gd name="T6" fmla="*/ 143 w 365"/>
                <a:gd name="T7" fmla="*/ 210 h 287"/>
                <a:gd name="T8" fmla="*/ 191 w 365"/>
                <a:gd name="T9" fmla="*/ 192 h 287"/>
                <a:gd name="T10" fmla="*/ 341 w 365"/>
                <a:gd name="T11" fmla="*/ 328 h 287"/>
                <a:gd name="T12" fmla="*/ 305 w 365"/>
                <a:gd name="T13" fmla="*/ 201 h 287"/>
                <a:gd name="T14" fmla="*/ 365 w 365"/>
                <a:gd name="T15" fmla="*/ 152 h 287"/>
                <a:gd name="T16" fmla="*/ 359 w 365"/>
                <a:gd name="T17" fmla="*/ 146 h 287"/>
                <a:gd name="T18" fmla="*/ 335 w 365"/>
                <a:gd name="T19" fmla="*/ 134 h 287"/>
                <a:gd name="T20" fmla="*/ 299 w 365"/>
                <a:gd name="T21" fmla="*/ 100 h 287"/>
                <a:gd name="T22" fmla="*/ 257 w 365"/>
                <a:gd name="T23" fmla="*/ 82 h 287"/>
                <a:gd name="T24" fmla="*/ 215 w 365"/>
                <a:gd name="T25" fmla="*/ 64 h 287"/>
                <a:gd name="T26" fmla="*/ 173 w 365"/>
                <a:gd name="T27" fmla="*/ 4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id="{8A1E0F1F-9ED6-6E45-A590-0F25A3EA88AD}"/>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5DFA617A-A7A2-A844-9E32-1BA7DA6C1B44}"/>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0 h 60"/>
                <a:gd name="T16" fmla="*/ 65 w 71"/>
                <a:gd name="T17" fmla="*/ 52 h 60"/>
                <a:gd name="T18" fmla="*/ 71 w 71"/>
                <a:gd name="T19" fmla="*/ 64 h 60"/>
                <a:gd name="T20" fmla="*/ 71 w 71"/>
                <a:gd name="T21" fmla="*/ 70 h 60"/>
                <a:gd name="T22" fmla="*/ 59 w 71"/>
                <a:gd name="T23" fmla="*/ 64 h 60"/>
                <a:gd name="T24" fmla="*/ 47 w 71"/>
                <a:gd name="T25" fmla="*/ 52 h 60"/>
                <a:gd name="T26" fmla="*/ 23 w 71"/>
                <a:gd name="T27" fmla="*/ 40 h 60"/>
                <a:gd name="T28" fmla="*/ 23 w 71"/>
                <a:gd name="T29" fmla="*/ 46 h 60"/>
                <a:gd name="T30" fmla="*/ 18 w 71"/>
                <a:gd name="T31" fmla="*/ 52 h 60"/>
                <a:gd name="T32" fmla="*/ 12 w 71"/>
                <a:gd name="T33" fmla="*/ 58 h 60"/>
                <a:gd name="T34" fmla="*/ 6 w 71"/>
                <a:gd name="T35" fmla="*/ 58 h 60"/>
                <a:gd name="T36" fmla="*/ 6 w 71"/>
                <a:gd name="T37" fmla="*/ 58 h 60"/>
                <a:gd name="T38" fmla="*/ 6 w 71"/>
                <a:gd name="T39" fmla="*/ 4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1B62769F-88D7-8F42-BA94-694B6F57EF3B}"/>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4 h 162"/>
                <a:gd name="T10" fmla="*/ 96 w 161"/>
                <a:gd name="T11" fmla="*/ 70 h 162"/>
                <a:gd name="T12" fmla="*/ 102 w 161"/>
                <a:gd name="T13" fmla="*/ 82 h 162"/>
                <a:gd name="T14" fmla="*/ 108 w 161"/>
                <a:gd name="T15" fmla="*/ 94 h 162"/>
                <a:gd name="T16" fmla="*/ 120 w 161"/>
                <a:gd name="T17" fmla="*/ 106 h 162"/>
                <a:gd name="T18" fmla="*/ 143 w 161"/>
                <a:gd name="T19" fmla="*/ 126 h 162"/>
                <a:gd name="T20" fmla="*/ 155 w 161"/>
                <a:gd name="T21" fmla="*/ 158 h 162"/>
                <a:gd name="T22" fmla="*/ 161 w 161"/>
                <a:gd name="T23" fmla="*/ 176 h 162"/>
                <a:gd name="T24" fmla="*/ 161 w 161"/>
                <a:gd name="T25" fmla="*/ 182 h 162"/>
                <a:gd name="T26" fmla="*/ 96 w 161"/>
                <a:gd name="T27" fmla="*/ 112 h 162"/>
                <a:gd name="T28" fmla="*/ 30 w 161"/>
                <a:gd name="T29" fmla="*/ 6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520C3C44-53A6-3341-B7B1-EA6FA6704902}"/>
                </a:ext>
              </a:extLst>
            </p:cNvPr>
            <p:cNvSpPr>
              <a:spLocks/>
            </p:cNvSpPr>
            <p:nvPr userDrawn="1"/>
          </p:nvSpPr>
          <p:spPr bwMode="auto">
            <a:xfrm>
              <a:off x="706" y="3854"/>
              <a:ext cx="59" cy="61"/>
            </a:xfrm>
            <a:custGeom>
              <a:avLst/>
              <a:gdLst>
                <a:gd name="T0" fmla="*/ 59 w 59"/>
                <a:gd name="T1" fmla="*/ 6 h 60"/>
                <a:gd name="T2" fmla="*/ 41 w 59"/>
                <a:gd name="T3" fmla="*/ 40 h 60"/>
                <a:gd name="T4" fmla="*/ 41 w 59"/>
                <a:gd name="T5" fmla="*/ 46 h 60"/>
                <a:gd name="T6" fmla="*/ 47 w 59"/>
                <a:gd name="T7" fmla="*/ 52 h 60"/>
                <a:gd name="T8" fmla="*/ 53 w 59"/>
                <a:gd name="T9" fmla="*/ 64 h 60"/>
                <a:gd name="T10" fmla="*/ 53 w 59"/>
                <a:gd name="T11" fmla="*/ 70 h 60"/>
                <a:gd name="T12" fmla="*/ 47 w 59"/>
                <a:gd name="T13" fmla="*/ 64 h 60"/>
                <a:gd name="T14" fmla="*/ 35 w 59"/>
                <a:gd name="T15" fmla="*/ 58 h 60"/>
                <a:gd name="T16" fmla="*/ 23 w 59"/>
                <a:gd name="T17" fmla="*/ 46 h 60"/>
                <a:gd name="T18" fmla="*/ 17 w 59"/>
                <a:gd name="T19" fmla="*/ 4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id="{5AF22A8B-0EE1-B848-ABA6-9C5DCD85E1B5}"/>
                </a:ext>
              </a:extLst>
            </p:cNvPr>
            <p:cNvSpPr>
              <a:spLocks/>
            </p:cNvSpPr>
            <p:nvPr userDrawn="1"/>
          </p:nvSpPr>
          <p:spPr bwMode="auto">
            <a:xfrm>
              <a:off x="395" y="3811"/>
              <a:ext cx="245" cy="207"/>
            </a:xfrm>
            <a:custGeom>
              <a:avLst/>
              <a:gdLst>
                <a:gd name="T0" fmla="*/ 233 w 245"/>
                <a:gd name="T1" fmla="*/ 46 h 204"/>
                <a:gd name="T2" fmla="*/ 245 w 245"/>
                <a:gd name="T3" fmla="*/ 52 h 204"/>
                <a:gd name="T4" fmla="*/ 209 w 245"/>
                <a:gd name="T5" fmla="*/ 94 h 204"/>
                <a:gd name="T6" fmla="*/ 143 w 245"/>
                <a:gd name="T7" fmla="*/ 152 h 204"/>
                <a:gd name="T8" fmla="*/ 167 w 245"/>
                <a:gd name="T9" fmla="*/ 179 h 204"/>
                <a:gd name="T10" fmla="*/ 179 w 245"/>
                <a:gd name="T11" fmla="*/ 234 h 204"/>
                <a:gd name="T12" fmla="*/ 77 w 245"/>
                <a:gd name="T13" fmla="*/ 152 h 204"/>
                <a:gd name="T14" fmla="*/ 47 w 245"/>
                <a:gd name="T15" fmla="*/ 94 h 204"/>
                <a:gd name="T16" fmla="*/ 89 w 245"/>
                <a:gd name="T17" fmla="*/ 76 h 204"/>
                <a:gd name="T18" fmla="*/ 59 w 245"/>
                <a:gd name="T19" fmla="*/ 4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6 h 204"/>
                <a:gd name="T50" fmla="*/ 233 w 245"/>
                <a:gd name="T51" fmla="*/ 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4" name="Picture 27" descr="cdclogo_2color">
            <a:extLst>
              <a:ext uri="{FF2B5EF4-FFF2-40B4-BE49-F238E27FC236}">
                <a16:creationId xmlns:a16="http://schemas.microsoft.com/office/drawing/2014/main" id="{71D19990-5BF1-FD4F-8A1F-DC71928B41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0" y="6172200"/>
            <a:ext cx="1181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Rectangle 22"/>
          <p:cNvSpPr>
            <a:spLocks noGrp="1" noChangeArrowheads="1"/>
          </p:cNvSpPr>
          <p:nvPr>
            <p:ph type="ctrTitle" sz="quarter"/>
          </p:nvPr>
        </p:nvSpPr>
        <p:spPr>
          <a:xfrm>
            <a:off x="457200" y="1447800"/>
            <a:ext cx="8229600" cy="1736725"/>
          </a:xfrm>
        </p:spPr>
        <p:txBody>
          <a:bodyPr/>
          <a:lstStyle>
            <a:lvl1pPr>
              <a:defRPr sz="4400">
                <a:solidFill>
                  <a:schemeClr val="tx1"/>
                </a:solidFill>
              </a:defRPr>
            </a:lvl1pPr>
          </a:lstStyle>
          <a:p>
            <a:r>
              <a:rPr lang="en-US"/>
              <a:t>Click to edit Master title style</a:t>
            </a:r>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5" name="Date Placeholder 24">
            <a:extLst>
              <a:ext uri="{FF2B5EF4-FFF2-40B4-BE49-F238E27FC236}">
                <a16:creationId xmlns:a16="http://schemas.microsoft.com/office/drawing/2014/main" id="{3DE5D130-3320-0843-9EDF-6647EFC2460A}"/>
              </a:ext>
            </a:extLst>
          </p:cNvPr>
          <p:cNvSpPr>
            <a:spLocks noGrp="1" noChangeArrowheads="1"/>
          </p:cNvSpPr>
          <p:nvPr>
            <p:ph type="dt" sz="quarter" idx="10"/>
          </p:nvPr>
        </p:nvSpPr>
        <p:spPr/>
        <p:txBody>
          <a:bodyPr/>
          <a:lstStyle>
            <a:lvl1pPr>
              <a:defRPr/>
            </a:lvl1pPr>
          </a:lstStyle>
          <a:p>
            <a:pPr>
              <a:defRPr/>
            </a:pPr>
            <a:endParaRPr lang="en-US"/>
          </a:p>
        </p:txBody>
      </p:sp>
      <p:sp>
        <p:nvSpPr>
          <p:cNvPr id="26" name="Slide Number Placeholder 25">
            <a:extLst>
              <a:ext uri="{FF2B5EF4-FFF2-40B4-BE49-F238E27FC236}">
                <a16:creationId xmlns:a16="http://schemas.microsoft.com/office/drawing/2014/main" id="{5ED560C6-6CC3-114D-B610-8EC3C2C45C8C}"/>
              </a:ext>
            </a:extLst>
          </p:cNvPr>
          <p:cNvSpPr>
            <a:spLocks noGrp="1" noChangeArrowheads="1"/>
          </p:cNvSpPr>
          <p:nvPr>
            <p:ph type="sldNum" sz="quarter" idx="11"/>
          </p:nvPr>
        </p:nvSpPr>
        <p:spPr/>
        <p:txBody>
          <a:bodyPr/>
          <a:lstStyle>
            <a:lvl1pPr>
              <a:defRPr/>
            </a:lvl1pPr>
          </a:lstStyle>
          <a:p>
            <a:fld id="{9357EAF4-5B63-4343-8991-C7EEF4205D55}" type="slidenum">
              <a:rPr lang="en-US" altLang="en-US"/>
              <a:pPr/>
              <a:t>‹#›</a:t>
            </a:fld>
            <a:endParaRPr lang="en-US" altLang="en-US"/>
          </a:p>
        </p:txBody>
      </p:sp>
      <p:sp>
        <p:nvSpPr>
          <p:cNvPr id="27" name="Footer Placeholder 26">
            <a:extLst>
              <a:ext uri="{FF2B5EF4-FFF2-40B4-BE49-F238E27FC236}">
                <a16:creationId xmlns:a16="http://schemas.microsoft.com/office/drawing/2014/main" id="{5F09785F-58FF-3048-9FAA-4D86FC0ABFBB}"/>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709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CDC41C78-374A-2148-96EB-FA2365FE1D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1597FF6C-5F3D-494B-BDDE-291BB5A002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14FD3A2F-95F6-E448-9346-8D8275C73583}"/>
              </a:ext>
            </a:extLst>
          </p:cNvPr>
          <p:cNvSpPr>
            <a:spLocks noGrp="1" noChangeArrowheads="1"/>
          </p:cNvSpPr>
          <p:nvPr>
            <p:ph type="sldNum" sz="quarter" idx="12"/>
          </p:nvPr>
        </p:nvSpPr>
        <p:spPr>
          <a:ln/>
        </p:spPr>
        <p:txBody>
          <a:bodyPr/>
          <a:lstStyle>
            <a:lvl1pPr>
              <a:defRPr/>
            </a:lvl1pPr>
          </a:lstStyle>
          <a:p>
            <a:fld id="{8F268AE2-323D-BB4A-96B8-9D32660D6A03}" type="slidenum">
              <a:rPr lang="en-US" altLang="en-US"/>
              <a:pPr/>
              <a:t>‹#›</a:t>
            </a:fld>
            <a:endParaRPr lang="en-US" altLang="en-US"/>
          </a:p>
        </p:txBody>
      </p:sp>
    </p:spTree>
    <p:extLst>
      <p:ext uri="{BB962C8B-B14F-4D97-AF65-F5344CB8AC3E}">
        <p14:creationId xmlns:p14="http://schemas.microsoft.com/office/powerpoint/2010/main" val="232465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2C917ACE-6BB1-3A4A-97A2-D58CC7FD5C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D8F05D7B-7BC4-EF4D-8DB0-5B337E06EE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EE8BDEDC-798C-6947-9123-674C33B400E7}"/>
              </a:ext>
            </a:extLst>
          </p:cNvPr>
          <p:cNvSpPr>
            <a:spLocks noGrp="1" noChangeArrowheads="1"/>
          </p:cNvSpPr>
          <p:nvPr>
            <p:ph type="sldNum" sz="quarter" idx="12"/>
          </p:nvPr>
        </p:nvSpPr>
        <p:spPr>
          <a:ln/>
        </p:spPr>
        <p:txBody>
          <a:bodyPr/>
          <a:lstStyle>
            <a:lvl1pPr>
              <a:defRPr/>
            </a:lvl1pPr>
          </a:lstStyle>
          <a:p>
            <a:fld id="{7F995DB7-AF64-F948-BD17-98C0D7DACBA0}" type="slidenum">
              <a:rPr lang="en-US" altLang="en-US"/>
              <a:pPr/>
              <a:t>‹#›</a:t>
            </a:fld>
            <a:endParaRPr lang="en-US" altLang="en-US"/>
          </a:p>
        </p:txBody>
      </p:sp>
    </p:spTree>
    <p:extLst>
      <p:ext uri="{BB962C8B-B14F-4D97-AF65-F5344CB8AC3E}">
        <p14:creationId xmlns:p14="http://schemas.microsoft.com/office/powerpoint/2010/main" val="228128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3084712B-F82A-D641-950E-BB96A33560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5B85D44E-2F89-ED4C-8C9E-5620DC4195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B380E54D-F3F8-1641-92F2-85B278ECBF19}"/>
              </a:ext>
            </a:extLst>
          </p:cNvPr>
          <p:cNvSpPr>
            <a:spLocks noGrp="1" noChangeArrowheads="1"/>
          </p:cNvSpPr>
          <p:nvPr>
            <p:ph type="sldNum" sz="quarter" idx="12"/>
          </p:nvPr>
        </p:nvSpPr>
        <p:spPr>
          <a:ln/>
        </p:spPr>
        <p:txBody>
          <a:bodyPr/>
          <a:lstStyle>
            <a:lvl1pPr>
              <a:defRPr/>
            </a:lvl1pPr>
          </a:lstStyle>
          <a:p>
            <a:fld id="{E1EEE67D-A1AD-704F-989A-8B175AE93DC8}" type="slidenum">
              <a:rPr lang="en-US" altLang="en-US"/>
              <a:pPr/>
              <a:t>‹#›</a:t>
            </a:fld>
            <a:endParaRPr lang="en-US" altLang="en-US"/>
          </a:p>
        </p:txBody>
      </p:sp>
    </p:spTree>
    <p:extLst>
      <p:ext uri="{BB962C8B-B14F-4D97-AF65-F5344CB8AC3E}">
        <p14:creationId xmlns:p14="http://schemas.microsoft.com/office/powerpoint/2010/main" val="2457375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495800"/>
          </a:xfrm>
        </p:spPr>
        <p:txBody>
          <a:bodyPr/>
          <a:lstStyle/>
          <a:p>
            <a:pPr lvl="0"/>
            <a:endParaRPr lang="en-US" noProof="0"/>
          </a:p>
        </p:txBody>
      </p:sp>
      <p:sp>
        <p:nvSpPr>
          <p:cNvPr id="4" name="Rectangle 24">
            <a:extLst>
              <a:ext uri="{FF2B5EF4-FFF2-40B4-BE49-F238E27FC236}">
                <a16:creationId xmlns:a16="http://schemas.microsoft.com/office/drawing/2014/main" id="{8810A888-ED38-BE40-B015-EECB60306A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35D39DC8-0177-6942-B490-50045181AD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3D907644-2798-4643-8D35-37B531C2CBF9}"/>
              </a:ext>
            </a:extLst>
          </p:cNvPr>
          <p:cNvSpPr>
            <a:spLocks noGrp="1" noChangeArrowheads="1"/>
          </p:cNvSpPr>
          <p:nvPr>
            <p:ph type="sldNum" sz="quarter" idx="12"/>
          </p:nvPr>
        </p:nvSpPr>
        <p:spPr>
          <a:ln/>
        </p:spPr>
        <p:txBody>
          <a:bodyPr/>
          <a:lstStyle>
            <a:lvl1pPr>
              <a:defRPr/>
            </a:lvl1pPr>
          </a:lstStyle>
          <a:p>
            <a:fld id="{BCF414FF-6F28-FD46-A2B7-FAD8D30C66A6}" type="slidenum">
              <a:rPr lang="en-US" altLang="en-US"/>
              <a:pPr/>
              <a:t>‹#›</a:t>
            </a:fld>
            <a:endParaRPr lang="en-US" altLang="en-US"/>
          </a:p>
        </p:txBody>
      </p:sp>
    </p:spTree>
    <p:extLst>
      <p:ext uri="{BB962C8B-B14F-4D97-AF65-F5344CB8AC3E}">
        <p14:creationId xmlns:p14="http://schemas.microsoft.com/office/powerpoint/2010/main" val="2597182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24">
            <a:extLst>
              <a:ext uri="{FF2B5EF4-FFF2-40B4-BE49-F238E27FC236}">
                <a16:creationId xmlns:a16="http://schemas.microsoft.com/office/drawing/2014/main" id="{795597B8-DFFD-6249-985D-9F9DACA13B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7E0AAF48-CA08-FA4B-AC5D-F5D65085DB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14B16F09-A9A7-6540-9A81-74D2D8730FAC}"/>
              </a:ext>
            </a:extLst>
          </p:cNvPr>
          <p:cNvSpPr>
            <a:spLocks noGrp="1" noChangeArrowheads="1"/>
          </p:cNvSpPr>
          <p:nvPr>
            <p:ph type="sldNum" sz="quarter" idx="12"/>
          </p:nvPr>
        </p:nvSpPr>
        <p:spPr>
          <a:ln/>
        </p:spPr>
        <p:txBody>
          <a:bodyPr/>
          <a:lstStyle>
            <a:lvl1pPr>
              <a:defRPr/>
            </a:lvl1pPr>
          </a:lstStyle>
          <a:p>
            <a:fld id="{9E7A07FB-52F2-3142-9649-DE7281A62E79}" type="slidenum">
              <a:rPr lang="en-US" altLang="en-US"/>
              <a:pPr/>
              <a:t>‹#›</a:t>
            </a:fld>
            <a:endParaRPr lang="en-US" altLang="en-US"/>
          </a:p>
        </p:txBody>
      </p:sp>
    </p:spTree>
    <p:extLst>
      <p:ext uri="{BB962C8B-B14F-4D97-AF65-F5344CB8AC3E}">
        <p14:creationId xmlns:p14="http://schemas.microsoft.com/office/powerpoint/2010/main" val="13335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F1AAFB5-9460-1A45-ADF8-58FC308C4A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6267450"/>
            <a:ext cx="5715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69760948-8278-F34F-8B4B-47B1DDB3BCD0}"/>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B28833DE-9697-9641-9E0F-7A179F0A17F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60FD81D9-E75D-A640-BBAD-2BBDD9C2C34A}"/>
              </a:ext>
            </a:extLst>
          </p:cNvPr>
          <p:cNvSpPr>
            <a:spLocks noGrp="1" noChangeArrowheads="1"/>
          </p:cNvSpPr>
          <p:nvPr>
            <p:ph type="sldNum" sz="quarter" idx="12"/>
          </p:nvPr>
        </p:nvSpPr>
        <p:spPr/>
        <p:txBody>
          <a:bodyPr/>
          <a:lstStyle>
            <a:lvl1pPr>
              <a:defRPr/>
            </a:lvl1pPr>
          </a:lstStyle>
          <a:p>
            <a:fld id="{B322A43C-9BE1-1D43-B012-08A52379B26B}" type="slidenum">
              <a:rPr lang="en-US" altLang="en-US"/>
              <a:pPr/>
              <a:t>‹#›</a:t>
            </a:fld>
            <a:endParaRPr lang="en-US" altLang="en-US"/>
          </a:p>
        </p:txBody>
      </p:sp>
    </p:spTree>
    <p:extLst>
      <p:ext uri="{BB962C8B-B14F-4D97-AF65-F5344CB8AC3E}">
        <p14:creationId xmlns:p14="http://schemas.microsoft.com/office/powerpoint/2010/main" val="82236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04833B7-A34D-0548-AFA6-BB413B8782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33294F0E-4F28-8A47-A0E8-7484E362F4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69E24973-B540-2F48-B8AE-D5795178C902}"/>
              </a:ext>
            </a:extLst>
          </p:cNvPr>
          <p:cNvSpPr>
            <a:spLocks noGrp="1" noChangeArrowheads="1"/>
          </p:cNvSpPr>
          <p:nvPr>
            <p:ph type="sldNum" sz="quarter" idx="12"/>
          </p:nvPr>
        </p:nvSpPr>
        <p:spPr>
          <a:ln/>
        </p:spPr>
        <p:txBody>
          <a:bodyPr/>
          <a:lstStyle>
            <a:lvl1pPr>
              <a:defRPr/>
            </a:lvl1pPr>
          </a:lstStyle>
          <a:p>
            <a:fld id="{71D3038D-C7B6-2C4B-A12A-2560B6311EE4}" type="slidenum">
              <a:rPr lang="en-US" altLang="en-US"/>
              <a:pPr/>
              <a:t>‹#›</a:t>
            </a:fld>
            <a:endParaRPr lang="en-US" altLang="en-US"/>
          </a:p>
        </p:txBody>
      </p:sp>
    </p:spTree>
    <p:extLst>
      <p:ext uri="{BB962C8B-B14F-4D97-AF65-F5344CB8AC3E}">
        <p14:creationId xmlns:p14="http://schemas.microsoft.com/office/powerpoint/2010/main" val="398459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E772B444-B1A7-9C45-B135-F81C77AEB2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DB0351B7-B665-4F49-9DA7-DF168AED39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3B9CBB28-7B0F-EC47-BD54-978D27835CD4}"/>
              </a:ext>
            </a:extLst>
          </p:cNvPr>
          <p:cNvSpPr>
            <a:spLocks noGrp="1" noChangeArrowheads="1"/>
          </p:cNvSpPr>
          <p:nvPr>
            <p:ph type="sldNum" sz="quarter" idx="12"/>
          </p:nvPr>
        </p:nvSpPr>
        <p:spPr>
          <a:ln/>
        </p:spPr>
        <p:txBody>
          <a:bodyPr/>
          <a:lstStyle>
            <a:lvl1pPr>
              <a:defRPr/>
            </a:lvl1pPr>
          </a:lstStyle>
          <a:p>
            <a:fld id="{3C0A47C7-7FE8-8F49-8757-70AE7CECB1F0}" type="slidenum">
              <a:rPr lang="en-US" altLang="en-US"/>
              <a:pPr/>
              <a:t>‹#›</a:t>
            </a:fld>
            <a:endParaRPr lang="en-US" altLang="en-US"/>
          </a:p>
        </p:txBody>
      </p:sp>
    </p:spTree>
    <p:extLst>
      <p:ext uri="{BB962C8B-B14F-4D97-AF65-F5344CB8AC3E}">
        <p14:creationId xmlns:p14="http://schemas.microsoft.com/office/powerpoint/2010/main" val="68548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C0737D0F-FD8F-DF44-AD87-29254CCC8B8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CB641BFE-BE1C-D34D-99E2-E4229DC3A6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E1D08A1E-D16D-FC45-AB89-8C4FC64FAE7A}"/>
              </a:ext>
            </a:extLst>
          </p:cNvPr>
          <p:cNvSpPr>
            <a:spLocks noGrp="1" noChangeArrowheads="1"/>
          </p:cNvSpPr>
          <p:nvPr>
            <p:ph type="sldNum" sz="quarter" idx="12"/>
          </p:nvPr>
        </p:nvSpPr>
        <p:spPr>
          <a:ln/>
        </p:spPr>
        <p:txBody>
          <a:bodyPr/>
          <a:lstStyle>
            <a:lvl1pPr>
              <a:defRPr/>
            </a:lvl1pPr>
          </a:lstStyle>
          <a:p>
            <a:fld id="{8F1CBD0C-900A-1949-8B39-F352C0C913B1}" type="slidenum">
              <a:rPr lang="en-US" altLang="en-US"/>
              <a:pPr/>
              <a:t>‹#›</a:t>
            </a:fld>
            <a:endParaRPr lang="en-US" altLang="en-US"/>
          </a:p>
        </p:txBody>
      </p:sp>
    </p:spTree>
    <p:extLst>
      <p:ext uri="{BB962C8B-B14F-4D97-AF65-F5344CB8AC3E}">
        <p14:creationId xmlns:p14="http://schemas.microsoft.com/office/powerpoint/2010/main" val="381359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5205296E-8250-F444-BA3E-E8FDF52E305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0359ABAA-B741-9847-A2A0-404948D1CB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1EB231AF-DF54-5045-9705-53C031907372}"/>
              </a:ext>
            </a:extLst>
          </p:cNvPr>
          <p:cNvSpPr>
            <a:spLocks noGrp="1" noChangeArrowheads="1"/>
          </p:cNvSpPr>
          <p:nvPr>
            <p:ph type="sldNum" sz="quarter" idx="12"/>
          </p:nvPr>
        </p:nvSpPr>
        <p:spPr>
          <a:ln/>
        </p:spPr>
        <p:txBody>
          <a:bodyPr/>
          <a:lstStyle>
            <a:lvl1pPr>
              <a:defRPr/>
            </a:lvl1pPr>
          </a:lstStyle>
          <a:p>
            <a:fld id="{F642AF98-A297-6746-B3F3-70B05D264308}" type="slidenum">
              <a:rPr lang="en-US" altLang="en-US"/>
              <a:pPr/>
              <a:t>‹#›</a:t>
            </a:fld>
            <a:endParaRPr lang="en-US" altLang="en-US"/>
          </a:p>
        </p:txBody>
      </p:sp>
    </p:spTree>
    <p:extLst>
      <p:ext uri="{BB962C8B-B14F-4D97-AF65-F5344CB8AC3E}">
        <p14:creationId xmlns:p14="http://schemas.microsoft.com/office/powerpoint/2010/main" val="133334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C048D3B-6FB9-1745-A97C-5AC2250BDD2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2EC2CA76-9F62-A548-BC0E-29FB3AA5F2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8CD1A77E-A148-1A4C-9489-BC39E3E7FD5D}"/>
              </a:ext>
            </a:extLst>
          </p:cNvPr>
          <p:cNvSpPr>
            <a:spLocks noGrp="1" noChangeArrowheads="1"/>
          </p:cNvSpPr>
          <p:nvPr>
            <p:ph type="sldNum" sz="quarter" idx="12"/>
          </p:nvPr>
        </p:nvSpPr>
        <p:spPr>
          <a:ln/>
        </p:spPr>
        <p:txBody>
          <a:bodyPr/>
          <a:lstStyle>
            <a:lvl1pPr>
              <a:defRPr/>
            </a:lvl1pPr>
          </a:lstStyle>
          <a:p>
            <a:fld id="{3313CC02-E28C-F34D-BBB6-8A282E161249}" type="slidenum">
              <a:rPr lang="en-US" altLang="en-US"/>
              <a:pPr/>
              <a:t>‹#›</a:t>
            </a:fld>
            <a:endParaRPr lang="en-US" altLang="en-US"/>
          </a:p>
        </p:txBody>
      </p:sp>
    </p:spTree>
    <p:extLst>
      <p:ext uri="{BB962C8B-B14F-4D97-AF65-F5344CB8AC3E}">
        <p14:creationId xmlns:p14="http://schemas.microsoft.com/office/powerpoint/2010/main" val="234250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7A669CA2-D075-134B-9493-08503BCBCC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25F108F0-6FAC-9C47-A3A6-4E1B94F9DE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61924E28-7055-934B-A578-920B80D2EEEC}"/>
              </a:ext>
            </a:extLst>
          </p:cNvPr>
          <p:cNvSpPr>
            <a:spLocks noGrp="1" noChangeArrowheads="1"/>
          </p:cNvSpPr>
          <p:nvPr>
            <p:ph type="sldNum" sz="quarter" idx="12"/>
          </p:nvPr>
        </p:nvSpPr>
        <p:spPr>
          <a:ln/>
        </p:spPr>
        <p:txBody>
          <a:bodyPr/>
          <a:lstStyle>
            <a:lvl1pPr>
              <a:defRPr/>
            </a:lvl1pPr>
          </a:lstStyle>
          <a:p>
            <a:fld id="{09908CD9-47C5-3F4B-9E26-D75B3BC48798}" type="slidenum">
              <a:rPr lang="en-US" altLang="en-US"/>
              <a:pPr/>
              <a:t>‹#›</a:t>
            </a:fld>
            <a:endParaRPr lang="en-US" altLang="en-US"/>
          </a:p>
        </p:txBody>
      </p:sp>
    </p:spTree>
    <p:extLst>
      <p:ext uri="{BB962C8B-B14F-4D97-AF65-F5344CB8AC3E}">
        <p14:creationId xmlns:p14="http://schemas.microsoft.com/office/powerpoint/2010/main" val="313324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27A18EC8-7382-FD42-B672-46784970F9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804DE0CE-08CD-E44D-B139-02639E5E8A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5C78DE0D-F599-A443-B356-E7E71A1A17D2}"/>
              </a:ext>
            </a:extLst>
          </p:cNvPr>
          <p:cNvSpPr>
            <a:spLocks noGrp="1" noChangeArrowheads="1"/>
          </p:cNvSpPr>
          <p:nvPr>
            <p:ph type="sldNum" sz="quarter" idx="12"/>
          </p:nvPr>
        </p:nvSpPr>
        <p:spPr>
          <a:ln/>
        </p:spPr>
        <p:txBody>
          <a:bodyPr/>
          <a:lstStyle>
            <a:lvl1pPr>
              <a:defRPr/>
            </a:lvl1pPr>
          </a:lstStyle>
          <a:p>
            <a:fld id="{571BA562-013E-1B47-AC8D-56DBC1D30077}" type="slidenum">
              <a:rPr lang="en-US" altLang="en-US"/>
              <a:pPr/>
              <a:t>‹#›</a:t>
            </a:fld>
            <a:endParaRPr lang="en-US" altLang="en-US"/>
          </a:p>
        </p:txBody>
      </p:sp>
    </p:spTree>
    <p:extLst>
      <p:ext uri="{BB962C8B-B14F-4D97-AF65-F5344CB8AC3E}">
        <p14:creationId xmlns:p14="http://schemas.microsoft.com/office/powerpoint/2010/main" val="408601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288CF61-7FF2-B04C-AC31-138679EBA7FA}"/>
              </a:ext>
            </a:extLst>
          </p:cNvPr>
          <p:cNvGrpSpPr>
            <a:grpSpLocks/>
          </p:cNvGrpSpPr>
          <p:nvPr/>
        </p:nvGrpSpPr>
        <p:grpSpPr bwMode="auto">
          <a:xfrm>
            <a:off x="0" y="0"/>
            <a:ext cx="9144000" cy="6858000"/>
            <a:chOff x="0" y="0"/>
            <a:chExt cx="5760" cy="4320"/>
          </a:xfrm>
        </p:grpSpPr>
        <p:sp>
          <p:nvSpPr>
            <p:cNvPr id="2" name="Freeform 3">
              <a:extLst>
                <a:ext uri="{FF2B5EF4-FFF2-40B4-BE49-F238E27FC236}">
                  <a16:creationId xmlns:a16="http://schemas.microsoft.com/office/drawing/2014/main" id="{434EB618-017E-5742-A57F-CEC31BE9CE1D}"/>
                </a:ext>
              </a:extLst>
            </p:cNvPr>
            <p:cNvSpPr>
              <a:spLocks/>
            </p:cNvSpPr>
            <p:nvPr/>
          </p:nvSpPr>
          <p:spPr bwMode="hidden">
            <a:xfrm>
              <a:off x="0" y="3072"/>
              <a:ext cx="5760" cy="1248"/>
            </a:xfrm>
            <a:custGeom>
              <a:avLst/>
              <a:gdLst>
                <a:gd name="T0" fmla="*/ 3831 w 6027"/>
                <a:gd name="T1" fmla="*/ 5 h 2296"/>
                <a:gd name="T2" fmla="*/ 0 w 6027"/>
                <a:gd name="T3" fmla="*/ 5 h 2296"/>
                <a:gd name="T4" fmla="*/ 0 w 6027"/>
                <a:gd name="T5" fmla="*/ 0 h 2296"/>
                <a:gd name="T6" fmla="*/ 3831 w 6027"/>
                <a:gd name="T7" fmla="*/ 0 h 2296"/>
                <a:gd name="T8" fmla="*/ 3831 w 6027"/>
                <a:gd name="T9" fmla="*/ 5 h 2296"/>
                <a:gd name="T10" fmla="*/ 3831 w 6027"/>
                <a:gd name="T11" fmla="*/ 5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Freeform 4">
              <a:extLst>
                <a:ext uri="{FF2B5EF4-FFF2-40B4-BE49-F238E27FC236}">
                  <a16:creationId xmlns:a16="http://schemas.microsoft.com/office/drawing/2014/main" id="{AA6B50B8-EA61-AE4F-86E8-435392B4738D}"/>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1027" name="Freeform 5">
            <a:extLst>
              <a:ext uri="{FF2B5EF4-FFF2-40B4-BE49-F238E27FC236}">
                <a16:creationId xmlns:a16="http://schemas.microsoft.com/office/drawing/2014/main" id="{924F7B60-C6BA-1A48-8BEF-32A4196DF439}"/>
              </a:ext>
            </a:extLst>
          </p:cNvPr>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a:extLst>
              <a:ext uri="{FF2B5EF4-FFF2-40B4-BE49-F238E27FC236}">
                <a16:creationId xmlns:a16="http://schemas.microsoft.com/office/drawing/2014/main" id="{BCC937DD-9856-E645-9BF2-47BB9D80F77E}"/>
              </a:ext>
            </a:extLst>
          </p:cNvPr>
          <p:cNvGrpSpPr>
            <a:grpSpLocks/>
          </p:cNvGrpSpPr>
          <p:nvPr/>
        </p:nvGrpSpPr>
        <p:grpSpPr bwMode="auto">
          <a:xfrm>
            <a:off x="0" y="6019800"/>
            <a:ext cx="7848600" cy="857250"/>
            <a:chOff x="0" y="3792"/>
            <a:chExt cx="4944" cy="540"/>
          </a:xfrm>
        </p:grpSpPr>
        <p:sp>
          <p:nvSpPr>
            <p:cNvPr id="4" name="Freeform 7">
              <a:extLst>
                <a:ext uri="{FF2B5EF4-FFF2-40B4-BE49-F238E27FC236}">
                  <a16:creationId xmlns:a16="http://schemas.microsoft.com/office/drawing/2014/main" id="{8391E70E-4695-594E-820F-A6AF47FA61B9}"/>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43" name="Group 8">
              <a:extLst>
                <a:ext uri="{FF2B5EF4-FFF2-40B4-BE49-F238E27FC236}">
                  <a16:creationId xmlns:a16="http://schemas.microsoft.com/office/drawing/2014/main" id="{9527836F-8ECB-034C-BDB3-805E2DB16B40}"/>
                </a:ext>
              </a:extLst>
            </p:cNvPr>
            <p:cNvGrpSpPr>
              <a:grpSpLocks/>
            </p:cNvGrpSpPr>
            <p:nvPr userDrawn="1"/>
          </p:nvGrpSpPr>
          <p:grpSpPr bwMode="auto">
            <a:xfrm>
              <a:off x="2486" y="3792"/>
              <a:ext cx="2458" cy="540"/>
              <a:chOff x="2486" y="3792"/>
              <a:chExt cx="2458" cy="540"/>
            </a:xfrm>
          </p:grpSpPr>
          <p:sp>
            <p:nvSpPr>
              <p:cNvPr id="1045" name="Freeform 9">
                <a:extLst>
                  <a:ext uri="{FF2B5EF4-FFF2-40B4-BE49-F238E27FC236}">
                    <a16:creationId xmlns:a16="http://schemas.microsoft.com/office/drawing/2014/main" id="{9EF85025-F60D-EC47-BEC7-7B9382F642AF}"/>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0">
                <a:extLst>
                  <a:ext uri="{FF2B5EF4-FFF2-40B4-BE49-F238E27FC236}">
                    <a16:creationId xmlns:a16="http://schemas.microsoft.com/office/drawing/2014/main" id="{76C2B9CA-2BA9-C347-8BB2-C265BFD2EA78}"/>
                  </a:ext>
                </a:extLst>
              </p:cNvPr>
              <p:cNvSpPr>
                <a:spLocks/>
              </p:cNvSpPr>
              <p:nvPr userDrawn="1"/>
            </p:nvSpPr>
            <p:spPr bwMode="ltGray">
              <a:xfrm>
                <a:off x="2677" y="3792"/>
                <a:ext cx="186" cy="395"/>
              </a:xfrm>
              <a:custGeom>
                <a:avLst/>
                <a:gdLst>
                  <a:gd name="T0" fmla="*/ 36 w 186"/>
                  <a:gd name="T1" fmla="*/ 0 h 353"/>
                  <a:gd name="T2" fmla="*/ 54 w 186"/>
                  <a:gd name="T3" fmla="*/ 55 h 353"/>
                  <a:gd name="T4" fmla="*/ 24 w 186"/>
                  <a:gd name="T5" fmla="*/ 94 h 353"/>
                  <a:gd name="T6" fmla="*/ 18 w 186"/>
                  <a:gd name="T7" fmla="*/ 203 h 353"/>
                  <a:gd name="T8" fmla="*/ 42 w 186"/>
                  <a:gd name="T9" fmla="*/ 351 h 353"/>
                  <a:gd name="T10" fmla="*/ 48 w 186"/>
                  <a:gd name="T11" fmla="*/ 498 h 353"/>
                  <a:gd name="T12" fmla="*/ 0 w 186"/>
                  <a:gd name="T13" fmla="*/ 1088 h 353"/>
                  <a:gd name="T14" fmla="*/ 54 w 186"/>
                  <a:gd name="T15" fmla="*/ 720 h 353"/>
                  <a:gd name="T16" fmla="*/ 84 w 186"/>
                  <a:gd name="T17" fmla="*/ 664 h 353"/>
                  <a:gd name="T18" fmla="*/ 126 w 186"/>
                  <a:gd name="T19" fmla="*/ 389 h 353"/>
                  <a:gd name="T20" fmla="*/ 144 w 186"/>
                  <a:gd name="T21" fmla="*/ 368 h 353"/>
                  <a:gd name="T22" fmla="*/ 144 w 186"/>
                  <a:gd name="T23" fmla="*/ 278 h 353"/>
                  <a:gd name="T24" fmla="*/ 186 w 186"/>
                  <a:gd name="T25" fmla="*/ 203 h 353"/>
                  <a:gd name="T26" fmla="*/ 162 w 186"/>
                  <a:gd name="T27" fmla="*/ 1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1">
                <a:extLst>
                  <a:ext uri="{FF2B5EF4-FFF2-40B4-BE49-F238E27FC236}">
                    <a16:creationId xmlns:a16="http://schemas.microsoft.com/office/drawing/2014/main" id="{F7ED0840-2059-7D46-BB88-81CC6D119FF5}"/>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2">
                <a:extLst>
                  <a:ext uri="{FF2B5EF4-FFF2-40B4-BE49-F238E27FC236}">
                    <a16:creationId xmlns:a16="http://schemas.microsoft.com/office/drawing/2014/main" id="{F135E4B7-218D-364E-87A8-A9F91A5261E3}"/>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9 h 66"/>
                  <a:gd name="T8" fmla="*/ 6 w 155"/>
                  <a:gd name="T9" fmla="*/ 55 h 66"/>
                  <a:gd name="T10" fmla="*/ 0 w 155"/>
                  <a:gd name="T11" fmla="*/ 76 h 66"/>
                  <a:gd name="T12" fmla="*/ 78 w 155"/>
                  <a:gd name="T13" fmla="*/ 186 h 66"/>
                  <a:gd name="T14" fmla="*/ 96 w 155"/>
                  <a:gd name="T15" fmla="*/ 131 h 66"/>
                  <a:gd name="T16" fmla="*/ 155 w 155"/>
                  <a:gd name="T17" fmla="*/ 207 h 66"/>
                  <a:gd name="T18" fmla="*/ 126 w 155"/>
                  <a:gd name="T19" fmla="*/ 76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3">
                <a:extLst>
                  <a:ext uri="{FF2B5EF4-FFF2-40B4-BE49-F238E27FC236}">
                    <a16:creationId xmlns:a16="http://schemas.microsoft.com/office/drawing/2014/main" id="{9DDE3BCA-64FC-5C43-8218-C9FC35C30439}"/>
                  </a:ext>
                </a:extLst>
              </p:cNvPr>
              <p:cNvSpPr>
                <a:spLocks/>
              </p:cNvSpPr>
              <p:nvPr userDrawn="1"/>
            </p:nvSpPr>
            <p:spPr bwMode="ltGray">
              <a:xfrm>
                <a:off x="2486" y="3859"/>
                <a:ext cx="42" cy="81"/>
              </a:xfrm>
              <a:custGeom>
                <a:avLst/>
                <a:gdLst>
                  <a:gd name="T0" fmla="*/ 6 w 42"/>
                  <a:gd name="T1" fmla="*/ 118 h 72"/>
                  <a:gd name="T2" fmla="*/ 0 w 42"/>
                  <a:gd name="T3" fmla="*/ 60 h 72"/>
                  <a:gd name="T4" fmla="*/ 12 w 42"/>
                  <a:gd name="T5" fmla="*/ 20 h 72"/>
                  <a:gd name="T6" fmla="*/ 0 w 42"/>
                  <a:gd name="T7" fmla="*/ 20 h 72"/>
                  <a:gd name="T8" fmla="*/ 12 w 42"/>
                  <a:gd name="T9" fmla="*/ 20 h 72"/>
                  <a:gd name="T10" fmla="*/ 24 w 42"/>
                  <a:gd name="T11" fmla="*/ 20 h 72"/>
                  <a:gd name="T12" fmla="*/ 36 w 42"/>
                  <a:gd name="T13" fmla="*/ 20 h 72"/>
                  <a:gd name="T14" fmla="*/ 42 w 42"/>
                  <a:gd name="T15" fmla="*/ 0 h 72"/>
                  <a:gd name="T16" fmla="*/ 30 w 42"/>
                  <a:gd name="T17" fmla="*/ 60 h 72"/>
                  <a:gd name="T18" fmla="*/ 42 w 42"/>
                  <a:gd name="T19" fmla="*/ 159 h 72"/>
                  <a:gd name="T20" fmla="*/ 12 w 42"/>
                  <a:gd name="T21" fmla="*/ 232 h 72"/>
                  <a:gd name="T22" fmla="*/ 6 w 42"/>
                  <a:gd name="T23" fmla="*/ 118 h 72"/>
                  <a:gd name="T24" fmla="*/ 6 w 42"/>
                  <a:gd name="T25" fmla="*/ 11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 name="Freeform 14">
              <a:extLst>
                <a:ext uri="{FF2B5EF4-FFF2-40B4-BE49-F238E27FC236}">
                  <a16:creationId xmlns:a16="http://schemas.microsoft.com/office/drawing/2014/main" id="{7AF0DF71-C5C6-7747-B2E3-6124484069FB}"/>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029" name="Group 15">
            <a:extLst>
              <a:ext uri="{FF2B5EF4-FFF2-40B4-BE49-F238E27FC236}">
                <a16:creationId xmlns:a16="http://schemas.microsoft.com/office/drawing/2014/main" id="{649B7F86-9595-7547-BB58-A5D30E4560CE}"/>
              </a:ext>
            </a:extLst>
          </p:cNvPr>
          <p:cNvGrpSpPr>
            <a:grpSpLocks/>
          </p:cNvGrpSpPr>
          <p:nvPr/>
        </p:nvGrpSpPr>
        <p:grpSpPr bwMode="auto">
          <a:xfrm>
            <a:off x="627063" y="6021388"/>
            <a:ext cx="5684837" cy="849312"/>
            <a:chOff x="395" y="3793"/>
            <a:chExt cx="3581" cy="535"/>
          </a:xfrm>
        </p:grpSpPr>
        <p:sp>
          <p:nvSpPr>
            <p:cNvPr id="1036" name="Freeform 16">
              <a:extLst>
                <a:ext uri="{FF2B5EF4-FFF2-40B4-BE49-F238E27FC236}">
                  <a16:creationId xmlns:a16="http://schemas.microsoft.com/office/drawing/2014/main" id="{8E8FFB61-02A5-D943-9929-3D49E21B3650}"/>
                </a:ext>
              </a:extLst>
            </p:cNvPr>
            <p:cNvSpPr>
              <a:spLocks/>
            </p:cNvSpPr>
            <p:nvPr/>
          </p:nvSpPr>
          <p:spPr bwMode="auto">
            <a:xfrm>
              <a:off x="1196" y="3793"/>
              <a:ext cx="365" cy="291"/>
            </a:xfrm>
            <a:custGeom>
              <a:avLst/>
              <a:gdLst>
                <a:gd name="T0" fmla="*/ 24 w 365"/>
                <a:gd name="T1" fmla="*/ 24 h 287"/>
                <a:gd name="T2" fmla="*/ 0 w 365"/>
                <a:gd name="T3" fmla="*/ 70 h 287"/>
                <a:gd name="T4" fmla="*/ 66 w 365"/>
                <a:gd name="T5" fmla="*/ 128 h 287"/>
                <a:gd name="T6" fmla="*/ 143 w 365"/>
                <a:gd name="T7" fmla="*/ 210 h 287"/>
                <a:gd name="T8" fmla="*/ 191 w 365"/>
                <a:gd name="T9" fmla="*/ 192 h 287"/>
                <a:gd name="T10" fmla="*/ 341 w 365"/>
                <a:gd name="T11" fmla="*/ 328 h 287"/>
                <a:gd name="T12" fmla="*/ 305 w 365"/>
                <a:gd name="T13" fmla="*/ 201 h 287"/>
                <a:gd name="T14" fmla="*/ 365 w 365"/>
                <a:gd name="T15" fmla="*/ 152 h 287"/>
                <a:gd name="T16" fmla="*/ 359 w 365"/>
                <a:gd name="T17" fmla="*/ 146 h 287"/>
                <a:gd name="T18" fmla="*/ 335 w 365"/>
                <a:gd name="T19" fmla="*/ 134 h 287"/>
                <a:gd name="T20" fmla="*/ 299 w 365"/>
                <a:gd name="T21" fmla="*/ 100 h 287"/>
                <a:gd name="T22" fmla="*/ 257 w 365"/>
                <a:gd name="T23" fmla="*/ 82 h 287"/>
                <a:gd name="T24" fmla="*/ 215 w 365"/>
                <a:gd name="T25" fmla="*/ 64 h 287"/>
                <a:gd name="T26" fmla="*/ 173 w 365"/>
                <a:gd name="T27" fmla="*/ 4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7">
              <a:extLst>
                <a:ext uri="{FF2B5EF4-FFF2-40B4-BE49-F238E27FC236}">
                  <a16:creationId xmlns:a16="http://schemas.microsoft.com/office/drawing/2014/main" id="{7C633DC5-F499-3E41-8C79-85D1A20F58B8}"/>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8">
              <a:extLst>
                <a:ext uri="{FF2B5EF4-FFF2-40B4-BE49-F238E27FC236}">
                  <a16:creationId xmlns:a16="http://schemas.microsoft.com/office/drawing/2014/main" id="{F3812CC7-84CA-644E-90B2-8720978CF912}"/>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0 h 60"/>
                <a:gd name="T16" fmla="*/ 65 w 71"/>
                <a:gd name="T17" fmla="*/ 52 h 60"/>
                <a:gd name="T18" fmla="*/ 71 w 71"/>
                <a:gd name="T19" fmla="*/ 64 h 60"/>
                <a:gd name="T20" fmla="*/ 71 w 71"/>
                <a:gd name="T21" fmla="*/ 70 h 60"/>
                <a:gd name="T22" fmla="*/ 59 w 71"/>
                <a:gd name="T23" fmla="*/ 64 h 60"/>
                <a:gd name="T24" fmla="*/ 47 w 71"/>
                <a:gd name="T25" fmla="*/ 52 h 60"/>
                <a:gd name="T26" fmla="*/ 23 w 71"/>
                <a:gd name="T27" fmla="*/ 40 h 60"/>
                <a:gd name="T28" fmla="*/ 23 w 71"/>
                <a:gd name="T29" fmla="*/ 46 h 60"/>
                <a:gd name="T30" fmla="*/ 18 w 71"/>
                <a:gd name="T31" fmla="*/ 52 h 60"/>
                <a:gd name="T32" fmla="*/ 12 w 71"/>
                <a:gd name="T33" fmla="*/ 58 h 60"/>
                <a:gd name="T34" fmla="*/ 6 w 71"/>
                <a:gd name="T35" fmla="*/ 58 h 60"/>
                <a:gd name="T36" fmla="*/ 6 w 71"/>
                <a:gd name="T37" fmla="*/ 58 h 60"/>
                <a:gd name="T38" fmla="*/ 6 w 71"/>
                <a:gd name="T39" fmla="*/ 4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9">
              <a:extLst>
                <a:ext uri="{FF2B5EF4-FFF2-40B4-BE49-F238E27FC236}">
                  <a16:creationId xmlns:a16="http://schemas.microsoft.com/office/drawing/2014/main" id="{204CC2AA-C2FA-BF47-97CE-9809FEB5B995}"/>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4 h 162"/>
                <a:gd name="T10" fmla="*/ 96 w 161"/>
                <a:gd name="T11" fmla="*/ 70 h 162"/>
                <a:gd name="T12" fmla="*/ 102 w 161"/>
                <a:gd name="T13" fmla="*/ 82 h 162"/>
                <a:gd name="T14" fmla="*/ 108 w 161"/>
                <a:gd name="T15" fmla="*/ 94 h 162"/>
                <a:gd name="T16" fmla="*/ 120 w 161"/>
                <a:gd name="T17" fmla="*/ 106 h 162"/>
                <a:gd name="T18" fmla="*/ 143 w 161"/>
                <a:gd name="T19" fmla="*/ 126 h 162"/>
                <a:gd name="T20" fmla="*/ 155 w 161"/>
                <a:gd name="T21" fmla="*/ 158 h 162"/>
                <a:gd name="T22" fmla="*/ 161 w 161"/>
                <a:gd name="T23" fmla="*/ 176 h 162"/>
                <a:gd name="T24" fmla="*/ 161 w 161"/>
                <a:gd name="T25" fmla="*/ 182 h 162"/>
                <a:gd name="T26" fmla="*/ 96 w 161"/>
                <a:gd name="T27" fmla="*/ 112 h 162"/>
                <a:gd name="T28" fmla="*/ 30 w 161"/>
                <a:gd name="T29" fmla="*/ 6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0">
              <a:extLst>
                <a:ext uri="{FF2B5EF4-FFF2-40B4-BE49-F238E27FC236}">
                  <a16:creationId xmlns:a16="http://schemas.microsoft.com/office/drawing/2014/main" id="{5D6D81B5-C9C9-1440-ABB4-BAE899C8E0DD}"/>
                </a:ext>
              </a:extLst>
            </p:cNvPr>
            <p:cNvSpPr>
              <a:spLocks/>
            </p:cNvSpPr>
            <p:nvPr/>
          </p:nvSpPr>
          <p:spPr bwMode="auto">
            <a:xfrm>
              <a:off x="706" y="3854"/>
              <a:ext cx="59" cy="61"/>
            </a:xfrm>
            <a:custGeom>
              <a:avLst/>
              <a:gdLst>
                <a:gd name="T0" fmla="*/ 59 w 59"/>
                <a:gd name="T1" fmla="*/ 6 h 60"/>
                <a:gd name="T2" fmla="*/ 41 w 59"/>
                <a:gd name="T3" fmla="*/ 40 h 60"/>
                <a:gd name="T4" fmla="*/ 41 w 59"/>
                <a:gd name="T5" fmla="*/ 46 h 60"/>
                <a:gd name="T6" fmla="*/ 47 w 59"/>
                <a:gd name="T7" fmla="*/ 52 h 60"/>
                <a:gd name="T8" fmla="*/ 53 w 59"/>
                <a:gd name="T9" fmla="*/ 64 h 60"/>
                <a:gd name="T10" fmla="*/ 53 w 59"/>
                <a:gd name="T11" fmla="*/ 70 h 60"/>
                <a:gd name="T12" fmla="*/ 47 w 59"/>
                <a:gd name="T13" fmla="*/ 64 h 60"/>
                <a:gd name="T14" fmla="*/ 35 w 59"/>
                <a:gd name="T15" fmla="*/ 58 h 60"/>
                <a:gd name="T16" fmla="*/ 23 w 59"/>
                <a:gd name="T17" fmla="*/ 46 h 60"/>
                <a:gd name="T18" fmla="*/ 17 w 59"/>
                <a:gd name="T19" fmla="*/ 4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1">
              <a:extLst>
                <a:ext uri="{FF2B5EF4-FFF2-40B4-BE49-F238E27FC236}">
                  <a16:creationId xmlns:a16="http://schemas.microsoft.com/office/drawing/2014/main" id="{B2D450AD-FBBE-E34B-BD6E-DB0CB6A3CA02}"/>
                </a:ext>
              </a:extLst>
            </p:cNvPr>
            <p:cNvSpPr>
              <a:spLocks/>
            </p:cNvSpPr>
            <p:nvPr/>
          </p:nvSpPr>
          <p:spPr bwMode="auto">
            <a:xfrm>
              <a:off x="395" y="3811"/>
              <a:ext cx="245" cy="207"/>
            </a:xfrm>
            <a:custGeom>
              <a:avLst/>
              <a:gdLst>
                <a:gd name="T0" fmla="*/ 233 w 245"/>
                <a:gd name="T1" fmla="*/ 46 h 204"/>
                <a:gd name="T2" fmla="*/ 245 w 245"/>
                <a:gd name="T3" fmla="*/ 52 h 204"/>
                <a:gd name="T4" fmla="*/ 209 w 245"/>
                <a:gd name="T5" fmla="*/ 94 h 204"/>
                <a:gd name="T6" fmla="*/ 143 w 245"/>
                <a:gd name="T7" fmla="*/ 152 h 204"/>
                <a:gd name="T8" fmla="*/ 167 w 245"/>
                <a:gd name="T9" fmla="*/ 179 h 204"/>
                <a:gd name="T10" fmla="*/ 179 w 245"/>
                <a:gd name="T11" fmla="*/ 234 h 204"/>
                <a:gd name="T12" fmla="*/ 77 w 245"/>
                <a:gd name="T13" fmla="*/ 152 h 204"/>
                <a:gd name="T14" fmla="*/ 47 w 245"/>
                <a:gd name="T15" fmla="*/ 94 h 204"/>
                <a:gd name="T16" fmla="*/ 89 w 245"/>
                <a:gd name="T17" fmla="*/ 76 h 204"/>
                <a:gd name="T18" fmla="*/ 59 w 245"/>
                <a:gd name="T19" fmla="*/ 4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6 h 204"/>
                <a:gd name="T50" fmla="*/ 233 w 245"/>
                <a:gd name="T51" fmla="*/ 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46" name="Rectangle 22">
            <a:extLst>
              <a:ext uri="{FF2B5EF4-FFF2-40B4-BE49-F238E27FC236}">
                <a16:creationId xmlns:a16="http://schemas.microsoft.com/office/drawing/2014/main" id="{A405B762-EBDE-AE4D-9828-AF5683408519}"/>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a:extLst>
              <a:ext uri="{FF2B5EF4-FFF2-40B4-BE49-F238E27FC236}">
                <a16:creationId xmlns:a16="http://schemas.microsoft.com/office/drawing/2014/main" id="{70127968-D872-4E43-8D4F-A8ACC6B84962}"/>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 name="Rectangle 24">
            <a:extLst>
              <a:ext uri="{FF2B5EF4-FFF2-40B4-BE49-F238E27FC236}">
                <a16:creationId xmlns:a16="http://schemas.microsoft.com/office/drawing/2014/main" id="{E76E3B47-5BB1-3B42-BDC4-6BE63ABFB87D}"/>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049" name="Rectangle 25">
            <a:extLst>
              <a:ext uri="{FF2B5EF4-FFF2-40B4-BE49-F238E27FC236}">
                <a16:creationId xmlns:a16="http://schemas.microsoft.com/office/drawing/2014/main" id="{88863302-9B7F-8D49-BEB5-2FE0CA0DE01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050" name="Rectangle 26">
            <a:extLst>
              <a:ext uri="{FF2B5EF4-FFF2-40B4-BE49-F238E27FC236}">
                <a16:creationId xmlns:a16="http://schemas.microsoft.com/office/drawing/2014/main" id="{1CEBD2B3-4A26-434E-826B-DEEFBEA850C5}"/>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4A46F170-8B44-6941-83FE-392E51082B2E}" type="slidenum">
              <a:rPr lang="en-US" altLang="en-US"/>
              <a:pPr/>
              <a:t>‹#›</a:t>
            </a:fld>
            <a:endParaRPr lang="en-US" altLang="en-US"/>
          </a:p>
        </p:txBody>
      </p:sp>
      <p:pic>
        <p:nvPicPr>
          <p:cNvPr id="1035" name="Picture 27" descr="cdclogo_2color">
            <a:extLst>
              <a:ext uri="{FF2B5EF4-FFF2-40B4-BE49-F238E27FC236}">
                <a16:creationId xmlns:a16="http://schemas.microsoft.com/office/drawing/2014/main" id="{E9A0C629-9CFD-364A-A3AB-9A7C9272DC2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962900" y="6172200"/>
            <a:ext cx="1181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38" r:id="rId1"/>
    <p:sldLayoutId id="2147483939"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Lst>
  <p:hf hdr="0" ftr="0" dt="0"/>
  <p:txStyles>
    <p:titleStyle>
      <a:lvl1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b="1">
          <a:solidFill>
            <a:schemeClr val="tx1"/>
          </a:solidFill>
          <a:latin typeface="+mn-lt"/>
        </a:defRPr>
      </a:lvl5pPr>
      <a:lvl6pPr marL="2514600" indent="-228600" algn="l" rtl="0" fontAlgn="base">
        <a:spcBef>
          <a:spcPct val="20000"/>
        </a:spcBef>
        <a:spcAft>
          <a:spcPct val="0"/>
        </a:spcAft>
        <a:buClr>
          <a:schemeClr val="tx2"/>
        </a:buClr>
        <a:buChar char="•"/>
        <a:defRPr sz="2000" b="1">
          <a:solidFill>
            <a:schemeClr val="tx1"/>
          </a:solidFill>
          <a:latin typeface="+mn-lt"/>
        </a:defRPr>
      </a:lvl6pPr>
      <a:lvl7pPr marL="2971800" indent="-228600" algn="l" rtl="0" fontAlgn="base">
        <a:spcBef>
          <a:spcPct val="20000"/>
        </a:spcBef>
        <a:spcAft>
          <a:spcPct val="0"/>
        </a:spcAft>
        <a:buClr>
          <a:schemeClr val="tx2"/>
        </a:buClr>
        <a:buChar char="•"/>
        <a:defRPr sz="2000" b="1">
          <a:solidFill>
            <a:schemeClr val="tx1"/>
          </a:solidFill>
          <a:latin typeface="+mn-lt"/>
        </a:defRPr>
      </a:lvl7pPr>
      <a:lvl8pPr marL="3429000" indent="-228600" algn="l" rtl="0" fontAlgn="base">
        <a:spcBef>
          <a:spcPct val="20000"/>
        </a:spcBef>
        <a:spcAft>
          <a:spcPct val="0"/>
        </a:spcAft>
        <a:buClr>
          <a:schemeClr val="tx2"/>
        </a:buClr>
        <a:buChar char="•"/>
        <a:defRPr sz="2000" b="1">
          <a:solidFill>
            <a:schemeClr val="tx1"/>
          </a:solidFill>
          <a:latin typeface="+mn-lt"/>
        </a:defRPr>
      </a:lvl8pPr>
      <a:lvl9pPr marL="3886200" indent="-228600" algn="l" rtl="0" fontAlgn="base">
        <a:spcBef>
          <a:spcPct val="20000"/>
        </a:spcBef>
        <a:spcAft>
          <a:spcPct val="0"/>
        </a:spcAft>
        <a:buClr>
          <a:schemeClr val="tx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lib2.cdc.gov:2126/content/vol334/issue20/images/large/01f1.jpe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D263E1-462D-E846-9474-7CAFD08D6F2B}"/>
              </a:ext>
            </a:extLst>
          </p:cNvPr>
          <p:cNvSpPr>
            <a:spLocks noGrp="1"/>
          </p:cNvSpPr>
          <p:nvPr>
            <p:ph type="ctrTitle" sz="quarter"/>
          </p:nvPr>
        </p:nvSpPr>
        <p:spPr/>
        <p:txBody>
          <a:bodyPr/>
          <a:lstStyle/>
          <a:p>
            <a:pPr algn="l">
              <a:defRPr/>
            </a:pPr>
            <a:r>
              <a:rPr lang="en-US" dirty="0"/>
              <a:t>Health Update</a:t>
            </a:r>
            <a:br>
              <a:rPr lang="en-US" dirty="0"/>
            </a:br>
            <a:endParaRPr lang="en-US" dirty="0"/>
          </a:p>
        </p:txBody>
      </p:sp>
      <p:sp>
        <p:nvSpPr>
          <p:cNvPr id="6" name="Subtitle 5">
            <a:extLst>
              <a:ext uri="{FF2B5EF4-FFF2-40B4-BE49-F238E27FC236}">
                <a16:creationId xmlns:a16="http://schemas.microsoft.com/office/drawing/2014/main" id="{63E0B068-8A71-CB46-998A-2FF4E12B75BB}"/>
              </a:ext>
            </a:extLst>
          </p:cNvPr>
          <p:cNvSpPr>
            <a:spLocks noGrp="1"/>
          </p:cNvSpPr>
          <p:nvPr>
            <p:ph type="subTitle" sz="quarter" idx="1"/>
          </p:nvPr>
        </p:nvSpPr>
        <p:spPr>
          <a:xfrm>
            <a:off x="1371600" y="3124200"/>
            <a:ext cx="6400800" cy="1752600"/>
          </a:xfrm>
        </p:spPr>
        <p:txBody>
          <a:bodyPr/>
          <a:lstStyle/>
          <a:p>
            <a:pPr>
              <a:defRPr/>
            </a:pPr>
            <a:r>
              <a:rPr lang="en-US" sz="2800" dirty="0"/>
              <a:t>Alaska Rural Water and Sanitation Working Group, Jan 30, 2015</a:t>
            </a:r>
          </a:p>
          <a:p>
            <a:pPr>
              <a:defRPr/>
            </a:pPr>
            <a:endParaRPr lang="en-US" sz="2800" dirty="0"/>
          </a:p>
          <a:p>
            <a:pPr>
              <a:defRPr/>
            </a:pPr>
            <a:r>
              <a:rPr lang="en-US" sz="2800" dirty="0"/>
              <a:t>Tom Hennessy, MD, MPH</a:t>
            </a:r>
          </a:p>
          <a:p>
            <a:pPr>
              <a:defRPr/>
            </a:pPr>
            <a:r>
              <a:rPr lang="en-US" sz="2800" dirty="0"/>
              <a:t>CDC Arctic Investigations Program</a:t>
            </a:r>
          </a:p>
          <a:p>
            <a:pPr>
              <a:defRPr/>
            </a:pPr>
            <a:r>
              <a:rPr lang="en-US" sz="2800" dirty="0"/>
              <a:t>tbh0@cdc.gov</a:t>
            </a:r>
          </a:p>
        </p:txBody>
      </p:sp>
      <p:sp>
        <p:nvSpPr>
          <p:cNvPr id="4" name="Slide Number Placeholder 3">
            <a:extLst>
              <a:ext uri="{FF2B5EF4-FFF2-40B4-BE49-F238E27FC236}">
                <a16:creationId xmlns:a16="http://schemas.microsoft.com/office/drawing/2014/main" id="{86BC961E-F098-D04C-BB8F-8970CD9E3B6F}"/>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4F36CF-31F3-844D-8BF2-75BA5C6221B9}" type="slidenum">
              <a:rPr lang="en-US" altLang="en-US"/>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AF5F-D45C-AF47-86C2-A1350E871E82}"/>
              </a:ext>
            </a:extLst>
          </p:cNvPr>
          <p:cNvSpPr>
            <a:spLocks noGrp="1"/>
          </p:cNvSpPr>
          <p:nvPr>
            <p:ph type="title"/>
          </p:nvPr>
        </p:nvSpPr>
        <p:spPr/>
        <p:txBody>
          <a:bodyPr/>
          <a:lstStyle/>
          <a:p>
            <a:pPr>
              <a:defRPr/>
            </a:pPr>
            <a:r>
              <a:rPr lang="en-US" dirty="0"/>
              <a:t>Hierarchy of Water Requirements</a:t>
            </a:r>
          </a:p>
        </p:txBody>
      </p:sp>
      <p:sp>
        <p:nvSpPr>
          <p:cNvPr id="13315" name="Content Placeholder 4">
            <a:extLst>
              <a:ext uri="{FF2B5EF4-FFF2-40B4-BE49-F238E27FC236}">
                <a16:creationId xmlns:a16="http://schemas.microsoft.com/office/drawing/2014/main" id="{4228EFA4-1D8F-C948-9111-CA9F29F8B2C4}"/>
              </a:ext>
            </a:extLst>
          </p:cNvPr>
          <p:cNvSpPr>
            <a:spLocks noGrp="1"/>
          </p:cNvSpPr>
          <p:nvPr>
            <p:ph sz="half" idx="1"/>
          </p:nvPr>
        </p:nvSpPr>
        <p:spPr/>
        <p:txBody>
          <a:bodyPr/>
          <a:lstStyle/>
          <a:p>
            <a:endParaRPr lang="en-US" altLang="en-US"/>
          </a:p>
        </p:txBody>
      </p:sp>
      <p:sp>
        <p:nvSpPr>
          <p:cNvPr id="4" name="Slide Number Placeholder 3">
            <a:extLst>
              <a:ext uri="{FF2B5EF4-FFF2-40B4-BE49-F238E27FC236}">
                <a16:creationId xmlns:a16="http://schemas.microsoft.com/office/drawing/2014/main" id="{A6D6E1D1-ED81-0745-81FE-11F2FB5C878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CB07A5-4DE0-7F44-95C0-DD90DBB119F9}" type="slidenum">
              <a:rPr lang="en-US" altLang="en-US"/>
              <a:pPr/>
              <a:t>10</a:t>
            </a:fld>
            <a:endParaRPr lang="en-US" altLang="en-US"/>
          </a:p>
        </p:txBody>
      </p:sp>
      <p:sp>
        <p:nvSpPr>
          <p:cNvPr id="13317" name="Isosceles Triangle 6">
            <a:extLst>
              <a:ext uri="{FF2B5EF4-FFF2-40B4-BE49-F238E27FC236}">
                <a16:creationId xmlns:a16="http://schemas.microsoft.com/office/drawing/2014/main" id="{DBF329BB-BA04-7449-AD74-843D883DB6DA}"/>
              </a:ext>
            </a:extLst>
          </p:cNvPr>
          <p:cNvSpPr>
            <a:spLocks noChangeArrowheads="1"/>
          </p:cNvSpPr>
          <p:nvPr/>
        </p:nvSpPr>
        <p:spPr bwMode="auto">
          <a:xfrm>
            <a:off x="685800" y="2133600"/>
            <a:ext cx="3429000" cy="3113088"/>
          </a:xfrm>
          <a:prstGeom prst="triangle">
            <a:avLst>
              <a:gd name="adj" fmla="val 50000"/>
            </a:avLst>
          </a:prstGeom>
          <a:solidFill>
            <a:schemeClr val="accent1"/>
          </a:solidFill>
          <a:ln w="9525" algn="ctr">
            <a:solidFill>
              <a:schemeClr val="tx1"/>
            </a:solidFill>
            <a:round/>
            <a:headEnd/>
            <a:tailEnd/>
          </a:ln>
        </p:spPr>
        <p:txBody>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endParaRPr lang="en-US" altLang="en-US" sz="1800" b="0"/>
          </a:p>
        </p:txBody>
      </p:sp>
      <p:pic>
        <p:nvPicPr>
          <p:cNvPr id="13318" name="Picture 2" descr="CollectingWater1-02">
            <a:extLst>
              <a:ext uri="{FF2B5EF4-FFF2-40B4-BE49-F238E27FC236}">
                <a16:creationId xmlns:a16="http://schemas.microsoft.com/office/drawing/2014/main" id="{F07BE05C-A268-0842-8C3C-1314470C8D0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6461" b="4889"/>
          <a:stretch>
            <a:fillRect/>
          </a:stretch>
        </p:blipFill>
        <p:spPr>
          <a:xfrm>
            <a:off x="4949825" y="1828800"/>
            <a:ext cx="3260725" cy="4267200"/>
          </a:xfrm>
          <a:noFill/>
        </p:spPr>
      </p:pic>
      <p:cxnSp>
        <p:nvCxnSpPr>
          <p:cNvPr id="13319" name="Straight Connector 9">
            <a:extLst>
              <a:ext uri="{FF2B5EF4-FFF2-40B4-BE49-F238E27FC236}">
                <a16:creationId xmlns:a16="http://schemas.microsoft.com/office/drawing/2014/main" id="{99A99441-0553-E547-8CE5-6080996A92B5}"/>
              </a:ext>
            </a:extLst>
          </p:cNvPr>
          <p:cNvCxnSpPr>
            <a:cxnSpLocks noChangeShapeType="1"/>
          </p:cNvCxnSpPr>
          <p:nvPr/>
        </p:nvCxnSpPr>
        <p:spPr bwMode="auto">
          <a:xfrm>
            <a:off x="1884363" y="2971800"/>
            <a:ext cx="10302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20" name="Straight Connector 11">
            <a:extLst>
              <a:ext uri="{FF2B5EF4-FFF2-40B4-BE49-F238E27FC236}">
                <a16:creationId xmlns:a16="http://schemas.microsoft.com/office/drawing/2014/main" id="{258482C8-42E7-8742-B643-285BF14E17A3}"/>
              </a:ext>
            </a:extLst>
          </p:cNvPr>
          <p:cNvCxnSpPr>
            <a:cxnSpLocks noChangeShapeType="1"/>
            <a:stCxn id="13317" idx="1"/>
            <a:endCxn id="13317" idx="5"/>
          </p:cNvCxnSpPr>
          <p:nvPr/>
        </p:nvCxnSpPr>
        <p:spPr bwMode="auto">
          <a:xfrm>
            <a:off x="1543050" y="3690938"/>
            <a:ext cx="17145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21" name="Straight Connector 13">
            <a:extLst>
              <a:ext uri="{FF2B5EF4-FFF2-40B4-BE49-F238E27FC236}">
                <a16:creationId xmlns:a16="http://schemas.microsoft.com/office/drawing/2014/main" id="{1A563924-F339-5242-8C69-2FC8A900163E}"/>
              </a:ext>
            </a:extLst>
          </p:cNvPr>
          <p:cNvCxnSpPr>
            <a:cxnSpLocks noChangeShapeType="1"/>
          </p:cNvCxnSpPr>
          <p:nvPr/>
        </p:nvCxnSpPr>
        <p:spPr bwMode="auto">
          <a:xfrm>
            <a:off x="1371600" y="4267200"/>
            <a:ext cx="2133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22" name="Straight Connector 15">
            <a:extLst>
              <a:ext uri="{FF2B5EF4-FFF2-40B4-BE49-F238E27FC236}">
                <a16:creationId xmlns:a16="http://schemas.microsoft.com/office/drawing/2014/main" id="{D4E657B8-0C72-414E-9799-96F828A52FB4}"/>
              </a:ext>
            </a:extLst>
          </p:cNvPr>
          <p:cNvCxnSpPr>
            <a:cxnSpLocks noChangeShapeType="1"/>
          </p:cNvCxnSpPr>
          <p:nvPr/>
        </p:nvCxnSpPr>
        <p:spPr bwMode="auto">
          <a:xfrm>
            <a:off x="1143000" y="4800600"/>
            <a:ext cx="2590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323" name="TextBox 16">
            <a:extLst>
              <a:ext uri="{FF2B5EF4-FFF2-40B4-BE49-F238E27FC236}">
                <a16:creationId xmlns:a16="http://schemas.microsoft.com/office/drawing/2014/main" id="{BFD95646-2B9A-7E46-B3AB-136BB4A85105}"/>
              </a:ext>
            </a:extLst>
          </p:cNvPr>
          <p:cNvSpPr txBox="1">
            <a:spLocks noChangeArrowheads="1"/>
          </p:cNvSpPr>
          <p:nvPr/>
        </p:nvSpPr>
        <p:spPr bwMode="auto">
          <a:xfrm>
            <a:off x="1941513" y="2514600"/>
            <a:ext cx="1030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Drinking</a:t>
            </a:r>
          </a:p>
        </p:txBody>
      </p:sp>
      <p:sp>
        <p:nvSpPr>
          <p:cNvPr id="13324" name="TextBox 20">
            <a:extLst>
              <a:ext uri="{FF2B5EF4-FFF2-40B4-BE49-F238E27FC236}">
                <a16:creationId xmlns:a16="http://schemas.microsoft.com/office/drawing/2014/main" id="{38957105-2D58-1940-BD2C-A9C73D494DB9}"/>
              </a:ext>
            </a:extLst>
          </p:cNvPr>
          <p:cNvSpPr txBox="1">
            <a:spLocks noChangeArrowheads="1"/>
          </p:cNvSpPr>
          <p:nvPr/>
        </p:nvSpPr>
        <p:spPr bwMode="auto">
          <a:xfrm>
            <a:off x="1941513" y="3276600"/>
            <a:ext cx="1030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Cooking</a:t>
            </a:r>
          </a:p>
        </p:txBody>
      </p:sp>
      <p:sp>
        <p:nvSpPr>
          <p:cNvPr id="13325" name="TextBox 22">
            <a:extLst>
              <a:ext uri="{FF2B5EF4-FFF2-40B4-BE49-F238E27FC236}">
                <a16:creationId xmlns:a16="http://schemas.microsoft.com/office/drawing/2014/main" id="{E29C999B-4425-774C-9F54-29CB5C200CC4}"/>
              </a:ext>
            </a:extLst>
          </p:cNvPr>
          <p:cNvSpPr txBox="1">
            <a:spLocks noChangeArrowheads="1"/>
          </p:cNvSpPr>
          <p:nvPr/>
        </p:nvSpPr>
        <p:spPr bwMode="auto">
          <a:xfrm>
            <a:off x="1500188" y="3886200"/>
            <a:ext cx="2005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Personal washing</a:t>
            </a:r>
          </a:p>
        </p:txBody>
      </p:sp>
      <p:sp>
        <p:nvSpPr>
          <p:cNvPr id="13326" name="TextBox 23">
            <a:extLst>
              <a:ext uri="{FF2B5EF4-FFF2-40B4-BE49-F238E27FC236}">
                <a16:creationId xmlns:a16="http://schemas.microsoft.com/office/drawing/2014/main" id="{C240B954-009B-434A-BF07-FD35C188B03A}"/>
              </a:ext>
            </a:extLst>
          </p:cNvPr>
          <p:cNvSpPr txBox="1">
            <a:spLocks noChangeArrowheads="1"/>
          </p:cNvSpPr>
          <p:nvPr/>
        </p:nvSpPr>
        <p:spPr bwMode="auto">
          <a:xfrm>
            <a:off x="1524000" y="4419600"/>
            <a:ext cx="193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Washing clothing</a:t>
            </a:r>
          </a:p>
        </p:txBody>
      </p:sp>
      <p:sp>
        <p:nvSpPr>
          <p:cNvPr id="13327" name="TextBox 24">
            <a:extLst>
              <a:ext uri="{FF2B5EF4-FFF2-40B4-BE49-F238E27FC236}">
                <a16:creationId xmlns:a16="http://schemas.microsoft.com/office/drawing/2014/main" id="{23418A2C-CE50-344B-A597-F118F1AE889E}"/>
              </a:ext>
            </a:extLst>
          </p:cNvPr>
          <p:cNvSpPr txBox="1">
            <a:spLocks noChangeArrowheads="1"/>
          </p:cNvSpPr>
          <p:nvPr/>
        </p:nvSpPr>
        <p:spPr bwMode="auto">
          <a:xfrm>
            <a:off x="1600200" y="4876800"/>
            <a:ext cx="173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Cleaning home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1" descr="http://www.cdc.gov/globalhealth/images/infographics/large/water_infographic_lg.jpg">
            <a:extLst>
              <a:ext uri="{FF2B5EF4-FFF2-40B4-BE49-F238E27FC236}">
                <a16:creationId xmlns:a16="http://schemas.microsoft.com/office/drawing/2014/main" id="{EC3F09E9-3EC2-0045-B251-326B1EF58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9700"/>
            <a:ext cx="494188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a:extLst>
              <a:ext uri="{FF2B5EF4-FFF2-40B4-BE49-F238E27FC236}">
                <a16:creationId xmlns:a16="http://schemas.microsoft.com/office/drawing/2014/main" id="{F32F928B-A82B-384C-8ECD-E32D4694ECD6}"/>
              </a:ext>
            </a:extLst>
          </p:cNvPr>
          <p:cNvSpPr txBox="1">
            <a:spLocks noChangeArrowheads="1"/>
          </p:cNvSpPr>
          <p:nvPr/>
        </p:nvSpPr>
        <p:spPr bwMode="auto">
          <a:xfrm>
            <a:off x="5562600" y="4198938"/>
            <a:ext cx="3505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800">
                <a:solidFill>
                  <a:srgbClr val="FFFF00"/>
                </a:solidFill>
              </a:rPr>
              <a:t>and Rural Alaska, USA</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0D67C50B-927C-374D-A85E-20FD35CC80F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916161-AFD3-644A-AF6E-2FF1C9331426}" type="slidenum">
              <a:rPr lang="en-US" altLang="en-US"/>
              <a:pPr/>
              <a:t>12</a:t>
            </a:fld>
            <a:endParaRPr lang="en-US" altLang="en-US"/>
          </a:p>
        </p:txBody>
      </p:sp>
      <p:sp>
        <p:nvSpPr>
          <p:cNvPr id="262146" name="Rectangle 2">
            <a:extLst>
              <a:ext uri="{FF2B5EF4-FFF2-40B4-BE49-F238E27FC236}">
                <a16:creationId xmlns:a16="http://schemas.microsoft.com/office/drawing/2014/main" id="{12DC9DD5-CB22-964C-8266-38D106628F02}"/>
              </a:ext>
            </a:extLst>
          </p:cNvPr>
          <p:cNvSpPr>
            <a:spLocks noGrp="1" noChangeArrowheads="1"/>
          </p:cNvSpPr>
          <p:nvPr>
            <p:ph type="title"/>
          </p:nvPr>
        </p:nvSpPr>
        <p:spPr>
          <a:xfrm>
            <a:off x="457200" y="533400"/>
            <a:ext cx="8229600" cy="1143000"/>
          </a:xfrm>
        </p:spPr>
        <p:txBody>
          <a:bodyPr/>
          <a:lstStyle/>
          <a:p>
            <a:pPr eaLnBrk="1" hangingPunct="1">
              <a:defRPr/>
            </a:pPr>
            <a:r>
              <a:rPr lang="en-US" sz="3200" dirty="0"/>
              <a:t>Hospitalization Rates for “High” and “Low” Water Service Regions, Alaska, 2000-2004</a:t>
            </a:r>
          </a:p>
        </p:txBody>
      </p:sp>
      <p:graphicFrame>
        <p:nvGraphicFramePr>
          <p:cNvPr id="15364" name="Object 3">
            <a:extLst>
              <a:ext uri="{FF2B5EF4-FFF2-40B4-BE49-F238E27FC236}">
                <a16:creationId xmlns:a16="http://schemas.microsoft.com/office/drawing/2014/main" id="{75FA0A0B-1ACF-7C46-8B32-93A9BA83CA55}"/>
              </a:ext>
            </a:extLst>
          </p:cNvPr>
          <p:cNvGraphicFramePr>
            <a:graphicFrameLocks noChangeAspect="1"/>
          </p:cNvGraphicFramePr>
          <p:nvPr>
            <p:ph type="chart" idx="1"/>
          </p:nvPr>
        </p:nvGraphicFramePr>
        <p:xfrm>
          <a:off x="457200" y="1828800"/>
          <a:ext cx="8229600" cy="4495800"/>
        </p:xfrm>
        <a:graphic>
          <a:graphicData uri="http://schemas.openxmlformats.org/presentationml/2006/ole">
            <mc:AlternateContent xmlns:mc="http://schemas.openxmlformats.org/markup-compatibility/2006">
              <mc:Choice xmlns:v="urn:schemas-microsoft-com:vml" Requires="v">
                <p:oleObj spid="_x0000_s15372" name="Chart" r:id="rId4" imgW="8242300" imgH="4508500" progId="MSGraph.Chart.8">
                  <p:embed followColorScheme="full"/>
                </p:oleObj>
              </mc:Choice>
              <mc:Fallback>
                <p:oleObj name="Chart" r:id="rId4" imgW="8242300" imgH="45085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288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Text Box 4">
            <a:extLst>
              <a:ext uri="{FF2B5EF4-FFF2-40B4-BE49-F238E27FC236}">
                <a16:creationId xmlns:a16="http://schemas.microsoft.com/office/drawing/2014/main" id="{1F2869F9-7F83-BD47-817E-93C119FCB028}"/>
              </a:ext>
            </a:extLst>
          </p:cNvPr>
          <p:cNvSpPr txBox="1">
            <a:spLocks noChangeArrowheads="1"/>
          </p:cNvSpPr>
          <p:nvPr/>
        </p:nvSpPr>
        <p:spPr bwMode="auto">
          <a:xfrm>
            <a:off x="2590800" y="2971800"/>
            <a:ext cx="322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800" b="0"/>
              <a:t>*</a:t>
            </a:r>
          </a:p>
        </p:txBody>
      </p:sp>
      <p:sp>
        <p:nvSpPr>
          <p:cNvPr id="15366" name="Rectangle 5">
            <a:extLst>
              <a:ext uri="{FF2B5EF4-FFF2-40B4-BE49-F238E27FC236}">
                <a16:creationId xmlns:a16="http://schemas.microsoft.com/office/drawing/2014/main" id="{C424020D-BF5B-8749-8262-42C09CF335D7}"/>
              </a:ext>
            </a:extLst>
          </p:cNvPr>
          <p:cNvSpPr>
            <a:spLocks noChangeArrowheads="1"/>
          </p:cNvSpPr>
          <p:nvPr/>
        </p:nvSpPr>
        <p:spPr bwMode="auto">
          <a:xfrm>
            <a:off x="4419600" y="31242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b="0"/>
              <a:t>*</a:t>
            </a:r>
          </a:p>
        </p:txBody>
      </p:sp>
      <p:sp>
        <p:nvSpPr>
          <p:cNvPr id="15367" name="Rectangle 6">
            <a:extLst>
              <a:ext uri="{FF2B5EF4-FFF2-40B4-BE49-F238E27FC236}">
                <a16:creationId xmlns:a16="http://schemas.microsoft.com/office/drawing/2014/main" id="{2BF98E2C-60DD-4F40-8A03-F6B40C2383A5}"/>
              </a:ext>
            </a:extLst>
          </p:cNvPr>
          <p:cNvSpPr>
            <a:spLocks noChangeArrowheads="1"/>
          </p:cNvSpPr>
          <p:nvPr/>
        </p:nvSpPr>
        <p:spPr bwMode="auto">
          <a:xfrm>
            <a:off x="3505200" y="28194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b="0"/>
              <a:t>*</a:t>
            </a:r>
          </a:p>
        </p:txBody>
      </p:sp>
      <p:sp>
        <p:nvSpPr>
          <p:cNvPr id="15368" name="Rectangle 7">
            <a:extLst>
              <a:ext uri="{FF2B5EF4-FFF2-40B4-BE49-F238E27FC236}">
                <a16:creationId xmlns:a16="http://schemas.microsoft.com/office/drawing/2014/main" id="{2FB68984-F22A-3942-8ADB-AD09BC3699DF}"/>
              </a:ext>
            </a:extLst>
          </p:cNvPr>
          <p:cNvSpPr>
            <a:spLocks noChangeArrowheads="1"/>
          </p:cNvSpPr>
          <p:nvPr/>
        </p:nvSpPr>
        <p:spPr bwMode="auto">
          <a:xfrm>
            <a:off x="5334000" y="34290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b="0"/>
              <a:t>*</a:t>
            </a:r>
          </a:p>
        </p:txBody>
      </p:sp>
      <p:sp>
        <p:nvSpPr>
          <p:cNvPr id="15369" name="Text Box 8">
            <a:extLst>
              <a:ext uri="{FF2B5EF4-FFF2-40B4-BE49-F238E27FC236}">
                <a16:creationId xmlns:a16="http://schemas.microsoft.com/office/drawing/2014/main" id="{415A14B2-4E8F-9E4F-9AED-2773F5FFE63A}"/>
              </a:ext>
            </a:extLst>
          </p:cNvPr>
          <p:cNvSpPr txBox="1">
            <a:spLocks noChangeArrowheads="1"/>
          </p:cNvSpPr>
          <p:nvPr/>
        </p:nvSpPr>
        <p:spPr bwMode="auto">
          <a:xfrm>
            <a:off x="365125" y="6361113"/>
            <a:ext cx="254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Hennessy, AJPH, 2008</a:t>
            </a:r>
          </a:p>
        </p:txBody>
      </p:sp>
      <p:sp>
        <p:nvSpPr>
          <p:cNvPr id="15370" name="Text Box 9">
            <a:extLst>
              <a:ext uri="{FF2B5EF4-FFF2-40B4-BE49-F238E27FC236}">
                <a16:creationId xmlns:a16="http://schemas.microsoft.com/office/drawing/2014/main" id="{CD67A462-C3FD-E443-8AF3-23AC0BFF8ABC}"/>
              </a:ext>
            </a:extLst>
          </p:cNvPr>
          <p:cNvSpPr txBox="1">
            <a:spLocks noChangeArrowheads="1"/>
          </p:cNvSpPr>
          <p:nvPr/>
        </p:nvSpPr>
        <p:spPr bwMode="auto">
          <a:xfrm rot="-5400000">
            <a:off x="-499268" y="3237706"/>
            <a:ext cx="182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Rate per 10,000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3">
            <a:extLst>
              <a:ext uri="{FF2B5EF4-FFF2-40B4-BE49-F238E27FC236}">
                <a16:creationId xmlns:a16="http://schemas.microsoft.com/office/drawing/2014/main" id="{FD4547F9-577F-CC48-B846-1E34BB3050D7}"/>
              </a:ext>
            </a:extLst>
          </p:cNvPr>
          <p:cNvGraphicFramePr>
            <a:graphicFrameLocks noGrp="1" noChangeAspect="1"/>
          </p:cNvGraphicFramePr>
          <p:nvPr>
            <p:ph type="chart" idx="1"/>
          </p:nvPr>
        </p:nvGraphicFramePr>
        <p:xfrm>
          <a:off x="455613" y="1576388"/>
          <a:ext cx="8229600" cy="4648200"/>
        </p:xfrm>
        <a:graphic>
          <a:graphicData uri="http://schemas.openxmlformats.org/presentationml/2006/ole">
            <mc:AlternateContent xmlns:mc="http://schemas.openxmlformats.org/markup-compatibility/2006">
              <mc:Choice xmlns:v="urn:schemas-microsoft-com:vml" Requires="v">
                <p:oleObj spid="_x0000_s16403" name="Chart" r:id="rId4" imgW="8242300" imgH="4508500" progId="MSGraph.Chart.8">
                  <p:embed followColorScheme="full"/>
                </p:oleObj>
              </mc:Choice>
              <mc:Fallback>
                <p:oleObj name="Chart" r:id="rId4" imgW="8242300" imgH="4508500"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1576388"/>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Slide Number Placeholder 5">
            <a:extLst>
              <a:ext uri="{FF2B5EF4-FFF2-40B4-BE49-F238E27FC236}">
                <a16:creationId xmlns:a16="http://schemas.microsoft.com/office/drawing/2014/main" id="{03890538-42F1-8047-B8EE-809F053598B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82CD09-B182-E244-9AA4-724CA3BE6F85}" type="slidenum">
              <a:rPr lang="en-US" altLang="en-US">
                <a:solidFill>
                  <a:srgbClr val="FFFFFF"/>
                </a:solidFill>
              </a:rPr>
              <a:pPr/>
              <a:t>13</a:t>
            </a:fld>
            <a:endParaRPr lang="en-US" altLang="en-US">
              <a:solidFill>
                <a:srgbClr val="FFFFFF"/>
              </a:solidFill>
            </a:endParaRPr>
          </a:p>
        </p:txBody>
      </p:sp>
      <p:sp>
        <p:nvSpPr>
          <p:cNvPr id="262146" name="Rectangle 2">
            <a:extLst>
              <a:ext uri="{FF2B5EF4-FFF2-40B4-BE49-F238E27FC236}">
                <a16:creationId xmlns:a16="http://schemas.microsoft.com/office/drawing/2014/main" id="{921070F3-5E65-C24D-BE73-FBEF7945D876}"/>
              </a:ext>
            </a:extLst>
          </p:cNvPr>
          <p:cNvSpPr>
            <a:spLocks noGrp="1" noChangeArrowheads="1"/>
          </p:cNvSpPr>
          <p:nvPr>
            <p:ph type="title"/>
          </p:nvPr>
        </p:nvSpPr>
        <p:spPr>
          <a:xfrm>
            <a:off x="455613" y="144463"/>
            <a:ext cx="8229600" cy="1384300"/>
          </a:xfrm>
        </p:spPr>
        <p:txBody>
          <a:bodyPr/>
          <a:lstStyle/>
          <a:p>
            <a:pPr>
              <a:defRPr/>
            </a:pPr>
            <a:r>
              <a:rPr lang="en-US" sz="3200" dirty="0"/>
              <a:t>Hospitalization Rates for “High” and “Low” Water Service Regions, Alaska, 2000-2004</a:t>
            </a:r>
          </a:p>
        </p:txBody>
      </p:sp>
      <p:sp>
        <p:nvSpPr>
          <p:cNvPr id="16389" name="Text Box 4">
            <a:extLst>
              <a:ext uri="{FF2B5EF4-FFF2-40B4-BE49-F238E27FC236}">
                <a16:creationId xmlns:a16="http://schemas.microsoft.com/office/drawing/2014/main" id="{668CEAA5-AFAF-DF48-BAE7-5A52891DC751}"/>
              </a:ext>
            </a:extLst>
          </p:cNvPr>
          <p:cNvSpPr txBox="1">
            <a:spLocks noChangeArrowheads="1"/>
          </p:cNvSpPr>
          <p:nvPr/>
        </p:nvSpPr>
        <p:spPr bwMode="auto">
          <a:xfrm>
            <a:off x="2428875" y="2971800"/>
            <a:ext cx="322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800" b="0">
                <a:solidFill>
                  <a:srgbClr val="FFFFFF"/>
                </a:solidFill>
              </a:rPr>
              <a:t>*</a:t>
            </a:r>
          </a:p>
        </p:txBody>
      </p:sp>
      <p:sp>
        <p:nvSpPr>
          <p:cNvPr id="16390" name="Rectangle 5">
            <a:extLst>
              <a:ext uri="{FF2B5EF4-FFF2-40B4-BE49-F238E27FC236}">
                <a16:creationId xmlns:a16="http://schemas.microsoft.com/office/drawing/2014/main" id="{A9044B80-EC2E-A54B-BD27-1F020B534625}"/>
              </a:ext>
            </a:extLst>
          </p:cNvPr>
          <p:cNvSpPr>
            <a:spLocks noChangeArrowheads="1"/>
          </p:cNvSpPr>
          <p:nvPr/>
        </p:nvSpPr>
        <p:spPr bwMode="auto">
          <a:xfrm>
            <a:off x="4008438" y="3124200"/>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b="0">
                <a:solidFill>
                  <a:srgbClr val="FFFFFF"/>
                </a:solidFill>
              </a:rPr>
              <a:t>*</a:t>
            </a:r>
          </a:p>
        </p:txBody>
      </p:sp>
      <p:sp>
        <p:nvSpPr>
          <p:cNvPr id="16391" name="Rectangle 6">
            <a:extLst>
              <a:ext uri="{FF2B5EF4-FFF2-40B4-BE49-F238E27FC236}">
                <a16:creationId xmlns:a16="http://schemas.microsoft.com/office/drawing/2014/main" id="{CFC0397B-1EA6-B24B-9DBF-06BBD499F8E9}"/>
              </a:ext>
            </a:extLst>
          </p:cNvPr>
          <p:cNvSpPr>
            <a:spLocks noChangeArrowheads="1"/>
          </p:cNvSpPr>
          <p:nvPr/>
        </p:nvSpPr>
        <p:spPr bwMode="auto">
          <a:xfrm>
            <a:off x="3201988" y="2800350"/>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b="0">
                <a:solidFill>
                  <a:srgbClr val="FFFFFF"/>
                </a:solidFill>
              </a:rPr>
              <a:t>*</a:t>
            </a:r>
          </a:p>
        </p:txBody>
      </p:sp>
      <p:sp>
        <p:nvSpPr>
          <p:cNvPr id="16392" name="Rectangle 7">
            <a:extLst>
              <a:ext uri="{FF2B5EF4-FFF2-40B4-BE49-F238E27FC236}">
                <a16:creationId xmlns:a16="http://schemas.microsoft.com/office/drawing/2014/main" id="{DAE5A2F0-6572-BC4E-BC2B-EAD1829D6E8C}"/>
              </a:ext>
            </a:extLst>
          </p:cNvPr>
          <p:cNvSpPr>
            <a:spLocks noChangeArrowheads="1"/>
          </p:cNvSpPr>
          <p:nvPr/>
        </p:nvSpPr>
        <p:spPr bwMode="auto">
          <a:xfrm>
            <a:off x="4724400" y="3297238"/>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b="0">
                <a:solidFill>
                  <a:srgbClr val="FFFFFF"/>
                </a:solidFill>
              </a:rPr>
              <a:t>*</a:t>
            </a:r>
          </a:p>
        </p:txBody>
      </p:sp>
      <p:sp>
        <p:nvSpPr>
          <p:cNvPr id="16393" name="Text Box 8">
            <a:extLst>
              <a:ext uri="{FF2B5EF4-FFF2-40B4-BE49-F238E27FC236}">
                <a16:creationId xmlns:a16="http://schemas.microsoft.com/office/drawing/2014/main" id="{11761C1C-D7CB-3846-A996-75C7AED89CF5}"/>
              </a:ext>
            </a:extLst>
          </p:cNvPr>
          <p:cNvSpPr txBox="1">
            <a:spLocks noChangeArrowheads="1"/>
          </p:cNvSpPr>
          <p:nvPr/>
        </p:nvSpPr>
        <p:spPr bwMode="auto">
          <a:xfrm>
            <a:off x="365125" y="6361113"/>
            <a:ext cx="119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solidFill>
                  <a:srgbClr val="FFFFFF"/>
                </a:solidFill>
              </a:rPr>
              <a:t>* P &lt; 0.05</a:t>
            </a:r>
          </a:p>
        </p:txBody>
      </p:sp>
      <p:sp>
        <p:nvSpPr>
          <p:cNvPr id="16394" name="Text Box 9">
            <a:extLst>
              <a:ext uri="{FF2B5EF4-FFF2-40B4-BE49-F238E27FC236}">
                <a16:creationId xmlns:a16="http://schemas.microsoft.com/office/drawing/2014/main" id="{212C1C74-B80C-FB48-8DB7-96E4767C4833}"/>
              </a:ext>
            </a:extLst>
          </p:cNvPr>
          <p:cNvSpPr txBox="1">
            <a:spLocks noChangeArrowheads="1"/>
          </p:cNvSpPr>
          <p:nvPr/>
        </p:nvSpPr>
        <p:spPr bwMode="auto">
          <a:xfrm rot="-5400000">
            <a:off x="-499268" y="3237706"/>
            <a:ext cx="182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solidFill>
                  <a:srgbClr val="FFFFFF"/>
                </a:solidFill>
              </a:rPr>
              <a:t>Rate per 10,000</a:t>
            </a:r>
          </a:p>
        </p:txBody>
      </p:sp>
      <p:sp>
        <p:nvSpPr>
          <p:cNvPr id="16395" name="TextBox 3">
            <a:extLst>
              <a:ext uri="{FF2B5EF4-FFF2-40B4-BE49-F238E27FC236}">
                <a16:creationId xmlns:a16="http://schemas.microsoft.com/office/drawing/2014/main" id="{31F8D981-338C-7B40-BCCB-05DDCC0BAD40}"/>
              </a:ext>
            </a:extLst>
          </p:cNvPr>
          <p:cNvSpPr txBox="1">
            <a:spLocks noChangeArrowheads="1"/>
          </p:cNvSpPr>
          <p:nvPr/>
        </p:nvSpPr>
        <p:spPr bwMode="auto">
          <a:xfrm>
            <a:off x="595313" y="5486400"/>
            <a:ext cx="2689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a:solidFill>
                  <a:srgbClr val="FFFF00"/>
                </a:solidFill>
              </a:rPr>
              <a:t>Water-borne infections</a:t>
            </a:r>
          </a:p>
          <a:p>
            <a:pPr>
              <a:spcBef>
                <a:spcPct val="0"/>
              </a:spcBef>
              <a:buClrTx/>
              <a:buFontTx/>
              <a:buNone/>
            </a:pPr>
            <a:r>
              <a:rPr lang="en-US" altLang="en-US" sz="1800">
                <a:solidFill>
                  <a:srgbClr val="FFFF00"/>
                </a:solidFill>
              </a:rPr>
              <a:t>Water quality</a:t>
            </a:r>
          </a:p>
        </p:txBody>
      </p:sp>
      <p:sp>
        <p:nvSpPr>
          <p:cNvPr id="16396" name="TextBox 13">
            <a:extLst>
              <a:ext uri="{FF2B5EF4-FFF2-40B4-BE49-F238E27FC236}">
                <a16:creationId xmlns:a16="http://schemas.microsoft.com/office/drawing/2014/main" id="{DA745A8C-AF71-6048-ACE9-C36239786971}"/>
              </a:ext>
            </a:extLst>
          </p:cNvPr>
          <p:cNvSpPr txBox="1">
            <a:spLocks noChangeArrowheads="1"/>
          </p:cNvSpPr>
          <p:nvPr/>
        </p:nvSpPr>
        <p:spPr bwMode="auto">
          <a:xfrm>
            <a:off x="6629400" y="5116513"/>
            <a:ext cx="2327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a:solidFill>
                  <a:srgbClr val="FFFF00"/>
                </a:solidFill>
              </a:rPr>
              <a:t>Water-wash infections</a:t>
            </a:r>
          </a:p>
          <a:p>
            <a:pPr>
              <a:spcBef>
                <a:spcPct val="0"/>
              </a:spcBef>
              <a:buClrTx/>
              <a:buFontTx/>
              <a:buNone/>
            </a:pPr>
            <a:r>
              <a:rPr lang="en-US" altLang="en-US" sz="1800">
                <a:solidFill>
                  <a:srgbClr val="FFFF00"/>
                </a:solidFill>
              </a:rPr>
              <a:t>Water quantity</a:t>
            </a:r>
          </a:p>
        </p:txBody>
      </p:sp>
      <p:cxnSp>
        <p:nvCxnSpPr>
          <p:cNvPr id="6" name="Straight Arrow Connector 5">
            <a:extLst>
              <a:ext uri="{FF2B5EF4-FFF2-40B4-BE49-F238E27FC236}">
                <a16:creationId xmlns:a16="http://schemas.microsoft.com/office/drawing/2014/main" id="{674C7E73-919F-3946-9B3C-0534106F0AD1}"/>
              </a:ext>
            </a:extLst>
          </p:cNvPr>
          <p:cNvCxnSpPr/>
          <p:nvPr/>
        </p:nvCxnSpPr>
        <p:spPr>
          <a:xfrm flipV="1">
            <a:off x="962025" y="4808538"/>
            <a:ext cx="360363" cy="6159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58C88EF-8FD4-9B46-A49E-D64BCF22D46F}"/>
              </a:ext>
            </a:extLst>
          </p:cNvPr>
          <p:cNvCxnSpPr/>
          <p:nvPr/>
        </p:nvCxnSpPr>
        <p:spPr>
          <a:xfrm flipH="1" flipV="1">
            <a:off x="6089650" y="4876800"/>
            <a:ext cx="920750" cy="23971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9" name="TextBox 4">
            <a:extLst>
              <a:ext uri="{FF2B5EF4-FFF2-40B4-BE49-F238E27FC236}">
                <a16:creationId xmlns:a16="http://schemas.microsoft.com/office/drawing/2014/main" id="{DD85F371-D5BB-F34C-B8B1-D5EF47278FD8}"/>
              </a:ext>
            </a:extLst>
          </p:cNvPr>
          <p:cNvSpPr txBox="1">
            <a:spLocks noChangeArrowheads="1"/>
          </p:cNvSpPr>
          <p:nvPr/>
        </p:nvSpPr>
        <p:spPr bwMode="auto">
          <a:xfrm>
            <a:off x="5702300" y="6248400"/>
            <a:ext cx="3195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solidFill>
                  <a:srgbClr val="FFFFFF"/>
                </a:solidFill>
              </a:rPr>
              <a:t>CDC and ANTHC</a:t>
            </a:r>
          </a:p>
          <a:p>
            <a:pPr>
              <a:spcBef>
                <a:spcPct val="0"/>
              </a:spcBef>
              <a:buClrTx/>
              <a:buFontTx/>
              <a:buNone/>
            </a:pPr>
            <a:r>
              <a:rPr lang="en-US" altLang="en-US" sz="1800" b="0">
                <a:solidFill>
                  <a:srgbClr val="FFFFFF"/>
                </a:solidFill>
              </a:rPr>
              <a:t>Hennessy et al; AJPH Nov 2008</a:t>
            </a:r>
          </a:p>
        </p:txBody>
      </p:sp>
      <p:sp>
        <p:nvSpPr>
          <p:cNvPr id="16400" name="Freeform 6">
            <a:extLst>
              <a:ext uri="{FF2B5EF4-FFF2-40B4-BE49-F238E27FC236}">
                <a16:creationId xmlns:a16="http://schemas.microsoft.com/office/drawing/2014/main" id="{3E3B8794-5EB3-4D45-804C-CCFF941B1A7B}"/>
              </a:ext>
            </a:extLst>
          </p:cNvPr>
          <p:cNvSpPr>
            <a:spLocks/>
          </p:cNvSpPr>
          <p:nvPr/>
        </p:nvSpPr>
        <p:spPr bwMode="auto">
          <a:xfrm>
            <a:off x="463550" y="3478213"/>
            <a:ext cx="2455863" cy="1706562"/>
          </a:xfrm>
          <a:custGeom>
            <a:avLst/>
            <a:gdLst>
              <a:gd name="T0" fmla="*/ 1215314 w 2455378"/>
              <a:gd name="T1" fmla="*/ 1814 h 1707169"/>
              <a:gd name="T2" fmla="*/ 27018 w 2455378"/>
              <a:gd name="T3" fmla="*/ 1310139 h 1707169"/>
              <a:gd name="T4" fmla="*/ 2430924 w 2455378"/>
              <a:gd name="T5" fmla="*/ 1623591 h 1707169"/>
              <a:gd name="T6" fmla="*/ 1215314 w 2455378"/>
              <a:gd name="T7" fmla="*/ 1814 h 17071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5378" h="1707169">
                <a:moveTo>
                  <a:pt x="1214354" y="1818"/>
                </a:moveTo>
                <a:cubicBezTo>
                  <a:pt x="814020" y="-50499"/>
                  <a:pt x="-175444" y="1041322"/>
                  <a:pt x="26998" y="1312003"/>
                </a:cubicBezTo>
                <a:cubicBezTo>
                  <a:pt x="229440" y="1582684"/>
                  <a:pt x="2226562" y="1844266"/>
                  <a:pt x="2429004" y="1625902"/>
                </a:cubicBezTo>
                <a:cubicBezTo>
                  <a:pt x="2631446" y="1407538"/>
                  <a:pt x="1614688" y="54135"/>
                  <a:pt x="1214354" y="1818"/>
                </a:cubicBezTo>
                <a:close/>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1" name="Freeform 8">
            <a:extLst>
              <a:ext uri="{FF2B5EF4-FFF2-40B4-BE49-F238E27FC236}">
                <a16:creationId xmlns:a16="http://schemas.microsoft.com/office/drawing/2014/main" id="{7911F21A-37EC-314E-8247-072CBFEDB2D3}"/>
              </a:ext>
            </a:extLst>
          </p:cNvPr>
          <p:cNvSpPr>
            <a:spLocks/>
          </p:cNvSpPr>
          <p:nvPr/>
        </p:nvSpPr>
        <p:spPr bwMode="auto">
          <a:xfrm>
            <a:off x="1773238" y="1474788"/>
            <a:ext cx="5021262" cy="4926012"/>
          </a:xfrm>
          <a:custGeom>
            <a:avLst/>
            <a:gdLst>
              <a:gd name="T0" fmla="*/ 1270784 w 5021094"/>
              <a:gd name="T1" fmla="*/ 258728 h 4926667"/>
              <a:gd name="T2" fmla="*/ 69617 w 5021094"/>
              <a:gd name="T3" fmla="*/ 2059272 h 4926667"/>
              <a:gd name="T4" fmla="*/ 3632162 w 5021094"/>
              <a:gd name="T5" fmla="*/ 4814656 h 4926667"/>
              <a:gd name="T6" fmla="*/ 4928872 w 5021094"/>
              <a:gd name="T7" fmla="*/ 3968943 h 4926667"/>
              <a:gd name="T8" fmla="*/ 1339031 w 5021094"/>
              <a:gd name="T9" fmla="*/ 258728 h 4926667"/>
              <a:gd name="T10" fmla="*/ 1270784 w 5021094"/>
              <a:gd name="T11" fmla="*/ 313287 h 4926667"/>
              <a:gd name="T12" fmla="*/ 1270784 w 5021094"/>
              <a:gd name="T13" fmla="*/ 258728 h 49266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21094" h="4926667">
                <a:moveTo>
                  <a:pt x="1270612" y="258864"/>
                </a:moveTo>
                <a:cubicBezTo>
                  <a:pt x="1070445" y="550016"/>
                  <a:pt x="-323901" y="1300643"/>
                  <a:pt x="69609" y="2060368"/>
                </a:cubicBezTo>
                <a:cubicBezTo>
                  <a:pt x="463119" y="2820093"/>
                  <a:pt x="2821907" y="4498768"/>
                  <a:pt x="3631674" y="4817216"/>
                </a:cubicBezTo>
                <a:cubicBezTo>
                  <a:pt x="4441441" y="5135664"/>
                  <a:pt x="5310349" y="4730780"/>
                  <a:pt x="4928212" y="3971055"/>
                </a:cubicBezTo>
                <a:cubicBezTo>
                  <a:pt x="4546075" y="3211330"/>
                  <a:pt x="1948451" y="868464"/>
                  <a:pt x="1338851" y="258864"/>
                </a:cubicBezTo>
                <a:cubicBezTo>
                  <a:pt x="729251" y="-350736"/>
                  <a:pt x="1284260" y="306631"/>
                  <a:pt x="1270612" y="313455"/>
                </a:cubicBezTo>
                <a:cubicBezTo>
                  <a:pt x="1256964" y="320279"/>
                  <a:pt x="1470779" y="-32288"/>
                  <a:pt x="1270612" y="258864"/>
                </a:cubicBezTo>
                <a:close/>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9F6F379-7A16-0845-9FB2-BF66CE25BC9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7BE05B-E9A9-2240-83D6-625E988B5ACF}" type="slidenum">
              <a:rPr lang="en-US" altLang="en-US"/>
              <a:pPr/>
              <a:t>14</a:t>
            </a:fld>
            <a:endParaRPr lang="en-US" altLang="en-US"/>
          </a:p>
        </p:txBody>
      </p:sp>
      <p:sp>
        <p:nvSpPr>
          <p:cNvPr id="265218" name="Rectangle 2">
            <a:extLst>
              <a:ext uri="{FF2B5EF4-FFF2-40B4-BE49-F238E27FC236}">
                <a16:creationId xmlns:a16="http://schemas.microsoft.com/office/drawing/2014/main" id="{C08AEADA-55A9-A244-A225-21172F740A78}"/>
              </a:ext>
            </a:extLst>
          </p:cNvPr>
          <p:cNvSpPr>
            <a:spLocks noGrp="1" noChangeArrowheads="1"/>
          </p:cNvSpPr>
          <p:nvPr>
            <p:ph type="title"/>
          </p:nvPr>
        </p:nvSpPr>
        <p:spPr>
          <a:xfrm>
            <a:off x="457200" y="228600"/>
            <a:ext cx="8534400" cy="1143000"/>
          </a:xfrm>
        </p:spPr>
        <p:txBody>
          <a:bodyPr/>
          <a:lstStyle/>
          <a:p>
            <a:pPr eaLnBrk="1" hangingPunct="1">
              <a:defRPr/>
            </a:pPr>
            <a:r>
              <a:rPr lang="en-US" sz="2800"/>
              <a:t>Serious infections with </a:t>
            </a:r>
            <a:r>
              <a:rPr lang="en-US" sz="2800" i="1"/>
              <a:t>Streptococcus pneumoniae</a:t>
            </a:r>
            <a:r>
              <a:rPr lang="en-US" sz="2800"/>
              <a:t> in children &lt; 5 years old,</a:t>
            </a:r>
            <a:br>
              <a:rPr lang="en-US" sz="2800"/>
            </a:br>
            <a:r>
              <a:rPr lang="en-US" sz="2800"/>
              <a:t> Southwest Alaska, 2001-2007</a:t>
            </a:r>
          </a:p>
        </p:txBody>
      </p:sp>
      <p:graphicFrame>
        <p:nvGraphicFramePr>
          <p:cNvPr id="17412" name="Object 3">
            <a:extLst>
              <a:ext uri="{FF2B5EF4-FFF2-40B4-BE49-F238E27FC236}">
                <a16:creationId xmlns:a16="http://schemas.microsoft.com/office/drawing/2014/main" id="{5C00B981-0CD7-4047-A7A1-18C6E841C494}"/>
              </a:ext>
            </a:extLst>
          </p:cNvPr>
          <p:cNvGraphicFramePr>
            <a:graphicFrameLocks noChangeAspect="1"/>
          </p:cNvGraphicFramePr>
          <p:nvPr>
            <p:ph type="chart" idx="1"/>
          </p:nvPr>
        </p:nvGraphicFramePr>
        <p:xfrm>
          <a:off x="0" y="1447800"/>
          <a:ext cx="8915400" cy="4621213"/>
        </p:xfrm>
        <a:graphic>
          <a:graphicData uri="http://schemas.openxmlformats.org/presentationml/2006/ole">
            <mc:AlternateContent xmlns:mc="http://schemas.openxmlformats.org/markup-compatibility/2006">
              <mc:Choice xmlns:v="urn:schemas-microsoft-com:vml" Requires="v">
                <p:oleObj spid="_x0000_s17418" name="Chart" r:id="rId4" imgW="8242300" imgH="4508500" progId="MSGraph.Chart.8">
                  <p:embed followColorScheme="full"/>
                </p:oleObj>
              </mc:Choice>
              <mc:Fallback>
                <p:oleObj name="Chart" r:id="rId4" imgW="8242300" imgH="45085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89154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Text Box 4">
            <a:extLst>
              <a:ext uri="{FF2B5EF4-FFF2-40B4-BE49-F238E27FC236}">
                <a16:creationId xmlns:a16="http://schemas.microsoft.com/office/drawing/2014/main" id="{471A2327-6199-224A-939D-4CCC6E556D0B}"/>
              </a:ext>
            </a:extLst>
          </p:cNvPr>
          <p:cNvSpPr txBox="1">
            <a:spLocks noChangeArrowheads="1"/>
          </p:cNvSpPr>
          <p:nvPr/>
        </p:nvSpPr>
        <p:spPr bwMode="auto">
          <a:xfrm rot="-5400000">
            <a:off x="-504031" y="3423444"/>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a:t>Rate per 100,000</a:t>
            </a:r>
          </a:p>
        </p:txBody>
      </p:sp>
      <p:sp>
        <p:nvSpPr>
          <p:cNvPr id="17414" name="Text Box 5">
            <a:extLst>
              <a:ext uri="{FF2B5EF4-FFF2-40B4-BE49-F238E27FC236}">
                <a16:creationId xmlns:a16="http://schemas.microsoft.com/office/drawing/2014/main" id="{AAE4549F-EF5E-BC4B-8A11-AE1A9D78AFFC}"/>
              </a:ext>
            </a:extLst>
          </p:cNvPr>
          <p:cNvSpPr txBox="1">
            <a:spLocks noChangeArrowheads="1"/>
          </p:cNvSpPr>
          <p:nvPr/>
        </p:nvSpPr>
        <p:spPr bwMode="auto">
          <a:xfrm>
            <a:off x="457200" y="6491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endParaRPr lang="en-US" altLang="en-US" sz="1800" b="0"/>
          </a:p>
        </p:txBody>
      </p:sp>
      <p:sp>
        <p:nvSpPr>
          <p:cNvPr id="17415" name="Text Box 6">
            <a:extLst>
              <a:ext uri="{FF2B5EF4-FFF2-40B4-BE49-F238E27FC236}">
                <a16:creationId xmlns:a16="http://schemas.microsoft.com/office/drawing/2014/main" id="{EB1F70AD-21ED-1E44-886C-1E7A3415CDFC}"/>
              </a:ext>
            </a:extLst>
          </p:cNvPr>
          <p:cNvSpPr txBox="1">
            <a:spLocks noChangeArrowheads="1"/>
          </p:cNvSpPr>
          <p:nvPr/>
        </p:nvSpPr>
        <p:spPr bwMode="auto">
          <a:xfrm>
            <a:off x="7070725" y="26273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Water Service</a:t>
            </a:r>
          </a:p>
        </p:txBody>
      </p:sp>
      <p:sp>
        <p:nvSpPr>
          <p:cNvPr id="17416" name="Text Box 7">
            <a:extLst>
              <a:ext uri="{FF2B5EF4-FFF2-40B4-BE49-F238E27FC236}">
                <a16:creationId xmlns:a16="http://schemas.microsoft.com/office/drawing/2014/main" id="{67AD5EB3-8033-1145-A7AC-448070022399}"/>
              </a:ext>
            </a:extLst>
          </p:cNvPr>
          <p:cNvSpPr txBox="1">
            <a:spLocks noChangeArrowheads="1"/>
          </p:cNvSpPr>
          <p:nvPr/>
        </p:nvSpPr>
        <p:spPr bwMode="auto">
          <a:xfrm>
            <a:off x="288925" y="6208713"/>
            <a:ext cx="398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 </a:t>
            </a:r>
            <a:r>
              <a:rPr lang="en-US" altLang="en-US" sz="1400" b="0"/>
              <a:t>J Wenger, 2010, Pediatric Infectious Diseases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CB15-8699-F14C-B9F6-8293E7483BDA}"/>
              </a:ext>
            </a:extLst>
          </p:cNvPr>
          <p:cNvSpPr>
            <a:spLocks noGrp="1"/>
          </p:cNvSpPr>
          <p:nvPr>
            <p:ph type="title"/>
          </p:nvPr>
        </p:nvSpPr>
        <p:spPr/>
        <p:txBody>
          <a:bodyPr/>
          <a:lstStyle/>
          <a:p>
            <a:pPr>
              <a:defRPr/>
            </a:pPr>
            <a:r>
              <a:rPr lang="en-US" sz="2400" dirty="0"/>
              <a:t>Infectious Diseases in Rural Alaska Communities: </a:t>
            </a:r>
            <a:br>
              <a:rPr lang="en-US" sz="3200" dirty="0"/>
            </a:br>
            <a:r>
              <a:rPr lang="en-US" sz="3200" dirty="0"/>
              <a:t>Without In-home Water Service vs.</a:t>
            </a:r>
            <a:br>
              <a:rPr lang="en-US" sz="3200" dirty="0"/>
            </a:br>
            <a:r>
              <a:rPr lang="en-US" sz="3200" dirty="0"/>
              <a:t>With Service</a:t>
            </a:r>
          </a:p>
        </p:txBody>
      </p:sp>
      <p:sp>
        <p:nvSpPr>
          <p:cNvPr id="18435" name="Content Placeholder 2">
            <a:extLst>
              <a:ext uri="{FF2B5EF4-FFF2-40B4-BE49-F238E27FC236}">
                <a16:creationId xmlns:a16="http://schemas.microsoft.com/office/drawing/2014/main" id="{CDF8E5E4-2A39-7541-A59F-B2BE18DA5B86}"/>
              </a:ext>
            </a:extLst>
          </p:cNvPr>
          <p:cNvSpPr>
            <a:spLocks noGrp="1"/>
          </p:cNvSpPr>
          <p:nvPr>
            <p:ph idx="1"/>
          </p:nvPr>
        </p:nvSpPr>
        <p:spPr/>
        <p:txBody>
          <a:bodyPr/>
          <a:lstStyle/>
          <a:p>
            <a:r>
              <a:rPr lang="en-US" altLang="en-US"/>
              <a:t>Water-washed diseases</a:t>
            </a:r>
          </a:p>
          <a:p>
            <a:pPr lvl="1"/>
            <a:r>
              <a:rPr lang="en-US" altLang="en-US"/>
              <a:t>85% more pneumonia hospitalizations in infants</a:t>
            </a:r>
            <a:r>
              <a:rPr lang="en-US" altLang="en-US" baseline="30000"/>
              <a:t>1, 3</a:t>
            </a:r>
            <a:endParaRPr lang="en-US" altLang="en-US"/>
          </a:p>
          <a:p>
            <a:pPr lvl="1"/>
            <a:r>
              <a:rPr lang="en-US" altLang="en-US"/>
              <a:t>Skin infection hospitalizations 2X higher</a:t>
            </a:r>
            <a:r>
              <a:rPr lang="en-US" altLang="en-US" baseline="30000"/>
              <a:t>1</a:t>
            </a:r>
            <a:endParaRPr lang="en-US" altLang="en-US"/>
          </a:p>
          <a:p>
            <a:pPr lvl="1"/>
            <a:r>
              <a:rPr lang="en-US" altLang="en-US"/>
              <a:t>Serious bacterial infections in children 2X higher</a:t>
            </a:r>
            <a:r>
              <a:rPr lang="en-US" altLang="en-US" baseline="30000"/>
              <a:t>2</a:t>
            </a:r>
            <a:endParaRPr lang="en-US" altLang="en-US"/>
          </a:p>
          <a:p>
            <a:r>
              <a:rPr lang="en-US" altLang="en-US"/>
              <a:t>Water-borne diseases</a:t>
            </a:r>
          </a:p>
          <a:p>
            <a:pPr lvl="1"/>
            <a:r>
              <a:rPr lang="en-US" altLang="en-US"/>
              <a:t>Diarrhea hospitalizations are similar and uncommon</a:t>
            </a:r>
            <a:r>
              <a:rPr lang="en-US" altLang="en-US" baseline="30000"/>
              <a:t>1</a:t>
            </a:r>
            <a:endParaRPr lang="en-US" altLang="en-US"/>
          </a:p>
          <a:p>
            <a:endParaRPr lang="en-US" altLang="en-US"/>
          </a:p>
          <a:p>
            <a:pPr lvl="1"/>
            <a:endParaRPr lang="en-US" altLang="en-US"/>
          </a:p>
        </p:txBody>
      </p:sp>
      <p:sp>
        <p:nvSpPr>
          <p:cNvPr id="4" name="Slide Number Placeholder 3">
            <a:extLst>
              <a:ext uri="{FF2B5EF4-FFF2-40B4-BE49-F238E27FC236}">
                <a16:creationId xmlns:a16="http://schemas.microsoft.com/office/drawing/2014/main" id="{9F769869-6A5C-3440-815E-743452A76E2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DF22DD-C454-9948-B215-A4EFC2B5322B}" type="slidenum">
              <a:rPr lang="en-US" altLang="en-US"/>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E5A60-A407-B647-BAB3-A170128BAF09}"/>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D1D6C2-2DE7-BE4A-BA90-5FD8F15124F6}" type="slidenum">
              <a:rPr lang="en-US" altLang="en-US"/>
              <a:pPr/>
              <a:t>16</a:t>
            </a:fld>
            <a:endParaRPr lang="en-US" altLang="en-US"/>
          </a:p>
        </p:txBody>
      </p:sp>
      <p:sp>
        <p:nvSpPr>
          <p:cNvPr id="211970" name="Rectangle 2">
            <a:extLst>
              <a:ext uri="{FF2B5EF4-FFF2-40B4-BE49-F238E27FC236}">
                <a16:creationId xmlns:a16="http://schemas.microsoft.com/office/drawing/2014/main" id="{02064797-E703-FC4A-AD65-1E0CC4184BDF}"/>
              </a:ext>
            </a:extLst>
          </p:cNvPr>
          <p:cNvSpPr>
            <a:spLocks noGrp="1" noChangeArrowheads="1"/>
          </p:cNvSpPr>
          <p:nvPr>
            <p:ph type="title"/>
          </p:nvPr>
        </p:nvSpPr>
        <p:spPr/>
        <p:txBody>
          <a:bodyPr/>
          <a:lstStyle/>
          <a:p>
            <a:pPr eaLnBrk="1" hangingPunct="1">
              <a:defRPr/>
            </a:pPr>
            <a:r>
              <a:rPr lang="en-US" sz="2400"/>
              <a:t>Hospitalization rates for Alaska Native infants, according to percent of homes with water service</a:t>
            </a:r>
            <a:br>
              <a:rPr lang="en-US" sz="2400"/>
            </a:br>
            <a:r>
              <a:rPr lang="en-US" sz="2400"/>
              <a:t> 1999 - 2004*</a:t>
            </a:r>
          </a:p>
        </p:txBody>
      </p:sp>
      <p:graphicFrame>
        <p:nvGraphicFramePr>
          <p:cNvPr id="19460" name="Object 3">
            <a:extLst>
              <a:ext uri="{FF2B5EF4-FFF2-40B4-BE49-F238E27FC236}">
                <a16:creationId xmlns:a16="http://schemas.microsoft.com/office/drawing/2014/main" id="{4DA3EDDA-938B-E24F-8A8C-67E02E7BEFF1}"/>
              </a:ext>
            </a:extLst>
          </p:cNvPr>
          <p:cNvGraphicFramePr>
            <a:graphicFrameLocks noChangeAspect="1"/>
          </p:cNvGraphicFramePr>
          <p:nvPr>
            <p:ph type="chart" idx="1"/>
          </p:nvPr>
        </p:nvGraphicFramePr>
        <p:xfrm>
          <a:off x="0" y="1447800"/>
          <a:ext cx="8458200" cy="4621213"/>
        </p:xfrm>
        <a:graphic>
          <a:graphicData uri="http://schemas.openxmlformats.org/presentationml/2006/ole">
            <mc:AlternateContent xmlns:mc="http://schemas.openxmlformats.org/markup-compatibility/2006">
              <mc:Choice xmlns:v="urn:schemas-microsoft-com:vml" Requires="v">
                <p:oleObj spid="_x0000_s19467" name="Chart" r:id="rId4" imgW="8242300" imgH="4508500" progId="MSGraph.Chart.8">
                  <p:embed followColorScheme="full"/>
                </p:oleObj>
              </mc:Choice>
              <mc:Fallback>
                <p:oleObj name="Chart" r:id="rId4" imgW="8242300" imgH="45085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84582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1" name="Text Box 4">
            <a:extLst>
              <a:ext uri="{FF2B5EF4-FFF2-40B4-BE49-F238E27FC236}">
                <a16:creationId xmlns:a16="http://schemas.microsoft.com/office/drawing/2014/main" id="{A8B92221-48B0-614D-87BE-4DD13CD8AB6F}"/>
              </a:ext>
            </a:extLst>
          </p:cNvPr>
          <p:cNvSpPr txBox="1">
            <a:spLocks noChangeArrowheads="1"/>
          </p:cNvSpPr>
          <p:nvPr/>
        </p:nvSpPr>
        <p:spPr bwMode="auto">
          <a:xfrm rot="-5400000">
            <a:off x="-727868" y="3201193"/>
            <a:ext cx="243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a:t>Rate per 1,000 births</a:t>
            </a:r>
          </a:p>
        </p:txBody>
      </p:sp>
      <p:sp>
        <p:nvSpPr>
          <p:cNvPr id="19462" name="Text Box 9">
            <a:extLst>
              <a:ext uri="{FF2B5EF4-FFF2-40B4-BE49-F238E27FC236}">
                <a16:creationId xmlns:a16="http://schemas.microsoft.com/office/drawing/2014/main" id="{B4FE3419-9FBF-624F-866C-DDCAEAFDB58F}"/>
              </a:ext>
            </a:extLst>
          </p:cNvPr>
          <p:cNvSpPr txBox="1">
            <a:spLocks noChangeArrowheads="1"/>
          </p:cNvSpPr>
          <p:nvPr/>
        </p:nvSpPr>
        <p:spPr bwMode="auto">
          <a:xfrm>
            <a:off x="457200" y="6491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endParaRPr lang="en-US" altLang="en-US" sz="1800" b="0"/>
          </a:p>
        </p:txBody>
      </p:sp>
      <p:sp>
        <p:nvSpPr>
          <p:cNvPr id="19463" name="Rectangle 10">
            <a:extLst>
              <a:ext uri="{FF2B5EF4-FFF2-40B4-BE49-F238E27FC236}">
                <a16:creationId xmlns:a16="http://schemas.microsoft.com/office/drawing/2014/main" id="{DDCB96EB-A58B-6346-81EA-F5B8423EAC34}"/>
              </a:ext>
            </a:extLst>
          </p:cNvPr>
          <p:cNvSpPr>
            <a:spLocks noChangeArrowheads="1"/>
          </p:cNvSpPr>
          <p:nvPr/>
        </p:nvSpPr>
        <p:spPr bwMode="auto">
          <a:xfrm>
            <a:off x="4337050" y="46164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endParaRPr lang="en-US" altLang="en-US" sz="1800" b="0"/>
          </a:p>
          <a:p>
            <a:pPr>
              <a:spcBef>
                <a:spcPct val="0"/>
              </a:spcBef>
              <a:buClrTx/>
              <a:buFontTx/>
              <a:buNone/>
            </a:pPr>
            <a:endParaRPr lang="en-US" altLang="en-US" sz="1800" b="0"/>
          </a:p>
        </p:txBody>
      </p:sp>
      <p:sp>
        <p:nvSpPr>
          <p:cNvPr id="19464" name="Text Box 11">
            <a:extLst>
              <a:ext uri="{FF2B5EF4-FFF2-40B4-BE49-F238E27FC236}">
                <a16:creationId xmlns:a16="http://schemas.microsoft.com/office/drawing/2014/main" id="{52C734AA-8A6D-B246-8022-B52F0B477A30}"/>
              </a:ext>
            </a:extLst>
          </p:cNvPr>
          <p:cNvSpPr txBox="1">
            <a:spLocks noChangeArrowheads="1"/>
          </p:cNvSpPr>
          <p:nvPr/>
        </p:nvSpPr>
        <p:spPr bwMode="auto">
          <a:xfrm>
            <a:off x="4632325" y="658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endParaRPr lang="en-US" altLang="en-US" sz="1800" b="0"/>
          </a:p>
        </p:txBody>
      </p:sp>
      <p:sp>
        <p:nvSpPr>
          <p:cNvPr id="19465" name="Text Box 13">
            <a:extLst>
              <a:ext uri="{FF2B5EF4-FFF2-40B4-BE49-F238E27FC236}">
                <a16:creationId xmlns:a16="http://schemas.microsoft.com/office/drawing/2014/main" id="{018F40E7-0034-F845-9004-E25250D2C53C}"/>
              </a:ext>
            </a:extLst>
          </p:cNvPr>
          <p:cNvSpPr txBox="1">
            <a:spLocks noChangeArrowheads="1"/>
          </p:cNvSpPr>
          <p:nvPr/>
        </p:nvSpPr>
        <p:spPr bwMode="auto">
          <a:xfrm>
            <a:off x="288925" y="6284913"/>
            <a:ext cx="269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 Hennessy, AJPH, 2008</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F6C40EA-B1DE-BC4C-9D17-7D12614689F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85CBC6-4D38-D844-999C-5C53BF831F17}" type="slidenum">
              <a:rPr lang="en-US" altLang="en-US"/>
              <a:pPr/>
              <a:t>17</a:t>
            </a:fld>
            <a:endParaRPr lang="en-US" altLang="en-US"/>
          </a:p>
        </p:txBody>
      </p:sp>
      <p:sp>
        <p:nvSpPr>
          <p:cNvPr id="264194" name="Rectangle 2">
            <a:extLst>
              <a:ext uri="{FF2B5EF4-FFF2-40B4-BE49-F238E27FC236}">
                <a16:creationId xmlns:a16="http://schemas.microsoft.com/office/drawing/2014/main" id="{17CED750-E126-624E-B213-79534BFD274D}"/>
              </a:ext>
            </a:extLst>
          </p:cNvPr>
          <p:cNvSpPr>
            <a:spLocks noGrp="1" noChangeArrowheads="1"/>
          </p:cNvSpPr>
          <p:nvPr>
            <p:ph type="title"/>
          </p:nvPr>
        </p:nvSpPr>
        <p:spPr/>
        <p:txBody>
          <a:bodyPr/>
          <a:lstStyle/>
          <a:p>
            <a:pPr eaLnBrk="1" hangingPunct="1">
              <a:defRPr/>
            </a:pPr>
            <a:r>
              <a:rPr lang="en-US" sz="3200"/>
              <a:t>Skin infection rates, all ages, </a:t>
            </a:r>
            <a:br>
              <a:rPr lang="en-US" sz="3200"/>
            </a:br>
            <a:r>
              <a:rPr lang="en-US" sz="3200"/>
              <a:t>by village water service, </a:t>
            </a:r>
            <a:br>
              <a:rPr lang="en-US" sz="3200"/>
            </a:br>
            <a:r>
              <a:rPr lang="en-US" sz="3200"/>
              <a:t>Southwest Alaska, 1999 - 2000</a:t>
            </a:r>
          </a:p>
        </p:txBody>
      </p:sp>
      <p:graphicFrame>
        <p:nvGraphicFramePr>
          <p:cNvPr id="20484" name="Object 3">
            <a:extLst>
              <a:ext uri="{FF2B5EF4-FFF2-40B4-BE49-F238E27FC236}">
                <a16:creationId xmlns:a16="http://schemas.microsoft.com/office/drawing/2014/main" id="{1D68A9C6-4B6A-6049-A883-B7A7A9C205BC}"/>
              </a:ext>
            </a:extLst>
          </p:cNvPr>
          <p:cNvGraphicFramePr>
            <a:graphicFrameLocks noChangeAspect="1"/>
          </p:cNvGraphicFramePr>
          <p:nvPr>
            <p:ph type="chart" idx="1"/>
          </p:nvPr>
        </p:nvGraphicFramePr>
        <p:xfrm>
          <a:off x="228600" y="1676400"/>
          <a:ext cx="8229600" cy="4495800"/>
        </p:xfrm>
        <a:graphic>
          <a:graphicData uri="http://schemas.openxmlformats.org/presentationml/2006/ole">
            <mc:AlternateContent xmlns:mc="http://schemas.openxmlformats.org/markup-compatibility/2006">
              <mc:Choice xmlns:v="urn:schemas-microsoft-com:vml" Requires="v">
                <p:oleObj spid="_x0000_s20488" name="Chart" r:id="rId4" imgW="8242300" imgH="4508500" progId="MSGraph.Chart.8">
                  <p:embed followColorScheme="full"/>
                </p:oleObj>
              </mc:Choice>
              <mc:Fallback>
                <p:oleObj name="Chart" r:id="rId4" imgW="8242300" imgH="45085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5" name="Text Box 4">
            <a:extLst>
              <a:ext uri="{FF2B5EF4-FFF2-40B4-BE49-F238E27FC236}">
                <a16:creationId xmlns:a16="http://schemas.microsoft.com/office/drawing/2014/main" id="{6F45F9A6-CDE3-E343-B5FC-110E68124BFC}"/>
              </a:ext>
            </a:extLst>
          </p:cNvPr>
          <p:cNvSpPr txBox="1">
            <a:spLocks noChangeArrowheads="1"/>
          </p:cNvSpPr>
          <p:nvPr/>
        </p:nvSpPr>
        <p:spPr bwMode="auto">
          <a:xfrm rot="-5400000">
            <a:off x="-550068" y="3390106"/>
            <a:ext cx="268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a:t>Rate per 1,000 persons</a:t>
            </a:r>
          </a:p>
        </p:txBody>
      </p:sp>
      <p:sp>
        <p:nvSpPr>
          <p:cNvPr id="20486" name="Text Box 5">
            <a:extLst>
              <a:ext uri="{FF2B5EF4-FFF2-40B4-BE49-F238E27FC236}">
                <a16:creationId xmlns:a16="http://schemas.microsoft.com/office/drawing/2014/main" id="{2F2BBD0D-56F9-234A-BAB0-9F35D49B82C3}"/>
              </a:ext>
            </a:extLst>
          </p:cNvPr>
          <p:cNvSpPr txBox="1">
            <a:spLocks noChangeArrowheads="1"/>
          </p:cNvSpPr>
          <p:nvPr/>
        </p:nvSpPr>
        <p:spPr bwMode="auto">
          <a:xfrm>
            <a:off x="6994525" y="27035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Water Service</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6482" name="Rectangle 2">
            <a:extLst>
              <a:ext uri="{FF2B5EF4-FFF2-40B4-BE49-F238E27FC236}">
                <a16:creationId xmlns:a16="http://schemas.microsoft.com/office/drawing/2014/main" id="{DA49879F-51C8-7640-AEA6-41AE47EE54D5}"/>
              </a:ext>
            </a:extLst>
          </p:cNvPr>
          <p:cNvSpPr>
            <a:spLocks noGrp="1" noChangeArrowheads="1"/>
          </p:cNvSpPr>
          <p:nvPr>
            <p:ph type="title"/>
          </p:nvPr>
        </p:nvSpPr>
        <p:spPr>
          <a:xfrm>
            <a:off x="685800" y="317500"/>
            <a:ext cx="8458200" cy="1219200"/>
          </a:xfrm>
        </p:spPr>
        <p:txBody>
          <a:bodyPr/>
          <a:lstStyle/>
          <a:p>
            <a:pPr>
              <a:defRPr/>
            </a:pPr>
            <a:r>
              <a:rPr lang="en-US" sz="3200" dirty="0"/>
              <a:t>Number of Cavities in Primary Teeth by </a:t>
            </a:r>
            <a:br>
              <a:rPr lang="en-US" sz="3200" dirty="0"/>
            </a:br>
            <a:r>
              <a:rPr lang="en-US" sz="3200" dirty="0"/>
              <a:t>Village Fluoridation Status</a:t>
            </a:r>
          </a:p>
        </p:txBody>
      </p:sp>
      <p:graphicFrame>
        <p:nvGraphicFramePr>
          <p:cNvPr id="21507" name="Object 3">
            <a:extLst>
              <a:ext uri="{FF2B5EF4-FFF2-40B4-BE49-F238E27FC236}">
                <a16:creationId xmlns:a16="http://schemas.microsoft.com/office/drawing/2014/main" id="{70F456E0-D4FB-CE42-852C-21E2E32CA7C7}"/>
              </a:ext>
            </a:extLst>
          </p:cNvPr>
          <p:cNvGraphicFramePr>
            <a:graphicFrameLocks noGrp="1" noChangeAspect="1"/>
          </p:cNvGraphicFramePr>
          <p:nvPr>
            <p:ph type="chart" idx="1"/>
          </p:nvPr>
        </p:nvGraphicFramePr>
        <p:xfrm>
          <a:off x="549275" y="1990725"/>
          <a:ext cx="7756525" cy="4791075"/>
        </p:xfrm>
        <a:graphic>
          <a:graphicData uri="http://schemas.openxmlformats.org/presentationml/2006/ole">
            <mc:AlternateContent xmlns:mc="http://schemas.openxmlformats.org/markup-compatibility/2006">
              <mc:Choice xmlns:v="urn:schemas-microsoft-com:vml" Requires="v">
                <p:oleObj spid="_x0000_s21521" name="Chart" r:id="rId4" imgW="7785100" imgH="4813300" progId="MSGraph.Chart.8">
                  <p:embed followColorScheme="full"/>
                </p:oleObj>
              </mc:Choice>
              <mc:Fallback>
                <p:oleObj name="Chart" r:id="rId4" imgW="7785100" imgH="4813300"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1990725"/>
                        <a:ext cx="77565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8" name="Text Box 4">
            <a:extLst>
              <a:ext uri="{FF2B5EF4-FFF2-40B4-BE49-F238E27FC236}">
                <a16:creationId xmlns:a16="http://schemas.microsoft.com/office/drawing/2014/main" id="{955E709E-14F3-3A41-8309-426E726824EF}"/>
              </a:ext>
            </a:extLst>
          </p:cNvPr>
          <p:cNvSpPr txBox="1">
            <a:spLocks noChangeArrowheads="1"/>
          </p:cNvSpPr>
          <p:nvPr/>
        </p:nvSpPr>
        <p:spPr bwMode="auto">
          <a:xfrm>
            <a:off x="4473575" y="2971800"/>
            <a:ext cx="40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a:t>*</a:t>
            </a:r>
          </a:p>
        </p:txBody>
      </p:sp>
      <p:sp>
        <p:nvSpPr>
          <p:cNvPr id="21509" name="Text Box 5">
            <a:extLst>
              <a:ext uri="{FF2B5EF4-FFF2-40B4-BE49-F238E27FC236}">
                <a16:creationId xmlns:a16="http://schemas.microsoft.com/office/drawing/2014/main" id="{2EB8637B-4B14-7946-B6FD-EDE915056762}"/>
              </a:ext>
            </a:extLst>
          </p:cNvPr>
          <p:cNvSpPr txBox="1">
            <a:spLocks noChangeArrowheads="1"/>
          </p:cNvSpPr>
          <p:nvPr/>
        </p:nvSpPr>
        <p:spPr bwMode="auto">
          <a:xfrm>
            <a:off x="7696200" y="3886200"/>
            <a:ext cx="40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a:t>*</a:t>
            </a:r>
          </a:p>
        </p:txBody>
      </p:sp>
      <p:sp>
        <p:nvSpPr>
          <p:cNvPr id="21510" name="Text Box 6">
            <a:extLst>
              <a:ext uri="{FF2B5EF4-FFF2-40B4-BE49-F238E27FC236}">
                <a16:creationId xmlns:a16="http://schemas.microsoft.com/office/drawing/2014/main" id="{40014A20-8468-A047-8947-DBCA2BBB5009}"/>
              </a:ext>
            </a:extLst>
          </p:cNvPr>
          <p:cNvSpPr txBox="1">
            <a:spLocks noChangeArrowheads="1"/>
          </p:cNvSpPr>
          <p:nvPr/>
        </p:nvSpPr>
        <p:spPr bwMode="auto">
          <a:xfrm>
            <a:off x="1633538" y="6238875"/>
            <a:ext cx="1209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a:t>* p &lt; 0.01</a:t>
            </a:r>
          </a:p>
        </p:txBody>
      </p:sp>
      <p:sp>
        <p:nvSpPr>
          <p:cNvPr id="21511" name="Text Box 7">
            <a:extLst>
              <a:ext uri="{FF2B5EF4-FFF2-40B4-BE49-F238E27FC236}">
                <a16:creationId xmlns:a16="http://schemas.microsoft.com/office/drawing/2014/main" id="{EA0EAC19-E133-F84E-9C3D-037507A3CCFA}"/>
              </a:ext>
            </a:extLst>
          </p:cNvPr>
          <p:cNvSpPr txBox="1">
            <a:spLocks noChangeArrowheads="1"/>
          </p:cNvSpPr>
          <p:nvPr/>
        </p:nvSpPr>
        <p:spPr bwMode="auto">
          <a:xfrm>
            <a:off x="3535363" y="2449513"/>
            <a:ext cx="51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endParaRPr lang="en-US" altLang="en-US" sz="1800" b="0"/>
          </a:p>
        </p:txBody>
      </p:sp>
      <p:sp>
        <p:nvSpPr>
          <p:cNvPr id="21512" name="AutoShape 8">
            <a:extLst>
              <a:ext uri="{FF2B5EF4-FFF2-40B4-BE49-F238E27FC236}">
                <a16:creationId xmlns:a16="http://schemas.microsoft.com/office/drawing/2014/main" id="{14250E7E-0710-BE4D-875B-A90BF2A0C614}"/>
              </a:ext>
            </a:extLst>
          </p:cNvPr>
          <p:cNvSpPr>
            <a:spLocks/>
          </p:cNvSpPr>
          <p:nvPr/>
        </p:nvSpPr>
        <p:spPr bwMode="auto">
          <a:xfrm>
            <a:off x="3592513" y="2335213"/>
            <a:ext cx="460375" cy="1843087"/>
          </a:xfrm>
          <a:prstGeom prst="rightBrace">
            <a:avLst>
              <a:gd name="adj1" fmla="val 33362"/>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endParaRPr lang="en-US" altLang="en-US" sz="1800" b="0"/>
          </a:p>
        </p:txBody>
      </p:sp>
      <p:sp>
        <p:nvSpPr>
          <p:cNvPr id="21513" name="Text Box 9">
            <a:extLst>
              <a:ext uri="{FF2B5EF4-FFF2-40B4-BE49-F238E27FC236}">
                <a16:creationId xmlns:a16="http://schemas.microsoft.com/office/drawing/2014/main" id="{C1C5617B-E672-E342-987B-1A2C5221565B}"/>
              </a:ext>
            </a:extLst>
          </p:cNvPr>
          <p:cNvSpPr txBox="1">
            <a:spLocks noChangeArrowheads="1"/>
          </p:cNvSpPr>
          <p:nvPr/>
        </p:nvSpPr>
        <p:spPr bwMode="auto">
          <a:xfrm>
            <a:off x="4052888" y="2967038"/>
            <a:ext cx="63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a:t>3x</a:t>
            </a:r>
          </a:p>
        </p:txBody>
      </p:sp>
      <p:sp>
        <p:nvSpPr>
          <p:cNvPr id="21514" name="Text Box 10">
            <a:extLst>
              <a:ext uri="{FF2B5EF4-FFF2-40B4-BE49-F238E27FC236}">
                <a16:creationId xmlns:a16="http://schemas.microsoft.com/office/drawing/2014/main" id="{6572FFB3-7471-4140-B8C6-99E4A775AE90}"/>
              </a:ext>
            </a:extLst>
          </p:cNvPr>
          <p:cNvSpPr txBox="1">
            <a:spLocks noChangeArrowheads="1"/>
          </p:cNvSpPr>
          <p:nvPr/>
        </p:nvSpPr>
        <p:spPr bwMode="auto">
          <a:xfrm>
            <a:off x="6877050" y="3881438"/>
            <a:ext cx="574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endParaRPr lang="en-US" altLang="en-US" sz="1800" b="0"/>
          </a:p>
        </p:txBody>
      </p:sp>
      <p:sp>
        <p:nvSpPr>
          <p:cNvPr id="21515" name="AutoShape 11">
            <a:extLst>
              <a:ext uri="{FF2B5EF4-FFF2-40B4-BE49-F238E27FC236}">
                <a16:creationId xmlns:a16="http://schemas.microsoft.com/office/drawing/2014/main" id="{2D94348A-6B9D-E94E-B8D2-E0F097E22347}"/>
              </a:ext>
            </a:extLst>
          </p:cNvPr>
          <p:cNvSpPr>
            <a:spLocks/>
          </p:cNvSpPr>
          <p:nvPr/>
        </p:nvSpPr>
        <p:spPr bwMode="auto">
          <a:xfrm>
            <a:off x="6761163" y="4005263"/>
            <a:ext cx="344487" cy="460375"/>
          </a:xfrm>
          <a:prstGeom prst="rightBrace">
            <a:avLst>
              <a:gd name="adj1" fmla="val 11137"/>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endParaRPr lang="en-US" altLang="en-US" sz="1800" b="0"/>
          </a:p>
        </p:txBody>
      </p:sp>
      <p:sp>
        <p:nvSpPr>
          <p:cNvPr id="21516" name="Text Box 12">
            <a:extLst>
              <a:ext uri="{FF2B5EF4-FFF2-40B4-BE49-F238E27FC236}">
                <a16:creationId xmlns:a16="http://schemas.microsoft.com/office/drawing/2014/main" id="{5226777A-E7A7-F348-9DE5-2C2E854CF793}"/>
              </a:ext>
            </a:extLst>
          </p:cNvPr>
          <p:cNvSpPr txBox="1">
            <a:spLocks noChangeArrowheads="1"/>
          </p:cNvSpPr>
          <p:nvPr/>
        </p:nvSpPr>
        <p:spPr bwMode="auto">
          <a:xfrm>
            <a:off x="7105650" y="39497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a:t>1.5x</a:t>
            </a:r>
          </a:p>
        </p:txBody>
      </p:sp>
      <p:sp>
        <p:nvSpPr>
          <p:cNvPr id="21517" name="Text Box 13">
            <a:extLst>
              <a:ext uri="{FF2B5EF4-FFF2-40B4-BE49-F238E27FC236}">
                <a16:creationId xmlns:a16="http://schemas.microsoft.com/office/drawing/2014/main" id="{6FA31D30-1EB3-FD41-ACB8-8BF95A180244}"/>
              </a:ext>
            </a:extLst>
          </p:cNvPr>
          <p:cNvSpPr txBox="1">
            <a:spLocks noChangeArrowheads="1"/>
          </p:cNvSpPr>
          <p:nvPr/>
        </p:nvSpPr>
        <p:spPr bwMode="auto">
          <a:xfrm>
            <a:off x="3822700" y="5373688"/>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600"/>
              <a:t>1.6</a:t>
            </a:r>
          </a:p>
        </p:txBody>
      </p:sp>
      <p:sp>
        <p:nvSpPr>
          <p:cNvPr id="21518" name="Text Box 14">
            <a:extLst>
              <a:ext uri="{FF2B5EF4-FFF2-40B4-BE49-F238E27FC236}">
                <a16:creationId xmlns:a16="http://schemas.microsoft.com/office/drawing/2014/main" id="{275FBADA-1DAC-C641-9A16-0B8E98F6F674}"/>
              </a:ext>
            </a:extLst>
          </p:cNvPr>
          <p:cNvSpPr txBox="1">
            <a:spLocks noChangeArrowheads="1"/>
          </p:cNvSpPr>
          <p:nvPr/>
        </p:nvSpPr>
        <p:spPr bwMode="auto">
          <a:xfrm>
            <a:off x="7013575" y="53308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600"/>
              <a:t>1.8</a:t>
            </a:r>
          </a:p>
        </p:txBody>
      </p:sp>
      <p:sp>
        <p:nvSpPr>
          <p:cNvPr id="21519" name="TextBox 1">
            <a:extLst>
              <a:ext uri="{FF2B5EF4-FFF2-40B4-BE49-F238E27FC236}">
                <a16:creationId xmlns:a16="http://schemas.microsoft.com/office/drawing/2014/main" id="{8C2A7784-1A06-3045-BBAA-E4CFC087BADC}"/>
              </a:ext>
            </a:extLst>
          </p:cNvPr>
          <p:cNvSpPr txBox="1">
            <a:spLocks noChangeArrowheads="1"/>
          </p:cNvSpPr>
          <p:nvPr/>
        </p:nvSpPr>
        <p:spPr bwMode="auto">
          <a:xfrm>
            <a:off x="152400" y="6553200"/>
            <a:ext cx="2116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MMWR, Sept 2011</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11C95D-6A7E-EE46-8D79-23F9723E071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0D4B47-EB89-6848-B489-07E0523E4E44}" type="slidenum">
              <a:rPr lang="en-US" altLang="en-US"/>
              <a:pPr/>
              <a:t>19</a:t>
            </a:fld>
            <a:endParaRPr lang="en-US" altLang="en-US"/>
          </a:p>
        </p:txBody>
      </p:sp>
      <p:pic>
        <p:nvPicPr>
          <p:cNvPr id="22531" name="Picture 2" descr="Ada and family in sled--Brevig">
            <a:extLst>
              <a:ext uri="{FF2B5EF4-FFF2-40B4-BE49-F238E27FC236}">
                <a16:creationId xmlns:a16="http://schemas.microsoft.com/office/drawing/2014/main" id="{147A3B61-1A7B-D746-8642-CBB32E82E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86200"/>
            <a:ext cx="19507200" cy="146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E97AB-23D2-C449-A92A-A5C6789995DC}"/>
              </a:ext>
            </a:extLst>
          </p:cNvPr>
          <p:cNvSpPr>
            <a:spLocks noGrp="1"/>
          </p:cNvSpPr>
          <p:nvPr>
            <p:ph type="ctrTitle" sz="quarter"/>
          </p:nvPr>
        </p:nvSpPr>
        <p:spPr/>
        <p:txBody>
          <a:bodyPr/>
          <a:lstStyle/>
          <a:p>
            <a:pPr algn="l">
              <a:defRPr/>
            </a:pPr>
            <a:r>
              <a:rPr lang="en-US" dirty="0"/>
              <a:t>Progress with In-home </a:t>
            </a:r>
            <a:br>
              <a:rPr lang="en-US" dirty="0"/>
            </a:br>
            <a:r>
              <a:rPr lang="en-US" dirty="0"/>
              <a:t>Water &amp; Sanitation Services </a:t>
            </a:r>
            <a:br>
              <a:rPr lang="en-US" dirty="0"/>
            </a:br>
            <a:r>
              <a:rPr lang="en-US" dirty="0"/>
              <a:t>in Rural Alaska</a:t>
            </a:r>
          </a:p>
        </p:txBody>
      </p:sp>
      <p:sp>
        <p:nvSpPr>
          <p:cNvPr id="6" name="Subtitle 5">
            <a:extLst>
              <a:ext uri="{FF2B5EF4-FFF2-40B4-BE49-F238E27FC236}">
                <a16:creationId xmlns:a16="http://schemas.microsoft.com/office/drawing/2014/main" id="{B3150259-53CC-F340-80D1-67BE208706F6}"/>
              </a:ext>
            </a:extLst>
          </p:cNvPr>
          <p:cNvSpPr>
            <a:spLocks noGrp="1"/>
          </p:cNvSpPr>
          <p:nvPr>
            <p:ph type="subTitle" sz="quarter" idx="1"/>
          </p:nvPr>
        </p:nvSpPr>
        <p:spPr/>
        <p:txBody>
          <a:bodyPr/>
          <a:lstStyle/>
          <a:p>
            <a:pPr>
              <a:defRPr/>
            </a:pPr>
            <a:r>
              <a:rPr lang="en-US" dirty="0"/>
              <a:t>Healthy Alaskans 2020 Indicator #19</a:t>
            </a:r>
          </a:p>
        </p:txBody>
      </p:sp>
      <p:sp>
        <p:nvSpPr>
          <p:cNvPr id="4" name="Slide Number Placeholder 3">
            <a:extLst>
              <a:ext uri="{FF2B5EF4-FFF2-40B4-BE49-F238E27FC236}">
                <a16:creationId xmlns:a16="http://schemas.microsoft.com/office/drawing/2014/main" id="{20E22BBD-C207-C942-9C12-F392C29FAEC4}"/>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B1C1B1-A592-274D-843D-2F6E5EA00C43}" type="slidenum">
              <a:rPr lang="en-US" altLang="en-US"/>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589D-1A8B-C040-A5E4-E35113AA6447}"/>
              </a:ext>
            </a:extLst>
          </p:cNvPr>
          <p:cNvSpPr>
            <a:spLocks noGrp="1"/>
          </p:cNvSpPr>
          <p:nvPr>
            <p:ph type="ctrTitle"/>
          </p:nvPr>
        </p:nvSpPr>
        <p:spPr>
          <a:xfrm>
            <a:off x="762000" y="1219200"/>
            <a:ext cx="7772400" cy="1295400"/>
          </a:xfrm>
        </p:spPr>
        <p:txBody>
          <a:bodyPr>
            <a:normAutofit fontScale="90000"/>
          </a:bodyPr>
          <a:lstStyle/>
          <a:p>
            <a:pPr>
              <a:defRPr/>
            </a:pPr>
            <a:r>
              <a:rPr lang="en-US" dirty="0">
                <a:solidFill>
                  <a:srgbClr val="FFFF00"/>
                </a:solidFill>
              </a:rPr>
              <a:t>Impact of In-home Piped Water on Rates of Infectious Disease</a:t>
            </a:r>
            <a:br>
              <a:rPr lang="en-US" dirty="0">
                <a:solidFill>
                  <a:srgbClr val="FFFF00"/>
                </a:solidFill>
              </a:rPr>
            </a:br>
            <a:r>
              <a:rPr lang="en-US" dirty="0">
                <a:solidFill>
                  <a:srgbClr val="FFFF00"/>
                </a:solidFill>
              </a:rPr>
              <a:t>- The Four Village Study</a:t>
            </a:r>
            <a:br>
              <a:rPr lang="en-US" dirty="0">
                <a:solidFill>
                  <a:srgbClr val="FFFF00"/>
                </a:solidFill>
              </a:rPr>
            </a:br>
            <a:br>
              <a:rPr lang="en-US" dirty="0">
                <a:solidFill>
                  <a:srgbClr val="FFFF00"/>
                </a:solidFill>
              </a:rPr>
            </a:br>
            <a:endParaRPr lang="en-US" sz="3600" dirty="0"/>
          </a:p>
        </p:txBody>
      </p:sp>
      <p:sp>
        <p:nvSpPr>
          <p:cNvPr id="3" name="Subtitle 2">
            <a:extLst>
              <a:ext uri="{FF2B5EF4-FFF2-40B4-BE49-F238E27FC236}">
                <a16:creationId xmlns:a16="http://schemas.microsoft.com/office/drawing/2014/main" id="{D45FE778-5605-4749-8791-846206043510}"/>
              </a:ext>
            </a:extLst>
          </p:cNvPr>
          <p:cNvSpPr>
            <a:spLocks noGrp="1"/>
          </p:cNvSpPr>
          <p:nvPr>
            <p:ph type="subTitle" idx="1"/>
          </p:nvPr>
        </p:nvSpPr>
        <p:spPr>
          <a:xfrm>
            <a:off x="914400" y="3221038"/>
            <a:ext cx="7315200" cy="3276600"/>
          </a:xfrm>
        </p:spPr>
        <p:txBody>
          <a:bodyPr>
            <a:normAutofit fontScale="55000" lnSpcReduction="20000"/>
          </a:bodyPr>
          <a:lstStyle/>
          <a:p>
            <a:pPr>
              <a:defRPr/>
            </a:pPr>
            <a:endParaRPr lang="en-US" dirty="0"/>
          </a:p>
          <a:p>
            <a:pPr>
              <a:defRPr/>
            </a:pPr>
            <a:r>
              <a:rPr lang="en-US" dirty="0"/>
              <a:t>Timothy Thomas: ANTHC</a:t>
            </a:r>
          </a:p>
          <a:p>
            <a:pPr>
              <a:defRPr/>
            </a:pPr>
            <a:r>
              <a:rPr lang="en-US" dirty="0"/>
              <a:t>Troy Ritter: ANTHC</a:t>
            </a:r>
          </a:p>
          <a:p>
            <a:pPr>
              <a:defRPr/>
            </a:pPr>
            <a:r>
              <a:rPr lang="en-US" dirty="0"/>
              <a:t>Dana Bruden: CDC/AIP</a:t>
            </a:r>
          </a:p>
          <a:p>
            <a:pPr>
              <a:defRPr/>
            </a:pPr>
            <a:r>
              <a:rPr lang="en-US" dirty="0"/>
              <a:t>Mike Bruce: CDC/AIP</a:t>
            </a:r>
          </a:p>
          <a:p>
            <a:pPr>
              <a:defRPr/>
            </a:pPr>
            <a:r>
              <a:rPr lang="en-US" dirty="0"/>
              <a:t>Korie Hickel: ANTHC</a:t>
            </a:r>
          </a:p>
          <a:p>
            <a:pPr>
              <a:defRPr/>
            </a:pPr>
            <a:r>
              <a:rPr lang="en-US" dirty="0"/>
              <a:t>Tom Hennessy: CDC/AIP</a:t>
            </a:r>
          </a:p>
          <a:p>
            <a:pPr>
              <a:defRPr/>
            </a:pPr>
            <a:endParaRPr lang="en-US" dirty="0"/>
          </a:p>
          <a:p>
            <a:pPr>
              <a:defRPr/>
            </a:pPr>
            <a:r>
              <a:rPr lang="en-US" dirty="0"/>
              <a:t>Alaska Native Tribal Health Consortium</a:t>
            </a:r>
          </a:p>
          <a:p>
            <a:pPr>
              <a:defRPr/>
            </a:pPr>
            <a:r>
              <a:rPr lang="en-US" dirty="0"/>
              <a:t>Centers for Disease Control and Prevention/Arctic Investigations Program</a:t>
            </a:r>
          </a:p>
          <a:p>
            <a:pPr>
              <a:defRPr/>
            </a:pPr>
            <a:endParaRPr lang="en-US" dirty="0"/>
          </a:p>
          <a:p>
            <a:pPr>
              <a:defRPr/>
            </a:pPr>
            <a:endParaRPr lang="en-US" dirty="0"/>
          </a:p>
        </p:txBody>
      </p:sp>
      <p:pic>
        <p:nvPicPr>
          <p:cNvPr id="23556" name="Picture 4" descr="ANTHC logo copy3">
            <a:extLst>
              <a:ext uri="{FF2B5EF4-FFF2-40B4-BE49-F238E27FC236}">
                <a16:creationId xmlns:a16="http://schemas.microsoft.com/office/drawing/2014/main" id="{2F3E18D1-C517-354B-86A4-69A01261D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6138863"/>
            <a:ext cx="7127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8D54-1E2F-2B4D-ABF9-81EE5D0E1C59}"/>
              </a:ext>
            </a:extLst>
          </p:cNvPr>
          <p:cNvSpPr>
            <a:spLocks noGrp="1"/>
          </p:cNvSpPr>
          <p:nvPr>
            <p:ph type="title"/>
          </p:nvPr>
        </p:nvSpPr>
        <p:spPr/>
        <p:txBody>
          <a:bodyPr/>
          <a:lstStyle/>
          <a:p>
            <a:pPr>
              <a:defRPr/>
            </a:pPr>
            <a:r>
              <a:rPr lang="en-US" dirty="0"/>
              <a:t>Objectives</a:t>
            </a:r>
          </a:p>
        </p:txBody>
      </p:sp>
      <p:sp>
        <p:nvSpPr>
          <p:cNvPr id="24579" name="Content Placeholder 2">
            <a:extLst>
              <a:ext uri="{FF2B5EF4-FFF2-40B4-BE49-F238E27FC236}">
                <a16:creationId xmlns:a16="http://schemas.microsoft.com/office/drawing/2014/main" id="{8CC9679B-02B1-614D-8CD8-E96C7DE9C31C}"/>
              </a:ext>
            </a:extLst>
          </p:cNvPr>
          <p:cNvSpPr>
            <a:spLocks noGrp="1"/>
          </p:cNvSpPr>
          <p:nvPr>
            <p:ph idx="1"/>
          </p:nvPr>
        </p:nvSpPr>
        <p:spPr/>
        <p:txBody>
          <a:bodyPr/>
          <a:lstStyle/>
          <a:p>
            <a:r>
              <a:rPr lang="en-US" altLang="en-US"/>
              <a:t>Health status before and after piped water installation</a:t>
            </a:r>
          </a:p>
          <a:p>
            <a:r>
              <a:rPr lang="en-US" altLang="en-US"/>
              <a:t>Water-borne</a:t>
            </a:r>
          </a:p>
          <a:p>
            <a:pPr lvl="1"/>
            <a:r>
              <a:rPr lang="en-US" altLang="en-US"/>
              <a:t>Diarrhea</a:t>
            </a:r>
          </a:p>
          <a:p>
            <a:r>
              <a:rPr lang="en-US" altLang="en-US"/>
              <a:t>Water-washed </a:t>
            </a:r>
          </a:p>
          <a:p>
            <a:pPr lvl="1"/>
            <a:r>
              <a:rPr lang="en-US" altLang="en-US"/>
              <a:t>Respiratory, skin infections</a:t>
            </a:r>
          </a:p>
        </p:txBody>
      </p:sp>
      <p:sp>
        <p:nvSpPr>
          <p:cNvPr id="4" name="Slide Number Placeholder 3">
            <a:extLst>
              <a:ext uri="{FF2B5EF4-FFF2-40B4-BE49-F238E27FC236}">
                <a16:creationId xmlns:a16="http://schemas.microsoft.com/office/drawing/2014/main" id="{A7F42844-89A7-8047-965D-0F389EDFF77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3525C4-7314-904D-9FC0-B54F48FA7015}" type="slidenum">
              <a:rPr lang="en-US" altLang="en-US"/>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5ABF-C5B2-7943-996A-598B3ED2E08F}"/>
              </a:ext>
            </a:extLst>
          </p:cNvPr>
          <p:cNvSpPr>
            <a:spLocks noGrp="1"/>
          </p:cNvSpPr>
          <p:nvPr>
            <p:ph type="title"/>
          </p:nvPr>
        </p:nvSpPr>
        <p:spPr>
          <a:xfrm>
            <a:off x="457200" y="152400"/>
            <a:ext cx="8229600" cy="1143000"/>
          </a:xfrm>
        </p:spPr>
        <p:txBody>
          <a:bodyPr/>
          <a:lstStyle/>
          <a:p>
            <a:pPr>
              <a:defRPr/>
            </a:pPr>
            <a:r>
              <a:rPr lang="en-US" dirty="0"/>
              <a:t>Methods </a:t>
            </a:r>
          </a:p>
        </p:txBody>
      </p:sp>
      <p:sp>
        <p:nvSpPr>
          <p:cNvPr id="25603" name="Content Placeholder 2">
            <a:extLst>
              <a:ext uri="{FF2B5EF4-FFF2-40B4-BE49-F238E27FC236}">
                <a16:creationId xmlns:a16="http://schemas.microsoft.com/office/drawing/2014/main" id="{C1B51E03-10DE-F949-804C-F5707A232078}"/>
              </a:ext>
            </a:extLst>
          </p:cNvPr>
          <p:cNvSpPr>
            <a:spLocks noGrp="1"/>
          </p:cNvSpPr>
          <p:nvPr>
            <p:ph idx="1"/>
          </p:nvPr>
        </p:nvSpPr>
        <p:spPr>
          <a:xfrm>
            <a:off x="304800" y="1295400"/>
            <a:ext cx="8610600" cy="5334000"/>
          </a:xfrm>
        </p:spPr>
        <p:txBody>
          <a:bodyPr/>
          <a:lstStyle/>
          <a:p>
            <a:r>
              <a:rPr lang="en-US" altLang="en-US"/>
              <a:t>4 western Alaska villages </a:t>
            </a:r>
          </a:p>
          <a:p>
            <a:r>
              <a:rPr lang="en-US" altLang="en-US"/>
              <a:t>Piped water installation: 2007 - 2008</a:t>
            </a:r>
          </a:p>
          <a:p>
            <a:r>
              <a:rPr lang="en-US" altLang="en-US"/>
              <a:t>Prospective cohort study </a:t>
            </a:r>
          </a:p>
          <a:p>
            <a:pPr lvl="1"/>
            <a:r>
              <a:rPr lang="en-US" altLang="en-US"/>
              <a:t>Household enrollment</a:t>
            </a:r>
          </a:p>
          <a:p>
            <a:r>
              <a:rPr lang="en-US" altLang="en-US"/>
              <a:t>Study approved by</a:t>
            </a:r>
          </a:p>
          <a:p>
            <a:pPr lvl="1"/>
            <a:r>
              <a:rPr lang="en-US" altLang="en-US"/>
              <a:t>IRB: CDC, Alaska Area </a:t>
            </a:r>
          </a:p>
          <a:p>
            <a:pPr lvl="1"/>
            <a:r>
              <a:rPr lang="en-US" altLang="en-US"/>
              <a:t>Alaska Native Tribal authorities and villages</a:t>
            </a:r>
          </a:p>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8FBF-FBA7-BC41-A297-821268E10F22}"/>
              </a:ext>
            </a:extLst>
          </p:cNvPr>
          <p:cNvSpPr>
            <a:spLocks noGrp="1"/>
          </p:cNvSpPr>
          <p:nvPr>
            <p:ph type="title"/>
          </p:nvPr>
        </p:nvSpPr>
        <p:spPr/>
        <p:txBody>
          <a:bodyPr/>
          <a:lstStyle/>
          <a:p>
            <a:pPr>
              <a:defRPr/>
            </a:pPr>
            <a:r>
              <a:rPr lang="en-US" dirty="0"/>
              <a:t>Intervention and Timeline</a:t>
            </a:r>
          </a:p>
        </p:txBody>
      </p:sp>
      <p:sp>
        <p:nvSpPr>
          <p:cNvPr id="3" name="Content Placeholder 2">
            <a:extLst>
              <a:ext uri="{FF2B5EF4-FFF2-40B4-BE49-F238E27FC236}">
                <a16:creationId xmlns:a16="http://schemas.microsoft.com/office/drawing/2014/main" id="{21AF1247-0B4F-F845-B6D7-D8C613356E91}"/>
              </a:ext>
            </a:extLst>
          </p:cNvPr>
          <p:cNvSpPr>
            <a:spLocks noGrp="1"/>
          </p:cNvSpPr>
          <p:nvPr>
            <p:ph idx="1"/>
          </p:nvPr>
        </p:nvSpPr>
        <p:spPr/>
        <p:txBody>
          <a:bodyPr>
            <a:normAutofit/>
          </a:bodyPr>
          <a:lstStyle/>
          <a:p>
            <a:pPr>
              <a:defRPr/>
            </a:pPr>
            <a:r>
              <a:rPr lang="en-US" dirty="0"/>
              <a:t>Intervention</a:t>
            </a:r>
          </a:p>
          <a:p>
            <a:pPr lvl="1">
              <a:defRPr/>
            </a:pPr>
            <a:r>
              <a:rPr lang="en-US" dirty="0"/>
              <a:t>Installation of pipes to homes</a:t>
            </a:r>
          </a:p>
          <a:p>
            <a:pPr lvl="1">
              <a:defRPr/>
            </a:pPr>
            <a:r>
              <a:rPr lang="en-US" dirty="0"/>
              <a:t>Plumbing inside home</a:t>
            </a:r>
          </a:p>
          <a:p>
            <a:pPr lvl="1">
              <a:defRPr/>
            </a:pPr>
            <a:r>
              <a:rPr lang="en-US" dirty="0"/>
              <a:t>Education/Promotion of water use</a:t>
            </a:r>
          </a:p>
          <a:p>
            <a:pPr>
              <a:defRPr/>
            </a:pPr>
            <a:r>
              <a:rPr lang="en-US" dirty="0"/>
              <a:t>Study started in 2008</a:t>
            </a:r>
          </a:p>
          <a:p>
            <a:pPr>
              <a:defRPr/>
            </a:pPr>
            <a:r>
              <a:rPr lang="en-US" dirty="0"/>
              <a:t>Last village received water in April 2010 </a:t>
            </a:r>
          </a:p>
          <a:p>
            <a:pPr>
              <a:defRPr/>
            </a:pPr>
            <a:r>
              <a:rPr lang="en-US" dirty="0"/>
              <a:t>No intentional control group </a:t>
            </a:r>
          </a:p>
          <a:p>
            <a:pPr lvl="1">
              <a:defRPr/>
            </a:pPr>
            <a:r>
              <a:rPr lang="en-US" dirty="0"/>
              <a:t>Not all homes received piped water</a:t>
            </a:r>
          </a:p>
          <a:p>
            <a:pPr marL="0" indent="0">
              <a:buFontTx/>
              <a:buNone/>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402F-D1F5-1C45-9970-A8A489EACE96}"/>
              </a:ext>
            </a:extLst>
          </p:cNvPr>
          <p:cNvSpPr>
            <a:spLocks noGrp="1"/>
          </p:cNvSpPr>
          <p:nvPr>
            <p:ph type="title"/>
          </p:nvPr>
        </p:nvSpPr>
        <p:spPr/>
        <p:txBody>
          <a:bodyPr>
            <a:normAutofit/>
          </a:bodyPr>
          <a:lstStyle/>
          <a:p>
            <a:pPr>
              <a:defRPr/>
            </a:pPr>
            <a:r>
              <a:rPr lang="en-US" dirty="0"/>
              <a:t>Outcomes</a:t>
            </a:r>
          </a:p>
        </p:txBody>
      </p:sp>
      <p:sp>
        <p:nvSpPr>
          <p:cNvPr id="27651" name="Content Placeholder 2">
            <a:extLst>
              <a:ext uri="{FF2B5EF4-FFF2-40B4-BE49-F238E27FC236}">
                <a16:creationId xmlns:a16="http://schemas.microsoft.com/office/drawing/2014/main" id="{51780D8F-ABE1-9B42-99DE-501D1DB97E28}"/>
              </a:ext>
            </a:extLst>
          </p:cNvPr>
          <p:cNvSpPr>
            <a:spLocks noGrp="1"/>
          </p:cNvSpPr>
          <p:nvPr>
            <p:ph idx="1"/>
          </p:nvPr>
        </p:nvSpPr>
        <p:spPr>
          <a:xfrm>
            <a:off x="457200" y="1371600"/>
            <a:ext cx="8382000" cy="5029200"/>
          </a:xfrm>
        </p:spPr>
        <p:txBody>
          <a:bodyPr/>
          <a:lstStyle/>
          <a:p>
            <a:r>
              <a:rPr lang="en-US" altLang="en-US"/>
              <a:t>Review of electronic medical record </a:t>
            </a:r>
          </a:p>
          <a:p>
            <a:pPr lvl="1"/>
            <a:r>
              <a:rPr lang="en-US" altLang="en-US"/>
              <a:t>Village clinic and hospital visits</a:t>
            </a:r>
          </a:p>
          <a:p>
            <a:pPr lvl="1"/>
            <a:r>
              <a:rPr lang="en-US" altLang="en-US"/>
              <a:t>ICD-9 codes for acute respiratory, skin and gastrointestinal infections </a:t>
            </a:r>
          </a:p>
          <a:p>
            <a:pPr lvl="1"/>
            <a:r>
              <a:rPr lang="en-US" altLang="en-US"/>
              <a:t>3 years before any water installed </a:t>
            </a:r>
          </a:p>
          <a:p>
            <a:pPr lvl="1"/>
            <a:r>
              <a:rPr lang="en-US" altLang="en-US"/>
              <a:t>3 years after completion of installation</a:t>
            </a:r>
          </a:p>
          <a:p>
            <a:r>
              <a:rPr lang="en-US" altLang="en-US"/>
              <a:t>Water use</a:t>
            </a:r>
          </a:p>
          <a:p>
            <a:pPr lvl="1"/>
            <a:r>
              <a:rPr lang="en-US" altLang="en-US"/>
              <a:t>Pre-pipe survey of water use</a:t>
            </a:r>
          </a:p>
          <a:p>
            <a:pPr lvl="1"/>
            <a:r>
              <a:rPr lang="en-US" altLang="en-US"/>
              <a:t> 64% of homes had water meters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7E83-B17A-9041-A8F7-F5C706AD7502}"/>
              </a:ext>
            </a:extLst>
          </p:cNvPr>
          <p:cNvSpPr>
            <a:spLocks noGrp="1"/>
          </p:cNvSpPr>
          <p:nvPr>
            <p:ph type="title"/>
          </p:nvPr>
        </p:nvSpPr>
        <p:spPr/>
        <p:txBody>
          <a:bodyPr/>
          <a:lstStyle/>
          <a:p>
            <a:pPr>
              <a:defRPr/>
            </a:pPr>
            <a:r>
              <a:rPr lang="en-US" dirty="0"/>
              <a:t>Analysis</a:t>
            </a:r>
          </a:p>
        </p:txBody>
      </p:sp>
      <p:sp>
        <p:nvSpPr>
          <p:cNvPr id="28675" name="Content Placeholder 2">
            <a:extLst>
              <a:ext uri="{FF2B5EF4-FFF2-40B4-BE49-F238E27FC236}">
                <a16:creationId xmlns:a16="http://schemas.microsoft.com/office/drawing/2014/main" id="{319BBF54-CB62-CA47-93A9-5837ED8AFFBA}"/>
              </a:ext>
            </a:extLst>
          </p:cNvPr>
          <p:cNvSpPr>
            <a:spLocks noGrp="1"/>
          </p:cNvSpPr>
          <p:nvPr>
            <p:ph idx="1"/>
          </p:nvPr>
        </p:nvSpPr>
        <p:spPr>
          <a:xfrm>
            <a:off x="152400" y="1295400"/>
            <a:ext cx="8839200" cy="5334000"/>
          </a:xfrm>
        </p:spPr>
        <p:txBody>
          <a:bodyPr/>
          <a:lstStyle/>
          <a:p>
            <a:r>
              <a:rPr lang="en-US" altLang="en-US"/>
              <a:t>Annual illness rates for each community </a:t>
            </a:r>
          </a:p>
          <a:p>
            <a:pPr lvl="1"/>
            <a:r>
              <a:rPr lang="en-US" altLang="en-US"/>
              <a:t>3 years before and after pipes installed</a:t>
            </a:r>
          </a:p>
          <a:p>
            <a:pPr lvl="1"/>
            <a:r>
              <a:rPr lang="en-US" altLang="en-US"/>
              <a:t>Rates presented by village and age class</a:t>
            </a:r>
          </a:p>
          <a:p>
            <a:r>
              <a:rPr lang="en-US" altLang="en-US"/>
              <a:t>Excluded visits with same ICD-9 code within 14 days </a:t>
            </a:r>
          </a:p>
          <a:p>
            <a:r>
              <a:rPr lang="en-US" altLang="en-US"/>
              <a:t>Age-adjusted rates for post-installation period</a:t>
            </a:r>
          </a:p>
          <a:p>
            <a:r>
              <a:rPr lang="en-US" altLang="en-US"/>
              <a:t>GEE used to account for repeated observations on same individual</a:t>
            </a:r>
          </a:p>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CCD9-26AA-814F-AD60-F7CFBE4204A3}"/>
              </a:ext>
            </a:extLst>
          </p:cNvPr>
          <p:cNvSpPr>
            <a:spLocks noGrp="1"/>
          </p:cNvSpPr>
          <p:nvPr>
            <p:ph type="title"/>
          </p:nvPr>
        </p:nvSpPr>
        <p:spPr/>
        <p:txBody>
          <a:bodyPr/>
          <a:lstStyle/>
          <a:p>
            <a:pPr>
              <a:defRPr/>
            </a:pPr>
            <a:r>
              <a:rPr lang="en-US" dirty="0"/>
              <a:t>Results</a:t>
            </a:r>
          </a:p>
        </p:txBody>
      </p:sp>
      <p:sp>
        <p:nvSpPr>
          <p:cNvPr id="29699" name="Content Placeholder 2">
            <a:extLst>
              <a:ext uri="{FF2B5EF4-FFF2-40B4-BE49-F238E27FC236}">
                <a16:creationId xmlns:a16="http://schemas.microsoft.com/office/drawing/2014/main" id="{F297BA11-6309-5449-A3BB-40D70E4DD02D}"/>
              </a:ext>
            </a:extLst>
          </p:cNvPr>
          <p:cNvSpPr>
            <a:spLocks noGrp="1"/>
          </p:cNvSpPr>
          <p:nvPr>
            <p:ph idx="1"/>
          </p:nvPr>
        </p:nvSpPr>
        <p:spPr/>
        <p:txBody>
          <a:bodyPr/>
          <a:lstStyle/>
          <a:p>
            <a:pPr marL="0" indent="0">
              <a:buFontTx/>
              <a:buNone/>
            </a:pPr>
            <a:endParaRPr lang="en-US" altLang="en-US"/>
          </a:p>
        </p:txBody>
      </p:sp>
      <p:sp>
        <p:nvSpPr>
          <p:cNvPr id="4" name="Slide Number Placeholder 3">
            <a:extLst>
              <a:ext uri="{FF2B5EF4-FFF2-40B4-BE49-F238E27FC236}">
                <a16:creationId xmlns:a16="http://schemas.microsoft.com/office/drawing/2014/main" id="{0977AFF2-AF9D-7746-A9E3-C567D507DA92}"/>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DA0287-A8EC-A94F-99D1-56C85A4B7753}" type="slidenum">
              <a:rPr lang="en-US" altLang="en-US"/>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6B7C-A563-E84C-88D6-5D850E0227DB}"/>
              </a:ext>
            </a:extLst>
          </p:cNvPr>
          <p:cNvSpPr>
            <a:spLocks noGrp="1"/>
          </p:cNvSpPr>
          <p:nvPr>
            <p:ph type="title"/>
          </p:nvPr>
        </p:nvSpPr>
        <p:spPr>
          <a:xfrm>
            <a:off x="28575" y="381000"/>
            <a:ext cx="8915400" cy="762000"/>
          </a:xfrm>
        </p:spPr>
        <p:txBody>
          <a:bodyPr>
            <a:noAutofit/>
          </a:bodyPr>
          <a:lstStyle/>
          <a:p>
            <a:pPr>
              <a:defRPr/>
            </a:pPr>
            <a:r>
              <a:rPr lang="en-US" sz="3200" dirty="0"/>
              <a:t>Study participants, by village</a:t>
            </a:r>
          </a:p>
        </p:txBody>
      </p:sp>
      <p:graphicFrame>
        <p:nvGraphicFramePr>
          <p:cNvPr id="3" name="Table 2">
            <a:extLst>
              <a:ext uri="{FF2B5EF4-FFF2-40B4-BE49-F238E27FC236}">
                <a16:creationId xmlns:a16="http://schemas.microsoft.com/office/drawing/2014/main" id="{E6C2211A-DB49-E548-ACE2-3F94DABEBCAB}"/>
              </a:ext>
            </a:extLst>
          </p:cNvPr>
          <p:cNvGraphicFramePr>
            <a:graphicFrameLocks noGrp="1"/>
          </p:cNvGraphicFramePr>
          <p:nvPr/>
        </p:nvGraphicFramePr>
        <p:xfrm>
          <a:off x="457200" y="1447800"/>
          <a:ext cx="8077200" cy="4572000"/>
        </p:xfrm>
        <a:graphic>
          <a:graphicData uri="http://schemas.openxmlformats.org/drawingml/2006/table">
            <a:tbl>
              <a:tblPr firstRow="1" firstCol="1" bandRow="1">
                <a:tableStyleId>{5C22544A-7EE6-4342-B048-85BDC9FD1C3A}</a:tableStyleId>
              </a:tblPr>
              <a:tblGrid>
                <a:gridCol w="2133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1107818">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gridSpan="4">
                  <a:txBody>
                    <a:bodyPr/>
                    <a:lstStyle/>
                    <a:p>
                      <a:pPr marL="0" marR="0" algn="ctr">
                        <a:lnSpc>
                          <a:spcPct val="115000"/>
                        </a:lnSpc>
                        <a:spcBef>
                          <a:spcPts val="0"/>
                        </a:spcBef>
                        <a:spcAft>
                          <a:spcPts val="0"/>
                        </a:spcAft>
                      </a:pPr>
                      <a:r>
                        <a:rPr lang="en-US" sz="3000" baseline="0" dirty="0">
                          <a:effectLst/>
                          <a:latin typeface="Calibri"/>
                          <a:ea typeface="Calibri"/>
                          <a:cs typeface="Times New Roman"/>
                        </a:rPr>
                        <a:t>Villages</a:t>
                      </a:r>
                    </a:p>
                  </a:txBody>
                  <a:tcPr marL="68580" marR="68580" marT="0" marB="0" anchor="ct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107818">
                <a:tc>
                  <a:txBody>
                    <a:bodyPr/>
                    <a:lstStyle/>
                    <a:p>
                      <a:pPr marL="0" marR="0">
                        <a:lnSpc>
                          <a:spcPct val="115000"/>
                        </a:lnSpc>
                        <a:spcBef>
                          <a:spcPts val="0"/>
                        </a:spcBef>
                        <a:spcAft>
                          <a:spcPts val="0"/>
                        </a:spcAft>
                      </a:pPr>
                      <a:r>
                        <a:rPr lang="en-US" sz="1800" dirty="0">
                          <a:effectLst/>
                        </a:rPr>
                        <a:t>Population</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A*</a:t>
                      </a:r>
                    </a:p>
                  </a:txBody>
                  <a:tcPr marL="68580" marR="68580" marT="0" marB="0" anchor="ctr"/>
                </a:tc>
                <a:tc>
                  <a:txBody>
                    <a:bodyPr/>
                    <a:lstStyle/>
                    <a:p>
                      <a:pPr marL="0" marR="0" algn="ctr">
                        <a:lnSpc>
                          <a:spcPct val="115000"/>
                        </a:lnSpc>
                        <a:spcBef>
                          <a:spcPts val="0"/>
                        </a:spcBef>
                        <a:spcAft>
                          <a:spcPts val="0"/>
                        </a:spcAft>
                      </a:pPr>
                      <a:r>
                        <a:rPr lang="en-US" sz="1800" b="1" dirty="0">
                          <a:effectLst/>
                        </a:rPr>
                        <a:t>B</a:t>
                      </a:r>
                      <a:endParaRPr lang="en-US" sz="18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C</a:t>
                      </a:r>
                      <a:endParaRPr lang="en-US" sz="18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D</a:t>
                      </a:r>
                      <a:endParaRPr lang="en-US" sz="18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All Homes</a:t>
                      </a:r>
                    </a:p>
                    <a:p>
                      <a:pPr marL="0" marR="0" algn="ctr">
                        <a:lnSpc>
                          <a:spcPct val="115000"/>
                        </a:lnSpc>
                        <a:spcBef>
                          <a:spcPts val="0"/>
                        </a:spcBef>
                        <a:spcAft>
                          <a:spcPts val="0"/>
                        </a:spcAft>
                      </a:pPr>
                      <a:r>
                        <a:rPr lang="en-US" sz="1800" dirty="0">
                          <a:effectLst/>
                          <a:latin typeface="Calibri"/>
                          <a:ea typeface="Calibri"/>
                          <a:cs typeface="Times New Roman"/>
                        </a:rPr>
                        <a:t>With Water</a:t>
                      </a:r>
                    </a:p>
                  </a:txBody>
                  <a:tcPr marL="68580" marR="68580" marT="0" marB="0" anchor="ctr"/>
                </a:tc>
                <a:tc>
                  <a:txBody>
                    <a:bodyPr/>
                    <a:lstStyle/>
                    <a:p>
                      <a:pPr marL="0" marR="0" algn="ctr">
                        <a:lnSpc>
                          <a:spcPct val="115000"/>
                        </a:lnSpc>
                        <a:spcBef>
                          <a:spcPts val="0"/>
                        </a:spcBef>
                        <a:spcAft>
                          <a:spcPts val="0"/>
                        </a:spcAft>
                      </a:pPr>
                      <a:r>
                        <a:rPr lang="en-US" sz="1800" b="1" dirty="0">
                          <a:solidFill>
                            <a:srgbClr val="FFFF00"/>
                          </a:solidFill>
                          <a:effectLst/>
                        </a:rPr>
                        <a:t>Total</a:t>
                      </a:r>
                      <a:r>
                        <a:rPr lang="en-US" sz="1800" dirty="0">
                          <a:effectLst/>
                        </a:rPr>
                        <a:t> </a:t>
                      </a:r>
                      <a:endParaRPr lang="en-US" sz="1800" dirty="0">
                        <a:effectLst/>
                        <a:latin typeface="Calibri"/>
                        <a:ea typeface="Calibri"/>
                        <a:cs typeface="Times New Roman"/>
                      </a:endParaRPr>
                    </a:p>
                  </a:txBody>
                  <a:tcPr marL="68580" marR="68580" marT="0" marB="0" anchor="ctr">
                    <a:solidFill>
                      <a:srgbClr val="0070C0"/>
                    </a:solidFill>
                  </a:tcPr>
                </a:tc>
                <a:extLst>
                  <a:ext uri="{0D108BD9-81ED-4DB2-BD59-A6C34878D82A}">
                    <a16:rowId xmlns:a16="http://schemas.microsoft.com/office/drawing/2014/main" val="10001"/>
                  </a:ext>
                </a:extLst>
              </a:tr>
              <a:tr h="509596">
                <a:tc>
                  <a:txBody>
                    <a:bodyPr/>
                    <a:lstStyle/>
                    <a:p>
                      <a:pPr marL="0" marR="0">
                        <a:lnSpc>
                          <a:spcPct val="115000"/>
                        </a:lnSpc>
                        <a:spcBef>
                          <a:spcPts val="0"/>
                        </a:spcBef>
                        <a:spcAft>
                          <a:spcPts val="0"/>
                        </a:spcAft>
                      </a:pPr>
                      <a:r>
                        <a:rPr lang="en-US" sz="1800" dirty="0">
                          <a:effectLst/>
                          <a:latin typeface="Calibri"/>
                          <a:ea typeface="Calibri"/>
                          <a:cs typeface="Times New Roman"/>
                        </a:rPr>
                        <a:t>2010 Census</a:t>
                      </a: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627</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346</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243</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187</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1087</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1" dirty="0">
                          <a:solidFill>
                            <a:srgbClr val="FFFF00"/>
                          </a:solidFill>
                          <a:effectLst/>
                          <a:latin typeface="Calibri"/>
                          <a:ea typeface="Calibri"/>
                          <a:cs typeface="Times New Roman"/>
                        </a:rPr>
                        <a:t>1403</a:t>
                      </a:r>
                    </a:p>
                  </a:txBody>
                  <a:tcPr marL="68580" marR="68580" marT="0" marB="0">
                    <a:solidFill>
                      <a:srgbClr val="0070C0"/>
                    </a:solidFill>
                  </a:tcPr>
                </a:tc>
                <a:extLst>
                  <a:ext uri="{0D108BD9-81ED-4DB2-BD59-A6C34878D82A}">
                    <a16:rowId xmlns:a16="http://schemas.microsoft.com/office/drawing/2014/main" val="10002"/>
                  </a:ext>
                </a:extLst>
              </a:tr>
              <a:tr h="911918">
                <a:tc>
                  <a:txBody>
                    <a:bodyPr/>
                    <a:lstStyle/>
                    <a:p>
                      <a:pPr marL="0" marR="0">
                        <a:lnSpc>
                          <a:spcPct val="115000"/>
                        </a:lnSpc>
                        <a:spcBef>
                          <a:spcPts val="0"/>
                        </a:spcBef>
                        <a:spcAft>
                          <a:spcPts val="0"/>
                        </a:spcAft>
                      </a:pPr>
                      <a:r>
                        <a:rPr lang="en-US" sz="1800" baseline="0" dirty="0">
                          <a:effectLst/>
                          <a:latin typeface="Calibri"/>
                          <a:ea typeface="Calibri"/>
                          <a:cs typeface="Times New Roman"/>
                        </a:rPr>
                        <a:t>Participants Enrolled </a:t>
                      </a:r>
                    </a:p>
                    <a:p>
                      <a:pPr marL="0" marR="0">
                        <a:lnSpc>
                          <a:spcPct val="115000"/>
                        </a:lnSpc>
                        <a:spcBef>
                          <a:spcPts val="0"/>
                        </a:spcBef>
                        <a:spcAft>
                          <a:spcPts val="0"/>
                        </a:spcAft>
                      </a:pPr>
                      <a:r>
                        <a:rPr lang="en-US" sz="1800" baseline="0" dirty="0">
                          <a:effectLst/>
                          <a:latin typeface="Calibri"/>
                          <a:ea typeface="Calibri"/>
                          <a:cs typeface="Times New Roman"/>
                        </a:rPr>
                        <a:t>(%)</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0" dirty="0">
                          <a:effectLst/>
                          <a:latin typeface="Calibri"/>
                          <a:ea typeface="Calibri"/>
                          <a:cs typeface="Times New Roman"/>
                        </a:rPr>
                        <a:t>405 </a:t>
                      </a:r>
                    </a:p>
                    <a:p>
                      <a:pPr marL="0" marR="0" algn="ctr">
                        <a:lnSpc>
                          <a:spcPct val="115000"/>
                        </a:lnSpc>
                        <a:spcBef>
                          <a:spcPts val="0"/>
                        </a:spcBef>
                        <a:spcAft>
                          <a:spcPts val="0"/>
                        </a:spcAft>
                      </a:pPr>
                      <a:r>
                        <a:rPr lang="en-US" sz="1800" b="0" dirty="0">
                          <a:effectLst/>
                          <a:latin typeface="Calibri"/>
                          <a:ea typeface="Calibri"/>
                          <a:cs typeface="Times New Roman"/>
                        </a:rPr>
                        <a:t>(65%)</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0" dirty="0">
                          <a:effectLst/>
                          <a:latin typeface="Calibri"/>
                          <a:ea typeface="Calibri"/>
                          <a:cs typeface="Times New Roman"/>
                        </a:rPr>
                        <a:t>296 (86%)</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0" dirty="0">
                          <a:effectLst/>
                          <a:latin typeface="Calibri"/>
                          <a:ea typeface="Calibri"/>
                          <a:cs typeface="Times New Roman"/>
                        </a:rPr>
                        <a:t>152 (63%)</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0" dirty="0">
                          <a:effectLst/>
                          <a:latin typeface="Calibri"/>
                          <a:ea typeface="Calibri"/>
                          <a:cs typeface="Times New Roman"/>
                        </a:rPr>
                        <a:t>179 </a:t>
                      </a:r>
                    </a:p>
                    <a:p>
                      <a:pPr marL="0" marR="0" algn="ctr">
                        <a:lnSpc>
                          <a:spcPct val="115000"/>
                        </a:lnSpc>
                        <a:spcBef>
                          <a:spcPts val="0"/>
                        </a:spcBef>
                        <a:spcAft>
                          <a:spcPts val="0"/>
                        </a:spcAft>
                      </a:pPr>
                      <a:r>
                        <a:rPr lang="en-US" sz="1800" b="0" dirty="0">
                          <a:effectLst/>
                          <a:latin typeface="Calibri"/>
                          <a:ea typeface="Calibri"/>
                          <a:cs typeface="Times New Roman"/>
                        </a:rPr>
                        <a:t>(96%)</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835</a:t>
                      </a:r>
                    </a:p>
                    <a:p>
                      <a:pPr marL="0" marR="0" algn="ctr">
                        <a:lnSpc>
                          <a:spcPct val="115000"/>
                        </a:lnSpc>
                        <a:spcBef>
                          <a:spcPts val="0"/>
                        </a:spcBef>
                        <a:spcAft>
                          <a:spcPts val="0"/>
                        </a:spcAft>
                      </a:pPr>
                      <a:r>
                        <a:rPr lang="en-US" sz="1800" dirty="0">
                          <a:effectLst/>
                          <a:latin typeface="Calibri"/>
                          <a:ea typeface="Calibri"/>
                          <a:cs typeface="Times New Roman"/>
                        </a:rPr>
                        <a:t>(77%)</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1" dirty="0">
                          <a:solidFill>
                            <a:srgbClr val="FFFF00"/>
                          </a:solidFill>
                          <a:effectLst/>
                          <a:latin typeface="Calibri"/>
                          <a:ea typeface="Calibri"/>
                          <a:cs typeface="Times New Roman"/>
                        </a:rPr>
                        <a:t>1010 </a:t>
                      </a:r>
                    </a:p>
                    <a:p>
                      <a:pPr marL="0" marR="0" algn="ctr">
                        <a:lnSpc>
                          <a:spcPct val="115000"/>
                        </a:lnSpc>
                        <a:spcBef>
                          <a:spcPts val="0"/>
                        </a:spcBef>
                        <a:spcAft>
                          <a:spcPts val="0"/>
                        </a:spcAft>
                      </a:pPr>
                      <a:r>
                        <a:rPr lang="en-US" sz="1800" b="1" dirty="0">
                          <a:solidFill>
                            <a:srgbClr val="FFFF00"/>
                          </a:solidFill>
                          <a:effectLst/>
                          <a:latin typeface="Calibri"/>
                          <a:ea typeface="Calibri"/>
                          <a:cs typeface="Times New Roman"/>
                        </a:rPr>
                        <a:t>(72%)</a:t>
                      </a:r>
                    </a:p>
                  </a:txBody>
                  <a:tcPr marL="68580" marR="68580" marT="0" marB="0">
                    <a:solidFill>
                      <a:srgbClr val="0070C0"/>
                    </a:solidFill>
                  </a:tcPr>
                </a:tc>
                <a:extLst>
                  <a:ext uri="{0D108BD9-81ED-4DB2-BD59-A6C34878D82A}">
                    <a16:rowId xmlns:a16="http://schemas.microsoft.com/office/drawing/2014/main" val="10003"/>
                  </a:ext>
                </a:extLst>
              </a:tr>
              <a:tr h="934851">
                <a:tc>
                  <a:txBody>
                    <a:bodyPr/>
                    <a:lstStyle/>
                    <a:p>
                      <a:pPr marL="0" marR="0">
                        <a:lnSpc>
                          <a:spcPct val="115000"/>
                        </a:lnSpc>
                        <a:spcBef>
                          <a:spcPts val="0"/>
                        </a:spcBef>
                        <a:spcAft>
                          <a:spcPts val="0"/>
                        </a:spcAft>
                      </a:pPr>
                      <a:r>
                        <a:rPr lang="en-US" sz="1800" dirty="0">
                          <a:effectLst/>
                          <a:latin typeface="Calibri"/>
                          <a:ea typeface="Calibri"/>
                          <a:cs typeface="Times New Roman"/>
                        </a:rPr>
                        <a:t>Households Enrolled </a:t>
                      </a:r>
                    </a:p>
                    <a:p>
                      <a:pPr marL="0" marR="0">
                        <a:lnSpc>
                          <a:spcPct val="115000"/>
                        </a:lnSpc>
                        <a:spcBef>
                          <a:spcPts val="0"/>
                        </a:spcBef>
                        <a:spcAft>
                          <a:spcPts val="0"/>
                        </a:spcAft>
                      </a:pPr>
                      <a:r>
                        <a:rPr lang="en-US" sz="1800" baseline="0" dirty="0">
                          <a:effectLst/>
                          <a:latin typeface="Calibri"/>
                          <a:ea typeface="Calibri"/>
                          <a:cs typeface="Times New Roman"/>
                        </a:rPr>
                        <a:t>(%)</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a:ea typeface="Calibri"/>
                          <a:cs typeface="Times New Roman"/>
                        </a:rPr>
                        <a:t>102</a:t>
                      </a:r>
                    </a:p>
                    <a:p>
                      <a:pPr marL="0" marR="0" algn="ctr">
                        <a:lnSpc>
                          <a:spcPct val="115000"/>
                        </a:lnSpc>
                        <a:spcBef>
                          <a:spcPts val="0"/>
                        </a:spcBef>
                        <a:spcAft>
                          <a:spcPts val="0"/>
                        </a:spcAft>
                      </a:pPr>
                      <a:r>
                        <a:rPr lang="en-US" sz="1800" dirty="0">
                          <a:effectLst/>
                          <a:latin typeface="Calibri"/>
                          <a:ea typeface="Calibri"/>
                          <a:cs typeface="Times New Roman"/>
                        </a:rPr>
                        <a:t>(68%)</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71</a:t>
                      </a:r>
                    </a:p>
                    <a:p>
                      <a:pPr marL="0" marR="0" algn="ctr">
                        <a:lnSpc>
                          <a:spcPct val="115000"/>
                        </a:lnSpc>
                        <a:spcBef>
                          <a:spcPts val="0"/>
                        </a:spcBef>
                        <a:spcAft>
                          <a:spcPts val="0"/>
                        </a:spcAft>
                      </a:pPr>
                      <a:r>
                        <a:rPr lang="en-US" sz="1800" dirty="0">
                          <a:effectLst/>
                          <a:latin typeface="Calibri"/>
                          <a:ea typeface="Calibri"/>
                          <a:cs typeface="Times New Roman"/>
                        </a:rPr>
                        <a:t>(79%)</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53</a:t>
                      </a:r>
                    </a:p>
                    <a:p>
                      <a:pPr marL="0" marR="0" algn="ctr">
                        <a:lnSpc>
                          <a:spcPct val="115000"/>
                        </a:lnSpc>
                        <a:spcBef>
                          <a:spcPts val="0"/>
                        </a:spcBef>
                        <a:spcAft>
                          <a:spcPts val="0"/>
                        </a:spcAft>
                      </a:pPr>
                      <a:r>
                        <a:rPr lang="en-US" sz="1800" dirty="0">
                          <a:effectLst/>
                          <a:latin typeface="Calibri"/>
                          <a:ea typeface="Calibri"/>
                          <a:cs typeface="Times New Roman"/>
                        </a:rPr>
                        <a:t>(70%)</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39</a:t>
                      </a:r>
                    </a:p>
                    <a:p>
                      <a:pPr marL="0" marR="0" algn="ctr">
                        <a:lnSpc>
                          <a:spcPct val="115000"/>
                        </a:lnSpc>
                        <a:spcBef>
                          <a:spcPts val="0"/>
                        </a:spcBef>
                        <a:spcAft>
                          <a:spcPts val="0"/>
                        </a:spcAft>
                      </a:pPr>
                      <a:r>
                        <a:rPr lang="en-US" sz="1800" dirty="0">
                          <a:effectLst/>
                          <a:latin typeface="Calibri"/>
                          <a:ea typeface="Calibri"/>
                          <a:cs typeface="Times New Roman"/>
                        </a:rPr>
                        <a:t>(91%)</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217*</a:t>
                      </a:r>
                    </a:p>
                    <a:p>
                      <a:pPr marL="0" marR="0" algn="ctr">
                        <a:lnSpc>
                          <a:spcPct val="115000"/>
                        </a:lnSpc>
                        <a:spcBef>
                          <a:spcPts val="0"/>
                        </a:spcBef>
                        <a:spcAft>
                          <a:spcPts val="0"/>
                        </a:spcAft>
                      </a:pPr>
                      <a:r>
                        <a:rPr lang="en-US" sz="1800" dirty="0">
                          <a:effectLst/>
                          <a:latin typeface="Calibri"/>
                          <a:ea typeface="Calibri"/>
                          <a:cs typeface="Times New Roman"/>
                        </a:rPr>
                        <a:t>(70%)</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1" dirty="0">
                          <a:solidFill>
                            <a:srgbClr val="FFFF00"/>
                          </a:solidFill>
                          <a:effectLst/>
                          <a:latin typeface="Calibri"/>
                          <a:ea typeface="Calibri"/>
                          <a:cs typeface="Times New Roman"/>
                        </a:rPr>
                        <a:t>265</a:t>
                      </a:r>
                    </a:p>
                    <a:p>
                      <a:pPr marL="0" marR="0" algn="ctr">
                        <a:lnSpc>
                          <a:spcPct val="115000"/>
                        </a:lnSpc>
                        <a:spcBef>
                          <a:spcPts val="0"/>
                        </a:spcBef>
                        <a:spcAft>
                          <a:spcPts val="0"/>
                        </a:spcAft>
                      </a:pPr>
                      <a:r>
                        <a:rPr lang="en-US" sz="1800" b="1" dirty="0">
                          <a:solidFill>
                            <a:srgbClr val="FFFF00"/>
                          </a:solidFill>
                          <a:effectLst/>
                          <a:latin typeface="Calibri"/>
                          <a:ea typeface="Calibri"/>
                          <a:cs typeface="Times New Roman"/>
                        </a:rPr>
                        <a:t>(74%)</a:t>
                      </a:r>
                    </a:p>
                  </a:txBody>
                  <a:tcPr marL="68580" marR="68580" marT="0" marB="0">
                    <a:solidFill>
                      <a:srgbClr val="0070C0"/>
                    </a:solidFill>
                  </a:tcPr>
                </a:tc>
                <a:extLst>
                  <a:ext uri="{0D108BD9-81ED-4DB2-BD59-A6C34878D82A}">
                    <a16:rowId xmlns:a16="http://schemas.microsoft.com/office/drawing/2014/main" val="10004"/>
                  </a:ext>
                </a:extLst>
              </a:tr>
            </a:tbl>
          </a:graphicData>
        </a:graphic>
      </p:graphicFrame>
      <p:sp>
        <p:nvSpPr>
          <p:cNvPr id="30770" name="TextBox 3">
            <a:extLst>
              <a:ext uri="{FF2B5EF4-FFF2-40B4-BE49-F238E27FC236}">
                <a16:creationId xmlns:a16="http://schemas.microsoft.com/office/drawing/2014/main" id="{86DB96C7-F2A1-EF4E-BEC6-B67FD4D874A2}"/>
              </a:ext>
            </a:extLst>
          </p:cNvPr>
          <p:cNvSpPr txBox="1">
            <a:spLocks noChangeArrowheads="1"/>
          </p:cNvSpPr>
          <p:nvPr/>
        </p:nvSpPr>
        <p:spPr bwMode="auto">
          <a:xfrm>
            <a:off x="692150" y="6224588"/>
            <a:ext cx="439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 48 homes in Village A never received water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9F84-08DA-7343-9A52-19640A2A2A85}"/>
              </a:ext>
            </a:extLst>
          </p:cNvPr>
          <p:cNvSpPr>
            <a:spLocks noGrp="1"/>
          </p:cNvSpPr>
          <p:nvPr>
            <p:ph type="title"/>
          </p:nvPr>
        </p:nvSpPr>
        <p:spPr>
          <a:xfrm>
            <a:off x="533400" y="152400"/>
            <a:ext cx="8229600" cy="609600"/>
          </a:xfrm>
        </p:spPr>
        <p:txBody>
          <a:bodyPr>
            <a:normAutofit fontScale="90000"/>
          </a:bodyPr>
          <a:lstStyle/>
          <a:p>
            <a:pPr>
              <a:defRPr/>
            </a:pPr>
            <a:r>
              <a:rPr lang="en-US" dirty="0"/>
              <a:t>Community Demographics</a:t>
            </a:r>
          </a:p>
        </p:txBody>
      </p:sp>
      <p:graphicFrame>
        <p:nvGraphicFramePr>
          <p:cNvPr id="4" name="Chart Placeholder 3">
            <a:extLst>
              <a:ext uri="{FF2B5EF4-FFF2-40B4-BE49-F238E27FC236}">
                <a16:creationId xmlns:a16="http://schemas.microsoft.com/office/drawing/2014/main" id="{6B4DA8EC-D2DF-F04D-9196-1922F51E3DB1}"/>
              </a:ext>
            </a:extLst>
          </p:cNvPr>
          <p:cNvGraphicFramePr>
            <a:graphicFrameLocks noGrp="1"/>
          </p:cNvGraphicFramePr>
          <p:nvPr>
            <p:ph type="chart" idx="1"/>
          </p:nvPr>
        </p:nvGraphicFramePr>
        <p:xfrm>
          <a:off x="228600" y="1066800"/>
          <a:ext cx="8763000" cy="3956050"/>
        </p:xfrm>
        <a:graphic>
          <a:graphicData uri="http://schemas.openxmlformats.org/drawingml/2006/table">
            <a:tbl>
              <a:tblPr firstRow="1" firstCol="1" bandRow="1">
                <a:tableStyleId>{5C22544A-7EE6-4342-B048-85BDC9FD1C3A}</a:tableStyleId>
              </a:tblPr>
              <a:tblGrid>
                <a:gridCol w="2984567">
                  <a:extLst>
                    <a:ext uri="{9D8B030D-6E8A-4147-A177-3AD203B41FA5}">
                      <a16:colId xmlns:a16="http://schemas.microsoft.com/office/drawing/2014/main" val="20000"/>
                    </a:ext>
                  </a:extLst>
                </a:gridCol>
                <a:gridCol w="1554197">
                  <a:extLst>
                    <a:ext uri="{9D8B030D-6E8A-4147-A177-3AD203B41FA5}">
                      <a16:colId xmlns:a16="http://schemas.microsoft.com/office/drawing/2014/main" val="20001"/>
                    </a:ext>
                  </a:extLst>
                </a:gridCol>
                <a:gridCol w="1104559">
                  <a:extLst>
                    <a:ext uri="{9D8B030D-6E8A-4147-A177-3AD203B41FA5}">
                      <a16:colId xmlns:a16="http://schemas.microsoft.com/office/drawing/2014/main" val="20002"/>
                    </a:ext>
                  </a:extLst>
                </a:gridCol>
                <a:gridCol w="1059156">
                  <a:extLst>
                    <a:ext uri="{9D8B030D-6E8A-4147-A177-3AD203B41FA5}">
                      <a16:colId xmlns:a16="http://schemas.microsoft.com/office/drawing/2014/main" val="20003"/>
                    </a:ext>
                  </a:extLst>
                </a:gridCol>
                <a:gridCol w="993721">
                  <a:extLst>
                    <a:ext uri="{9D8B030D-6E8A-4147-A177-3AD203B41FA5}">
                      <a16:colId xmlns:a16="http://schemas.microsoft.com/office/drawing/2014/main" val="20004"/>
                    </a:ext>
                  </a:extLst>
                </a:gridCol>
                <a:gridCol w="1066799">
                  <a:extLst>
                    <a:ext uri="{9D8B030D-6E8A-4147-A177-3AD203B41FA5}">
                      <a16:colId xmlns:a16="http://schemas.microsoft.com/office/drawing/2014/main" val="20005"/>
                    </a:ext>
                  </a:extLst>
                </a:gridCol>
              </a:tblGrid>
              <a:tr h="507260">
                <a:tc>
                  <a:txBody>
                    <a:bodyPr/>
                    <a:lstStyle/>
                    <a:p>
                      <a:pPr marL="0" marR="0" algn="l">
                        <a:spcBef>
                          <a:spcPts val="0"/>
                        </a:spcBef>
                        <a:spcAft>
                          <a:spcPts val="0"/>
                        </a:spcAft>
                      </a:pPr>
                      <a:r>
                        <a:rPr lang="en-US" sz="2000" dirty="0">
                          <a:effectLst/>
                        </a:rPr>
                        <a:t>Community </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A</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a:effectLst/>
                        </a:rPr>
                        <a:t>B</a:t>
                      </a:r>
                      <a:endParaRPr lang="en-US" sz="200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a:effectLst/>
                        </a:rPr>
                        <a:t>C</a:t>
                      </a:r>
                      <a:endParaRPr lang="en-US" sz="200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D</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latin typeface="+mn-lt"/>
                          <a:ea typeface="Times New Roman"/>
                          <a:cs typeface="Calibri" pitchFamily="34" charset="0"/>
                        </a:rPr>
                        <a:t>USA</a:t>
                      </a:r>
                    </a:p>
                  </a:txBody>
                  <a:tcPr marL="68580" marR="68580" marT="0" marB="0" anchor="ctr"/>
                </a:tc>
                <a:extLst>
                  <a:ext uri="{0D108BD9-81ED-4DB2-BD59-A6C34878D82A}">
                    <a16:rowId xmlns:a16="http://schemas.microsoft.com/office/drawing/2014/main" val="10000"/>
                  </a:ext>
                </a:extLst>
              </a:tr>
              <a:tr h="507260">
                <a:tc>
                  <a:txBody>
                    <a:bodyPr/>
                    <a:lstStyle/>
                    <a:p>
                      <a:pPr marL="0" marR="0">
                        <a:spcBef>
                          <a:spcPts val="0"/>
                        </a:spcBef>
                        <a:spcAft>
                          <a:spcPts val="0"/>
                        </a:spcAft>
                      </a:pPr>
                      <a:r>
                        <a:rPr lang="en-US" sz="2000" dirty="0">
                          <a:effectLst/>
                        </a:rPr>
                        <a:t>Population</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627</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346</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a:effectLst/>
                        </a:rPr>
                        <a:t>243</a:t>
                      </a:r>
                      <a:endParaRPr lang="en-US" sz="200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a:effectLst/>
                        </a:rPr>
                        <a:t>187</a:t>
                      </a:r>
                      <a:endParaRPr lang="en-US" sz="200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latin typeface="+mn-lt"/>
                          <a:ea typeface="Times New Roman"/>
                          <a:cs typeface="Times New Roman"/>
                        </a:rPr>
                        <a:t>308M</a:t>
                      </a:r>
                    </a:p>
                  </a:txBody>
                  <a:tcPr marL="68580" marR="68580" marT="0" marB="0" anchor="ctr"/>
                </a:tc>
                <a:extLst>
                  <a:ext uri="{0D108BD9-81ED-4DB2-BD59-A6C34878D82A}">
                    <a16:rowId xmlns:a16="http://schemas.microsoft.com/office/drawing/2014/main" val="10001"/>
                  </a:ext>
                </a:extLst>
              </a:tr>
              <a:tr h="642336">
                <a:tc>
                  <a:txBody>
                    <a:bodyPr/>
                    <a:lstStyle/>
                    <a:p>
                      <a:pPr marL="0" marR="0">
                        <a:spcBef>
                          <a:spcPts val="0"/>
                        </a:spcBef>
                        <a:spcAft>
                          <a:spcPts val="0"/>
                        </a:spcAft>
                      </a:pPr>
                      <a:r>
                        <a:rPr lang="en-US" sz="2000" dirty="0">
                          <a:effectLst/>
                        </a:rPr>
                        <a:t>% Alaska</a:t>
                      </a:r>
                      <a:r>
                        <a:rPr lang="en-US" sz="2000" baseline="0" dirty="0">
                          <a:effectLst/>
                        </a:rPr>
                        <a:t> Native/</a:t>
                      </a:r>
                    </a:p>
                    <a:p>
                      <a:pPr marL="0" marR="0">
                        <a:spcBef>
                          <a:spcPts val="0"/>
                        </a:spcBef>
                        <a:spcAft>
                          <a:spcPts val="0"/>
                        </a:spcAft>
                      </a:pPr>
                      <a:r>
                        <a:rPr lang="en-US" sz="2000" baseline="0" dirty="0">
                          <a:effectLst/>
                        </a:rPr>
                        <a:t>American Indian</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96</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95</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95</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93</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latin typeface="+mn-lt"/>
                          <a:ea typeface="Times New Roman"/>
                          <a:cs typeface="Times New Roman"/>
                        </a:rPr>
                        <a:t>1.2</a:t>
                      </a:r>
                    </a:p>
                  </a:txBody>
                  <a:tcPr marL="68580" marR="68580" marT="0" marB="0" anchor="ctr"/>
                </a:tc>
                <a:extLst>
                  <a:ext uri="{0D108BD9-81ED-4DB2-BD59-A6C34878D82A}">
                    <a16:rowId xmlns:a16="http://schemas.microsoft.com/office/drawing/2014/main" val="10002"/>
                  </a:ext>
                </a:extLst>
              </a:tr>
              <a:tr h="507260">
                <a:tc>
                  <a:txBody>
                    <a:bodyPr/>
                    <a:lstStyle/>
                    <a:p>
                      <a:pPr marL="0" marR="0">
                        <a:spcBef>
                          <a:spcPts val="0"/>
                        </a:spcBef>
                        <a:spcAft>
                          <a:spcPts val="0"/>
                        </a:spcAft>
                      </a:pPr>
                      <a:r>
                        <a:rPr lang="en-US" sz="2000" dirty="0">
                          <a:effectLst/>
                        </a:rPr>
                        <a:t>% &lt; 5 years old</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10</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10</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14</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12</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latin typeface="+mn-lt"/>
                          <a:ea typeface="Times New Roman"/>
                          <a:cs typeface="Times New Roman"/>
                        </a:rPr>
                        <a:t>6.3</a:t>
                      </a:r>
                    </a:p>
                  </a:txBody>
                  <a:tcPr marL="68580" marR="68580" marT="0" marB="0" anchor="ctr"/>
                </a:tc>
                <a:extLst>
                  <a:ext uri="{0D108BD9-81ED-4DB2-BD59-A6C34878D82A}">
                    <a16:rowId xmlns:a16="http://schemas.microsoft.com/office/drawing/2014/main" val="10003"/>
                  </a:ext>
                </a:extLst>
              </a:tr>
              <a:tr h="507260">
                <a:tc>
                  <a:txBody>
                    <a:bodyPr/>
                    <a:lstStyle/>
                    <a:p>
                      <a:pPr marL="0" marR="0">
                        <a:spcBef>
                          <a:spcPts val="0"/>
                        </a:spcBef>
                        <a:spcAft>
                          <a:spcPts val="0"/>
                        </a:spcAft>
                      </a:pPr>
                      <a:r>
                        <a:rPr lang="en-US" sz="2000" dirty="0">
                          <a:effectLst/>
                        </a:rPr>
                        <a:t>No. of Households </a:t>
                      </a:r>
                    </a:p>
                  </a:txBody>
                  <a:tcPr marL="68580" marR="68580" marT="0" marB="0" anchor="ctr"/>
                </a:tc>
                <a:tc>
                  <a:txBody>
                    <a:bodyPr/>
                    <a:lstStyle/>
                    <a:p>
                      <a:pPr marL="0" marR="0" algn="ctr">
                        <a:spcBef>
                          <a:spcPts val="0"/>
                        </a:spcBef>
                        <a:spcAft>
                          <a:spcPts val="0"/>
                        </a:spcAft>
                      </a:pPr>
                      <a:r>
                        <a:rPr lang="en-US" sz="2000" dirty="0">
                          <a:effectLst/>
                        </a:rPr>
                        <a:t>150 </a:t>
                      </a:r>
                    </a:p>
                  </a:txBody>
                  <a:tcPr marL="68580" marR="68580" marT="0" marB="0" anchor="ctr"/>
                </a:tc>
                <a:tc>
                  <a:txBody>
                    <a:bodyPr/>
                    <a:lstStyle/>
                    <a:p>
                      <a:pPr marL="0" marR="0" algn="ctr">
                        <a:spcBef>
                          <a:spcPts val="0"/>
                        </a:spcBef>
                        <a:spcAft>
                          <a:spcPts val="0"/>
                        </a:spcAft>
                      </a:pPr>
                      <a:r>
                        <a:rPr lang="en-US" sz="2000" dirty="0">
                          <a:effectLst/>
                        </a:rPr>
                        <a:t>90</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76</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43 </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642336">
                <a:tc>
                  <a:txBody>
                    <a:bodyPr/>
                    <a:lstStyle/>
                    <a:p>
                      <a:pPr marL="0" marR="0">
                        <a:spcBef>
                          <a:spcPts val="0"/>
                        </a:spcBef>
                        <a:spcAft>
                          <a:spcPts val="0"/>
                        </a:spcAft>
                      </a:pPr>
                      <a:r>
                        <a:rPr lang="en-US" sz="2000" dirty="0">
                          <a:effectLst/>
                        </a:rPr>
                        <a:t>Mean  persons per Household</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latin typeface="+mn-lt"/>
                        </a:rPr>
                        <a:t>4.2</a:t>
                      </a:r>
                      <a:endParaRPr lang="en-US" sz="20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latin typeface="+mn-lt"/>
                        </a:rPr>
                        <a:t>3.8</a:t>
                      </a:r>
                      <a:endParaRPr lang="en-US" sz="20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latin typeface="+mn-lt"/>
                        </a:rPr>
                        <a:t>3.2</a:t>
                      </a:r>
                      <a:endParaRPr lang="en-US" sz="20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latin typeface="+mn-lt"/>
                          <a:ea typeface="Times New Roman"/>
                          <a:cs typeface="Times New Roman"/>
                        </a:rPr>
                        <a:t>4.4</a:t>
                      </a:r>
                    </a:p>
                  </a:txBody>
                  <a:tcPr marL="68580" marR="68580" marT="0" marB="0" anchor="ctr"/>
                </a:tc>
                <a:tc>
                  <a:txBody>
                    <a:bodyPr/>
                    <a:lstStyle/>
                    <a:p>
                      <a:pPr marL="0" marR="0" algn="ctr">
                        <a:spcBef>
                          <a:spcPts val="0"/>
                        </a:spcBef>
                        <a:spcAft>
                          <a:spcPts val="0"/>
                        </a:spcAft>
                      </a:pPr>
                      <a:r>
                        <a:rPr lang="en-US" sz="2000" dirty="0">
                          <a:effectLst/>
                          <a:latin typeface="+mn-lt"/>
                          <a:ea typeface="Times New Roman"/>
                          <a:cs typeface="Times New Roman"/>
                        </a:rPr>
                        <a:t>2.6</a:t>
                      </a:r>
                    </a:p>
                  </a:txBody>
                  <a:tcPr marL="68580" marR="68580" marT="0" marB="0" anchor="ctr"/>
                </a:tc>
                <a:extLst>
                  <a:ext uri="{0D108BD9-81ED-4DB2-BD59-A6C34878D82A}">
                    <a16:rowId xmlns:a16="http://schemas.microsoft.com/office/drawing/2014/main" val="10005"/>
                  </a:ext>
                </a:extLst>
              </a:tr>
              <a:tr h="642336">
                <a:tc>
                  <a:txBody>
                    <a:bodyPr/>
                    <a:lstStyle/>
                    <a:p>
                      <a:pPr marL="0" marR="0">
                        <a:spcBef>
                          <a:spcPts val="0"/>
                        </a:spcBef>
                        <a:spcAft>
                          <a:spcPts val="0"/>
                        </a:spcAft>
                      </a:pPr>
                      <a:r>
                        <a:rPr lang="en-US" sz="2000" dirty="0">
                          <a:effectLst/>
                        </a:rPr>
                        <a:t>% below federal poverty level</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24</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28</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44</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15</a:t>
                      </a:r>
                      <a:endParaRPr lang="en-US" sz="2000" dirty="0">
                        <a:effectLst/>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latin typeface="+mn-lt"/>
                          <a:ea typeface="Times New Roman"/>
                          <a:cs typeface="Times New Roman"/>
                        </a:rPr>
                        <a:t>14.9</a:t>
                      </a:r>
                    </a:p>
                  </a:txBody>
                  <a:tcPr marL="68580" marR="68580" marT="0" marB="0" anchor="ctr"/>
                </a:tc>
                <a:extLst>
                  <a:ext uri="{0D108BD9-81ED-4DB2-BD59-A6C34878D82A}">
                    <a16:rowId xmlns:a16="http://schemas.microsoft.com/office/drawing/2014/main" val="10006"/>
                  </a:ext>
                </a:extLst>
              </a:tr>
            </a:tbl>
          </a:graphicData>
        </a:graphic>
      </p:graphicFrame>
      <p:sp>
        <p:nvSpPr>
          <p:cNvPr id="31805" name="TextBox 4">
            <a:extLst>
              <a:ext uri="{FF2B5EF4-FFF2-40B4-BE49-F238E27FC236}">
                <a16:creationId xmlns:a16="http://schemas.microsoft.com/office/drawing/2014/main" id="{CCDD6F66-19EA-8245-97F2-20F2A58BDC80}"/>
              </a:ext>
            </a:extLst>
          </p:cNvPr>
          <p:cNvSpPr txBox="1">
            <a:spLocks noChangeArrowheads="1"/>
          </p:cNvSpPr>
          <p:nvPr/>
        </p:nvSpPr>
        <p:spPr bwMode="auto">
          <a:xfrm>
            <a:off x="381000" y="6400800"/>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US 2010 census</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4CE9-F17E-C34A-9EA1-C81270EEA342}"/>
              </a:ext>
            </a:extLst>
          </p:cNvPr>
          <p:cNvSpPr>
            <a:spLocks noGrp="1"/>
          </p:cNvSpPr>
          <p:nvPr>
            <p:ph type="title"/>
          </p:nvPr>
        </p:nvSpPr>
        <p:spPr>
          <a:xfrm>
            <a:off x="457200" y="381000"/>
            <a:ext cx="7010400" cy="1143000"/>
          </a:xfrm>
        </p:spPr>
        <p:txBody>
          <a:bodyPr>
            <a:normAutofit fontScale="90000"/>
          </a:bodyPr>
          <a:lstStyle/>
          <a:p>
            <a:pPr>
              <a:defRPr/>
            </a:pPr>
            <a:r>
              <a:rPr lang="en-US" dirty="0"/>
              <a:t>Mean household water use </a:t>
            </a:r>
            <a:br>
              <a:rPr lang="en-US" dirty="0"/>
            </a:br>
            <a:r>
              <a:rPr lang="en-US" dirty="0"/>
              <a:t>pre- and post-installation</a:t>
            </a:r>
          </a:p>
        </p:txBody>
      </p:sp>
      <p:graphicFrame>
        <p:nvGraphicFramePr>
          <p:cNvPr id="32771" name="Content Placeholder 3">
            <a:extLst>
              <a:ext uri="{FF2B5EF4-FFF2-40B4-BE49-F238E27FC236}">
                <a16:creationId xmlns:a16="http://schemas.microsoft.com/office/drawing/2014/main" id="{3A70A1B0-12FF-FF4F-8523-580BF571E737}"/>
              </a:ext>
            </a:extLst>
          </p:cNvPr>
          <p:cNvGraphicFramePr>
            <a:graphicFrameLocks noGrp="1"/>
          </p:cNvGraphicFramePr>
          <p:nvPr>
            <p:ph idx="1"/>
          </p:nvPr>
        </p:nvGraphicFramePr>
        <p:xfrm>
          <a:off x="25400" y="1930400"/>
          <a:ext cx="8331200" cy="4627563"/>
        </p:xfrm>
        <a:graphic>
          <a:graphicData uri="http://schemas.openxmlformats.org/presentationml/2006/ole">
            <mc:AlternateContent xmlns:mc="http://schemas.openxmlformats.org/markup-compatibility/2006">
              <mc:Choice xmlns:v="urn:schemas-microsoft-com:vml" Requires="v">
                <p:oleObj spid="_x0000_s32782" r:id="rId3" imgW="8680450" imgH="4819650" progId="Excel.Chart.8">
                  <p:embed/>
                </p:oleObj>
              </mc:Choice>
              <mc:Fallback>
                <p:oleObj r:id="rId3" imgW="8680450" imgH="4819650"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1930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2" name="TextBox 4">
            <a:extLst>
              <a:ext uri="{FF2B5EF4-FFF2-40B4-BE49-F238E27FC236}">
                <a16:creationId xmlns:a16="http://schemas.microsoft.com/office/drawing/2014/main" id="{F781EDD7-97B7-3744-98AF-BADF17DCCAD7}"/>
              </a:ext>
            </a:extLst>
          </p:cNvPr>
          <p:cNvSpPr txBox="1">
            <a:spLocks noChangeArrowheads="1"/>
          </p:cNvSpPr>
          <p:nvPr/>
        </p:nvSpPr>
        <p:spPr bwMode="auto">
          <a:xfrm>
            <a:off x="7024688" y="763588"/>
            <a:ext cx="2100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1 gallon = 3.8 litres</a:t>
            </a:r>
          </a:p>
          <a:p>
            <a:pPr>
              <a:spcBef>
                <a:spcPct val="0"/>
              </a:spcBef>
              <a:buClrTx/>
              <a:buFontTx/>
              <a:buNone/>
            </a:pPr>
            <a:r>
              <a:rPr lang="en-US" altLang="en-US" sz="1800" b="0"/>
              <a:t>10 gallons = 38 litres</a:t>
            </a:r>
          </a:p>
          <a:p>
            <a:pPr>
              <a:spcBef>
                <a:spcPct val="0"/>
              </a:spcBef>
              <a:buClrTx/>
              <a:buFontTx/>
              <a:buNone/>
            </a:pPr>
            <a:r>
              <a:rPr lang="en-US" altLang="en-US" sz="1800" b="0"/>
              <a:t>20 gallons = 76 litres</a:t>
            </a:r>
          </a:p>
        </p:txBody>
      </p:sp>
      <p:sp>
        <p:nvSpPr>
          <p:cNvPr id="32773" name="TextBox 5">
            <a:extLst>
              <a:ext uri="{FF2B5EF4-FFF2-40B4-BE49-F238E27FC236}">
                <a16:creationId xmlns:a16="http://schemas.microsoft.com/office/drawing/2014/main" id="{AABFD9F6-4A4A-B440-B8ED-090DA902C2DC}"/>
              </a:ext>
            </a:extLst>
          </p:cNvPr>
          <p:cNvSpPr txBox="1">
            <a:spLocks noChangeArrowheads="1"/>
          </p:cNvSpPr>
          <p:nvPr/>
        </p:nvSpPr>
        <p:spPr bwMode="auto">
          <a:xfrm>
            <a:off x="5257800" y="3995738"/>
            <a:ext cx="65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n=39</a:t>
            </a:r>
          </a:p>
        </p:txBody>
      </p:sp>
      <p:sp>
        <p:nvSpPr>
          <p:cNvPr id="32774" name="TextBox 6">
            <a:extLst>
              <a:ext uri="{FF2B5EF4-FFF2-40B4-BE49-F238E27FC236}">
                <a16:creationId xmlns:a16="http://schemas.microsoft.com/office/drawing/2014/main" id="{7B12C31F-ABDC-4E44-ACE2-8929241B2D62}"/>
              </a:ext>
            </a:extLst>
          </p:cNvPr>
          <p:cNvSpPr txBox="1">
            <a:spLocks noChangeArrowheads="1"/>
          </p:cNvSpPr>
          <p:nvPr/>
        </p:nvSpPr>
        <p:spPr bwMode="auto">
          <a:xfrm>
            <a:off x="4114800" y="3962400"/>
            <a:ext cx="655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n=53</a:t>
            </a:r>
          </a:p>
        </p:txBody>
      </p:sp>
      <p:sp>
        <p:nvSpPr>
          <p:cNvPr id="32775" name="TextBox 7">
            <a:extLst>
              <a:ext uri="{FF2B5EF4-FFF2-40B4-BE49-F238E27FC236}">
                <a16:creationId xmlns:a16="http://schemas.microsoft.com/office/drawing/2014/main" id="{9676C699-A1E5-3C49-B71B-F4315C0006AF}"/>
              </a:ext>
            </a:extLst>
          </p:cNvPr>
          <p:cNvSpPr txBox="1">
            <a:spLocks noChangeArrowheads="1"/>
          </p:cNvSpPr>
          <p:nvPr/>
        </p:nvSpPr>
        <p:spPr bwMode="auto">
          <a:xfrm>
            <a:off x="2819400" y="3962400"/>
            <a:ext cx="655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n=71</a:t>
            </a:r>
          </a:p>
        </p:txBody>
      </p:sp>
      <p:sp>
        <p:nvSpPr>
          <p:cNvPr id="32776" name="TextBox 8">
            <a:extLst>
              <a:ext uri="{FF2B5EF4-FFF2-40B4-BE49-F238E27FC236}">
                <a16:creationId xmlns:a16="http://schemas.microsoft.com/office/drawing/2014/main" id="{02773562-33B7-4241-ABE4-51EDC0165D72}"/>
              </a:ext>
            </a:extLst>
          </p:cNvPr>
          <p:cNvSpPr txBox="1">
            <a:spLocks noChangeArrowheads="1"/>
          </p:cNvSpPr>
          <p:nvPr/>
        </p:nvSpPr>
        <p:spPr bwMode="auto">
          <a:xfrm>
            <a:off x="1676400" y="3971925"/>
            <a:ext cx="655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n=54</a:t>
            </a:r>
          </a:p>
        </p:txBody>
      </p:sp>
      <p:sp>
        <p:nvSpPr>
          <p:cNvPr id="32777" name="TextBox 10">
            <a:extLst>
              <a:ext uri="{FF2B5EF4-FFF2-40B4-BE49-F238E27FC236}">
                <a16:creationId xmlns:a16="http://schemas.microsoft.com/office/drawing/2014/main" id="{C8642201-9F89-7641-AF13-2F6AC810B248}"/>
              </a:ext>
            </a:extLst>
          </p:cNvPr>
          <p:cNvSpPr txBox="1">
            <a:spLocks noChangeArrowheads="1"/>
          </p:cNvSpPr>
          <p:nvPr/>
        </p:nvSpPr>
        <p:spPr bwMode="auto">
          <a:xfrm>
            <a:off x="6400800" y="3962400"/>
            <a:ext cx="773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n=217</a:t>
            </a:r>
          </a:p>
        </p:txBody>
      </p:sp>
      <p:sp>
        <p:nvSpPr>
          <p:cNvPr id="32778" name="TextBox 2">
            <a:extLst>
              <a:ext uri="{FF2B5EF4-FFF2-40B4-BE49-F238E27FC236}">
                <a16:creationId xmlns:a16="http://schemas.microsoft.com/office/drawing/2014/main" id="{7B3663B7-6E01-0E48-A171-01CB236B0D32}"/>
              </a:ext>
            </a:extLst>
          </p:cNvPr>
          <p:cNvSpPr txBox="1">
            <a:spLocks noChangeArrowheads="1"/>
          </p:cNvSpPr>
          <p:nvPr/>
        </p:nvSpPr>
        <p:spPr bwMode="auto">
          <a:xfrm>
            <a:off x="8142288" y="5268913"/>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000" b="0"/>
              <a:t>1.5 g</a:t>
            </a:r>
          </a:p>
        </p:txBody>
      </p:sp>
      <p:sp>
        <p:nvSpPr>
          <p:cNvPr id="32779" name="TextBox 9">
            <a:extLst>
              <a:ext uri="{FF2B5EF4-FFF2-40B4-BE49-F238E27FC236}">
                <a16:creationId xmlns:a16="http://schemas.microsoft.com/office/drawing/2014/main" id="{39B9785B-4B40-DB4E-B040-FC6C47B6FC39}"/>
              </a:ext>
            </a:extLst>
          </p:cNvPr>
          <p:cNvSpPr txBox="1">
            <a:spLocks noChangeArrowheads="1"/>
          </p:cNvSpPr>
          <p:nvPr/>
        </p:nvSpPr>
        <p:spPr bwMode="auto">
          <a:xfrm>
            <a:off x="8142288" y="3276600"/>
            <a:ext cx="89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000" b="0"/>
              <a:t>27.5 g</a:t>
            </a:r>
          </a:p>
        </p:txBody>
      </p:sp>
      <p:sp>
        <p:nvSpPr>
          <p:cNvPr id="32780" name="TextBox 11">
            <a:extLst>
              <a:ext uri="{FF2B5EF4-FFF2-40B4-BE49-F238E27FC236}">
                <a16:creationId xmlns:a16="http://schemas.microsoft.com/office/drawing/2014/main" id="{7AD5ADB9-BA1B-5448-B267-15877B13D182}"/>
              </a:ext>
            </a:extLst>
          </p:cNvPr>
          <p:cNvSpPr txBox="1">
            <a:spLocks noChangeArrowheads="1"/>
          </p:cNvSpPr>
          <p:nvPr/>
        </p:nvSpPr>
        <p:spPr bwMode="auto">
          <a:xfrm>
            <a:off x="7918450" y="2743200"/>
            <a:ext cx="1758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u="sng"/>
              <a:t>Mean water </a:t>
            </a:r>
          </a:p>
          <a:p>
            <a:pPr>
              <a:spcBef>
                <a:spcPct val="0"/>
              </a:spcBef>
              <a:buClrTx/>
              <a:buFontTx/>
              <a:buNone/>
            </a:pPr>
            <a:r>
              <a:rPr lang="en-US" altLang="en-US" sz="1800" b="0" u="sng"/>
              <a:t>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72BA-C52F-E34D-916A-261F7CDD682C}"/>
              </a:ext>
            </a:extLst>
          </p:cNvPr>
          <p:cNvSpPr>
            <a:spLocks noGrp="1"/>
          </p:cNvSpPr>
          <p:nvPr>
            <p:ph type="title"/>
          </p:nvPr>
        </p:nvSpPr>
        <p:spPr/>
        <p:txBody>
          <a:bodyPr/>
          <a:lstStyle/>
          <a:p>
            <a:pPr>
              <a:defRPr/>
            </a:pPr>
            <a:br>
              <a:rPr lang="en-US" dirty="0"/>
            </a:br>
            <a:r>
              <a:rPr lang="en-US" dirty="0"/>
              <a:t>What’s Ahead?</a:t>
            </a:r>
          </a:p>
        </p:txBody>
      </p:sp>
      <p:sp>
        <p:nvSpPr>
          <p:cNvPr id="6147" name="Content Placeholder 2">
            <a:extLst>
              <a:ext uri="{FF2B5EF4-FFF2-40B4-BE49-F238E27FC236}">
                <a16:creationId xmlns:a16="http://schemas.microsoft.com/office/drawing/2014/main" id="{F0EC30DB-F57B-9D49-8A2E-4C8EC0D35D92}"/>
              </a:ext>
            </a:extLst>
          </p:cNvPr>
          <p:cNvSpPr>
            <a:spLocks noGrp="1"/>
          </p:cNvSpPr>
          <p:nvPr>
            <p:ph idx="1"/>
          </p:nvPr>
        </p:nvSpPr>
        <p:spPr/>
        <p:txBody>
          <a:bodyPr/>
          <a:lstStyle/>
          <a:p>
            <a:r>
              <a:rPr lang="en-US" altLang="en-US"/>
              <a:t>Update on related activities</a:t>
            </a:r>
          </a:p>
          <a:p>
            <a:r>
              <a:rPr lang="en-US" altLang="en-US"/>
              <a:t>Health improvements after new in-home service delivery</a:t>
            </a:r>
          </a:p>
          <a:p>
            <a:pPr lvl="1"/>
            <a:r>
              <a:rPr lang="en-US" altLang="en-US"/>
              <a:t>4 village study</a:t>
            </a:r>
          </a:p>
          <a:p>
            <a:r>
              <a:rPr lang="en-US" altLang="en-US"/>
              <a:t>Outbreaks due to water in Alaska</a:t>
            </a:r>
          </a:p>
        </p:txBody>
      </p:sp>
      <p:sp>
        <p:nvSpPr>
          <p:cNvPr id="4" name="Slide Number Placeholder 3">
            <a:extLst>
              <a:ext uri="{FF2B5EF4-FFF2-40B4-BE49-F238E27FC236}">
                <a16:creationId xmlns:a16="http://schemas.microsoft.com/office/drawing/2014/main" id="{B06B1BBA-35FF-8040-A7CC-EF60D271FF2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4F220F-A6DF-244A-9739-3B5BACD37FD9}" type="slidenum">
              <a:rPr lang="en-US" altLang="en-US"/>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C06D-6A57-C845-9BC5-15DB50D7CE62}"/>
              </a:ext>
            </a:extLst>
          </p:cNvPr>
          <p:cNvSpPr>
            <a:spLocks noGrp="1"/>
          </p:cNvSpPr>
          <p:nvPr>
            <p:ph type="title"/>
          </p:nvPr>
        </p:nvSpPr>
        <p:spPr>
          <a:xfrm>
            <a:off x="457200" y="457200"/>
            <a:ext cx="8229600" cy="792163"/>
          </a:xfrm>
        </p:spPr>
        <p:txBody>
          <a:bodyPr>
            <a:normAutofit fontScale="90000"/>
          </a:bodyPr>
          <a:lstStyle/>
          <a:p>
            <a:pPr>
              <a:defRPr/>
            </a:pPr>
            <a:r>
              <a:rPr lang="en-US" dirty="0"/>
              <a:t>W.H.O. </a:t>
            </a:r>
            <a:br>
              <a:rPr lang="en-US" dirty="0"/>
            </a:br>
            <a:r>
              <a:rPr lang="en-US" dirty="0"/>
              <a:t>Water availability and health</a:t>
            </a:r>
          </a:p>
        </p:txBody>
      </p:sp>
      <p:graphicFrame>
        <p:nvGraphicFramePr>
          <p:cNvPr id="3" name="Table 2">
            <a:extLst>
              <a:ext uri="{FF2B5EF4-FFF2-40B4-BE49-F238E27FC236}">
                <a16:creationId xmlns:a16="http://schemas.microsoft.com/office/drawing/2014/main" id="{C7FE382F-58AD-0945-8E7C-5BDCC736BFCF}"/>
              </a:ext>
            </a:extLst>
          </p:cNvPr>
          <p:cNvGraphicFramePr>
            <a:graphicFrameLocks noGrp="1"/>
          </p:cNvGraphicFramePr>
          <p:nvPr/>
        </p:nvGraphicFramePr>
        <p:xfrm>
          <a:off x="1447800" y="1828800"/>
          <a:ext cx="5781675" cy="4343400"/>
        </p:xfrm>
        <a:graphic>
          <a:graphicData uri="http://schemas.openxmlformats.org/drawingml/2006/table">
            <a:tbl>
              <a:tblPr>
                <a:tableStyleId>{5C22544A-7EE6-4342-B048-85BDC9FD1C3A}</a:tableStyleId>
              </a:tblPr>
              <a:tblGrid>
                <a:gridCol w="2960514">
                  <a:extLst>
                    <a:ext uri="{9D8B030D-6E8A-4147-A177-3AD203B41FA5}">
                      <a16:colId xmlns:a16="http://schemas.microsoft.com/office/drawing/2014/main" val="20000"/>
                    </a:ext>
                  </a:extLst>
                </a:gridCol>
                <a:gridCol w="2821161">
                  <a:extLst>
                    <a:ext uri="{9D8B030D-6E8A-4147-A177-3AD203B41FA5}">
                      <a16:colId xmlns:a16="http://schemas.microsoft.com/office/drawing/2014/main" val="20001"/>
                    </a:ext>
                  </a:extLst>
                </a:gridCol>
              </a:tblGrid>
              <a:tr h="1000102">
                <a:tc>
                  <a:txBody>
                    <a:bodyPr/>
                    <a:lstStyle/>
                    <a:p>
                      <a:pPr marL="0" marR="0" algn="l">
                        <a:spcBef>
                          <a:spcPts val="0"/>
                        </a:spcBef>
                        <a:spcAft>
                          <a:spcPts val="0"/>
                        </a:spcAft>
                      </a:pPr>
                      <a:r>
                        <a:rPr lang="en-US" sz="2000" b="0" u="sng" dirty="0">
                          <a:effectLst/>
                          <a:latin typeface="+mn-lt"/>
                          <a:ea typeface="Times New Roman"/>
                        </a:rPr>
                        <a:t>Health concern</a:t>
                      </a:r>
                    </a:p>
                  </a:txBody>
                  <a:tcPr marL="68573" marR="68573" marT="0" marB="0" anchor="ctr"/>
                </a:tc>
                <a:tc>
                  <a:txBody>
                    <a:bodyPr/>
                    <a:lstStyle/>
                    <a:p>
                      <a:pPr marL="0" marR="0" algn="ctr">
                        <a:spcBef>
                          <a:spcPts val="0"/>
                        </a:spcBef>
                        <a:spcAft>
                          <a:spcPts val="0"/>
                        </a:spcAft>
                      </a:pPr>
                      <a:r>
                        <a:rPr lang="en-US" sz="2000" b="0" u="sng" dirty="0">
                          <a:solidFill>
                            <a:srgbClr val="000000"/>
                          </a:solidFill>
                          <a:effectLst/>
                          <a:latin typeface="+mn-lt"/>
                          <a:ea typeface="Times New Roman"/>
                        </a:rPr>
                        <a:t>Quantity available</a:t>
                      </a:r>
                      <a:r>
                        <a:rPr lang="en-US" sz="2000" b="0" dirty="0">
                          <a:solidFill>
                            <a:srgbClr val="000000"/>
                          </a:solidFill>
                          <a:effectLst/>
                          <a:latin typeface="+mn-lt"/>
                          <a:ea typeface="Times New Roman"/>
                        </a:rPr>
                        <a:t>   </a:t>
                      </a:r>
                    </a:p>
                    <a:p>
                      <a:pPr marL="0" marR="0" algn="ctr">
                        <a:spcBef>
                          <a:spcPts val="0"/>
                        </a:spcBef>
                        <a:spcAft>
                          <a:spcPts val="0"/>
                        </a:spcAft>
                      </a:pPr>
                      <a:r>
                        <a:rPr lang="en-US" sz="2000" b="0" dirty="0">
                          <a:solidFill>
                            <a:srgbClr val="000000"/>
                          </a:solidFill>
                          <a:effectLst/>
                          <a:latin typeface="+mn-lt"/>
                          <a:ea typeface="Times New Roman"/>
                        </a:rPr>
                        <a:t>Litres / Person / Day </a:t>
                      </a:r>
                    </a:p>
                    <a:p>
                      <a:pPr marL="0" marR="0" algn="ctr">
                        <a:spcBef>
                          <a:spcPts val="0"/>
                        </a:spcBef>
                        <a:spcAft>
                          <a:spcPts val="0"/>
                        </a:spcAft>
                      </a:pPr>
                      <a:r>
                        <a:rPr lang="en-US" sz="2000" b="0" dirty="0">
                          <a:solidFill>
                            <a:srgbClr val="000000"/>
                          </a:solidFill>
                          <a:effectLst/>
                          <a:latin typeface="+mn-lt"/>
                          <a:ea typeface="Times New Roman"/>
                        </a:rPr>
                        <a:t>(US gallons)</a:t>
                      </a:r>
                      <a:endParaRPr lang="en-US" sz="2000" b="0" dirty="0">
                        <a:effectLst/>
                        <a:latin typeface="+mn-lt"/>
                        <a:ea typeface="Times New Roman"/>
                      </a:endParaRPr>
                    </a:p>
                  </a:txBody>
                  <a:tcPr marL="68573" marR="68573" marT="0" marB="0"/>
                </a:tc>
                <a:extLst>
                  <a:ext uri="{0D108BD9-81ED-4DB2-BD59-A6C34878D82A}">
                    <a16:rowId xmlns:a16="http://schemas.microsoft.com/office/drawing/2014/main" val="10000"/>
                  </a:ext>
                </a:extLst>
              </a:tr>
              <a:tr h="867593">
                <a:tc>
                  <a:txBody>
                    <a:bodyPr/>
                    <a:lstStyle/>
                    <a:p>
                      <a:pPr marL="0" marR="0">
                        <a:spcBef>
                          <a:spcPts val="0"/>
                        </a:spcBef>
                        <a:spcAft>
                          <a:spcPts val="0"/>
                        </a:spcAft>
                      </a:pPr>
                      <a:r>
                        <a:rPr lang="en-US" sz="2000" b="0" dirty="0">
                          <a:effectLst/>
                        </a:rPr>
                        <a:t>Very high  </a:t>
                      </a:r>
                      <a:endParaRPr lang="en-US" sz="2000" b="0" dirty="0">
                        <a:solidFill>
                          <a:schemeClr val="bg2"/>
                        </a:solidFill>
                        <a:effectLst/>
                        <a:latin typeface="Times New Roman"/>
                        <a:ea typeface="Times New Roman"/>
                      </a:endParaRPr>
                    </a:p>
                  </a:txBody>
                  <a:tcPr marL="62431" marR="62431" marT="0" marB="0" anchor="ctr"/>
                </a:tc>
                <a:tc>
                  <a:txBody>
                    <a:bodyPr/>
                    <a:lstStyle/>
                    <a:p>
                      <a:pPr marL="0" marR="0" algn="ctr">
                        <a:spcBef>
                          <a:spcPts val="0"/>
                        </a:spcBef>
                        <a:spcAft>
                          <a:spcPts val="0"/>
                        </a:spcAft>
                      </a:pPr>
                      <a:r>
                        <a:rPr lang="en-US" sz="2000" b="0" dirty="0">
                          <a:effectLst/>
                        </a:rPr>
                        <a:t>&lt;5  </a:t>
                      </a:r>
                      <a:r>
                        <a:rPr lang="en-US" sz="2000" b="1" dirty="0">
                          <a:solidFill>
                            <a:schemeClr val="bg1"/>
                          </a:solidFill>
                          <a:effectLst/>
                        </a:rPr>
                        <a:t>(1)</a:t>
                      </a:r>
                      <a:endParaRPr lang="en-US" sz="2000" b="1" dirty="0">
                        <a:solidFill>
                          <a:schemeClr val="bg1"/>
                        </a:solidFill>
                        <a:effectLst/>
                        <a:latin typeface="Times New Roman"/>
                        <a:ea typeface="Times New Roman"/>
                      </a:endParaRPr>
                    </a:p>
                  </a:txBody>
                  <a:tcPr marL="62431" marR="62431" marT="0" marB="0" anchor="ctr"/>
                </a:tc>
                <a:extLst>
                  <a:ext uri="{0D108BD9-81ED-4DB2-BD59-A6C34878D82A}">
                    <a16:rowId xmlns:a16="http://schemas.microsoft.com/office/drawing/2014/main" val="10001"/>
                  </a:ext>
                </a:extLst>
              </a:tr>
              <a:tr h="740518">
                <a:tc>
                  <a:txBody>
                    <a:bodyPr/>
                    <a:lstStyle/>
                    <a:p>
                      <a:pPr marL="0" marR="0">
                        <a:spcBef>
                          <a:spcPts val="0"/>
                        </a:spcBef>
                        <a:spcAft>
                          <a:spcPts val="0"/>
                        </a:spcAft>
                      </a:pPr>
                      <a:r>
                        <a:rPr lang="en-US" sz="2000" b="0" dirty="0">
                          <a:effectLst/>
                        </a:rPr>
                        <a:t>High</a:t>
                      </a:r>
                      <a:endParaRPr lang="en-US" sz="2000" b="0" dirty="0">
                        <a:effectLst/>
                        <a:latin typeface="Times New Roman"/>
                        <a:ea typeface="Times New Roman"/>
                      </a:endParaRPr>
                    </a:p>
                  </a:txBody>
                  <a:tcPr marL="62431" marR="62431" marT="0" marB="0" anchor="ctr"/>
                </a:tc>
                <a:tc>
                  <a:txBody>
                    <a:bodyPr/>
                    <a:lstStyle/>
                    <a:p>
                      <a:pPr marL="0" marR="0" algn="ctr">
                        <a:spcBef>
                          <a:spcPts val="0"/>
                        </a:spcBef>
                        <a:spcAft>
                          <a:spcPts val="0"/>
                        </a:spcAft>
                      </a:pPr>
                      <a:r>
                        <a:rPr lang="en-US" sz="2000" b="0" dirty="0">
                          <a:effectLst/>
                        </a:rPr>
                        <a:t>20  (5)</a:t>
                      </a:r>
                      <a:endParaRPr lang="en-US" sz="2000" b="0" dirty="0">
                        <a:effectLst/>
                        <a:latin typeface="Times New Roman"/>
                        <a:ea typeface="Times New Roman"/>
                      </a:endParaRPr>
                    </a:p>
                  </a:txBody>
                  <a:tcPr marL="62431" marR="62431" marT="0" marB="0" anchor="ctr"/>
                </a:tc>
                <a:extLst>
                  <a:ext uri="{0D108BD9-81ED-4DB2-BD59-A6C34878D82A}">
                    <a16:rowId xmlns:a16="http://schemas.microsoft.com/office/drawing/2014/main" val="10002"/>
                  </a:ext>
                </a:extLst>
              </a:tr>
              <a:tr h="867593">
                <a:tc>
                  <a:txBody>
                    <a:bodyPr/>
                    <a:lstStyle/>
                    <a:p>
                      <a:pPr marL="0" marR="0">
                        <a:spcBef>
                          <a:spcPts val="0"/>
                        </a:spcBef>
                        <a:spcAft>
                          <a:spcPts val="0"/>
                        </a:spcAft>
                      </a:pPr>
                      <a:r>
                        <a:rPr lang="en-US" sz="2000" b="0" dirty="0">
                          <a:effectLst/>
                        </a:rPr>
                        <a:t>Low</a:t>
                      </a:r>
                      <a:endParaRPr lang="en-US" sz="2000" b="0" dirty="0">
                        <a:effectLst/>
                        <a:latin typeface="Times New Roman"/>
                        <a:ea typeface="Times New Roman"/>
                      </a:endParaRPr>
                    </a:p>
                  </a:txBody>
                  <a:tcPr marL="62431" marR="62431" marT="0" marB="0" anchor="ctr"/>
                </a:tc>
                <a:tc>
                  <a:txBody>
                    <a:bodyPr/>
                    <a:lstStyle/>
                    <a:p>
                      <a:pPr marL="0" marR="0" algn="ctr">
                        <a:spcBef>
                          <a:spcPts val="0"/>
                        </a:spcBef>
                        <a:spcAft>
                          <a:spcPts val="0"/>
                        </a:spcAft>
                      </a:pPr>
                      <a:r>
                        <a:rPr lang="en-US" sz="2000" b="0" dirty="0">
                          <a:effectLst/>
                        </a:rPr>
                        <a:t>50  (13)</a:t>
                      </a:r>
                      <a:endParaRPr lang="en-US" sz="2000" b="0" dirty="0">
                        <a:effectLst/>
                        <a:latin typeface="Times New Roman"/>
                        <a:ea typeface="Times New Roman"/>
                      </a:endParaRPr>
                    </a:p>
                  </a:txBody>
                  <a:tcPr marL="62431" marR="62431" marT="0" marB="0" anchor="ctr"/>
                </a:tc>
                <a:extLst>
                  <a:ext uri="{0D108BD9-81ED-4DB2-BD59-A6C34878D82A}">
                    <a16:rowId xmlns:a16="http://schemas.microsoft.com/office/drawing/2014/main" val="10003"/>
                  </a:ext>
                </a:extLst>
              </a:tr>
              <a:tr h="867593">
                <a:tc>
                  <a:txBody>
                    <a:bodyPr/>
                    <a:lstStyle/>
                    <a:p>
                      <a:pPr marL="0" marR="0">
                        <a:spcBef>
                          <a:spcPts val="0"/>
                        </a:spcBef>
                        <a:spcAft>
                          <a:spcPts val="0"/>
                        </a:spcAft>
                      </a:pPr>
                      <a:r>
                        <a:rPr lang="en-US" sz="2000" b="0" dirty="0">
                          <a:effectLst/>
                        </a:rPr>
                        <a:t>Very low</a:t>
                      </a:r>
                      <a:endParaRPr lang="en-US" sz="2000" b="0" dirty="0">
                        <a:effectLst/>
                        <a:latin typeface="Times New Roman"/>
                        <a:ea typeface="Times New Roman"/>
                      </a:endParaRPr>
                    </a:p>
                  </a:txBody>
                  <a:tcPr marL="62431" marR="62431" marT="0" marB="0" anchor="ctr"/>
                </a:tc>
                <a:tc>
                  <a:txBody>
                    <a:bodyPr/>
                    <a:lstStyle/>
                    <a:p>
                      <a:pPr marL="0" marR="0" algn="ctr">
                        <a:spcBef>
                          <a:spcPts val="0"/>
                        </a:spcBef>
                        <a:spcAft>
                          <a:spcPts val="0"/>
                        </a:spcAft>
                      </a:pPr>
                      <a:r>
                        <a:rPr lang="en-US" sz="2000" b="0" dirty="0">
                          <a:effectLst/>
                        </a:rPr>
                        <a:t>100 or more </a:t>
                      </a:r>
                      <a:r>
                        <a:rPr lang="en-US" sz="2000" b="1" dirty="0">
                          <a:solidFill>
                            <a:schemeClr val="bg1"/>
                          </a:solidFill>
                          <a:effectLst/>
                        </a:rPr>
                        <a:t>(26)</a:t>
                      </a:r>
                      <a:endParaRPr lang="en-US" sz="2000" b="1" dirty="0">
                        <a:solidFill>
                          <a:schemeClr val="bg1"/>
                        </a:solidFill>
                        <a:effectLst/>
                        <a:latin typeface="Times New Roman"/>
                        <a:ea typeface="Times New Roman"/>
                      </a:endParaRPr>
                    </a:p>
                  </a:txBody>
                  <a:tcPr marL="62431" marR="62431" marT="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CE7A-01EA-114C-ADF9-E5AF82076674}"/>
              </a:ext>
            </a:extLst>
          </p:cNvPr>
          <p:cNvSpPr>
            <a:spLocks noGrp="1"/>
          </p:cNvSpPr>
          <p:nvPr>
            <p:ph type="title"/>
          </p:nvPr>
        </p:nvSpPr>
        <p:spPr>
          <a:xfrm>
            <a:off x="-15875" y="76200"/>
            <a:ext cx="8915400" cy="762000"/>
          </a:xfrm>
        </p:spPr>
        <p:txBody>
          <a:bodyPr>
            <a:noAutofit/>
          </a:bodyPr>
          <a:lstStyle/>
          <a:p>
            <a:pPr>
              <a:defRPr/>
            </a:pPr>
            <a:r>
              <a:rPr lang="en-US" sz="3200" dirty="0"/>
              <a:t>Illness Episodes (</a:t>
            </a:r>
            <a:r>
              <a:rPr lang="en-US" sz="3200" dirty="0" err="1"/>
              <a:t>ppy</a:t>
            </a:r>
            <a:r>
              <a:rPr lang="en-US" sz="3200" dirty="0"/>
              <a:t>)</a:t>
            </a:r>
            <a:br>
              <a:rPr lang="en-US" sz="3200" dirty="0"/>
            </a:br>
            <a:r>
              <a:rPr lang="en-US" sz="3200" dirty="0"/>
              <a:t>in Homes That Received Water    </a:t>
            </a:r>
          </a:p>
        </p:txBody>
      </p:sp>
      <p:graphicFrame>
        <p:nvGraphicFramePr>
          <p:cNvPr id="3" name="Table 2">
            <a:extLst>
              <a:ext uri="{FF2B5EF4-FFF2-40B4-BE49-F238E27FC236}">
                <a16:creationId xmlns:a16="http://schemas.microsoft.com/office/drawing/2014/main" id="{837C5317-9EAE-7B4F-94D3-60801FAA9AAF}"/>
              </a:ext>
            </a:extLst>
          </p:cNvPr>
          <p:cNvGraphicFramePr>
            <a:graphicFrameLocks noGrp="1"/>
          </p:cNvGraphicFramePr>
          <p:nvPr/>
        </p:nvGraphicFramePr>
        <p:xfrm>
          <a:off x="762000" y="923925"/>
          <a:ext cx="7010400" cy="5267325"/>
        </p:xfrm>
        <a:graphic>
          <a:graphicData uri="http://schemas.openxmlformats.org/drawingml/2006/table">
            <a:tbl>
              <a:tblPr firstRow="1" firstCol="1" bandRow="1">
                <a:tableStyleId>{5C22544A-7EE6-4342-B048-85BDC9FD1C3A}</a:tableStyleId>
              </a:tblPr>
              <a:tblGrid>
                <a:gridCol w="1254082">
                  <a:extLst>
                    <a:ext uri="{9D8B030D-6E8A-4147-A177-3AD203B41FA5}">
                      <a16:colId xmlns:a16="http://schemas.microsoft.com/office/drawing/2014/main" val="20000"/>
                    </a:ext>
                  </a:extLst>
                </a:gridCol>
                <a:gridCol w="1031918">
                  <a:extLst>
                    <a:ext uri="{9D8B030D-6E8A-4147-A177-3AD203B41FA5}">
                      <a16:colId xmlns:a16="http://schemas.microsoft.com/office/drawing/2014/main" val="20001"/>
                    </a:ext>
                  </a:extLst>
                </a:gridCol>
                <a:gridCol w="517867">
                  <a:extLst>
                    <a:ext uri="{9D8B030D-6E8A-4147-A177-3AD203B41FA5}">
                      <a16:colId xmlns:a16="http://schemas.microsoft.com/office/drawing/2014/main" val="20002"/>
                    </a:ext>
                  </a:extLst>
                </a:gridCol>
                <a:gridCol w="1078411">
                  <a:extLst>
                    <a:ext uri="{9D8B030D-6E8A-4147-A177-3AD203B41FA5}">
                      <a16:colId xmlns:a16="http://schemas.microsoft.com/office/drawing/2014/main" val="20003"/>
                    </a:ext>
                  </a:extLst>
                </a:gridCol>
                <a:gridCol w="934623">
                  <a:extLst>
                    <a:ext uri="{9D8B030D-6E8A-4147-A177-3AD203B41FA5}">
                      <a16:colId xmlns:a16="http://schemas.microsoft.com/office/drawing/2014/main" val="20004"/>
                    </a:ext>
                  </a:extLst>
                </a:gridCol>
                <a:gridCol w="1006517">
                  <a:extLst>
                    <a:ext uri="{9D8B030D-6E8A-4147-A177-3AD203B41FA5}">
                      <a16:colId xmlns:a16="http://schemas.microsoft.com/office/drawing/2014/main" val="20005"/>
                    </a:ext>
                  </a:extLst>
                </a:gridCol>
                <a:gridCol w="1186982">
                  <a:extLst>
                    <a:ext uri="{9D8B030D-6E8A-4147-A177-3AD203B41FA5}">
                      <a16:colId xmlns:a16="http://schemas.microsoft.com/office/drawing/2014/main" val="20006"/>
                    </a:ext>
                  </a:extLst>
                </a:gridCol>
              </a:tblGrid>
              <a:tr h="525354">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gridSpan="5">
                  <a:txBody>
                    <a:bodyPr/>
                    <a:lstStyle/>
                    <a:p>
                      <a:pPr marL="0" marR="0" algn="ctr">
                        <a:lnSpc>
                          <a:spcPct val="115000"/>
                        </a:lnSpc>
                        <a:spcBef>
                          <a:spcPts val="0"/>
                        </a:spcBef>
                        <a:spcAft>
                          <a:spcPts val="0"/>
                        </a:spcAft>
                      </a:pPr>
                      <a:r>
                        <a:rPr lang="en-US" sz="2400" dirty="0">
                          <a:effectLst/>
                          <a:latin typeface="Calibri"/>
                          <a:ea typeface="Calibri"/>
                          <a:cs typeface="Times New Roman"/>
                        </a:rPr>
                        <a:t>Villages  (Enrolled</a:t>
                      </a:r>
                      <a:r>
                        <a:rPr lang="en-US" sz="2400" baseline="0" dirty="0">
                          <a:effectLst/>
                          <a:latin typeface="Calibri"/>
                          <a:ea typeface="Calibri"/>
                          <a:cs typeface="Times New Roman"/>
                        </a:rPr>
                        <a:t> Population)</a:t>
                      </a:r>
                      <a:endParaRPr lang="en-US" sz="24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81611">
                <a:tc>
                  <a:txBody>
                    <a:bodyPr/>
                    <a:lstStyle/>
                    <a:p>
                      <a:pPr marL="0" marR="0">
                        <a:lnSpc>
                          <a:spcPct val="115000"/>
                        </a:lnSpc>
                        <a:spcBef>
                          <a:spcPts val="0"/>
                        </a:spcBef>
                        <a:spcAft>
                          <a:spcPts val="0"/>
                        </a:spcAft>
                      </a:pPr>
                      <a:r>
                        <a:rPr lang="en-US" sz="1800" dirty="0">
                          <a:effectLst/>
                          <a:latin typeface="Calibri" panose="020F0502020204030204" pitchFamily="34" charset="0"/>
                        </a:rPr>
                        <a:t>Infection type</a:t>
                      </a:r>
                      <a:endParaRPr lang="en-US" sz="1800" dirty="0">
                        <a:effectLst/>
                        <a:latin typeface="Calibri" panose="020F0502020204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rPr>
                        <a:t>Period</a:t>
                      </a:r>
                      <a:endParaRPr lang="en-US" sz="1800" dirty="0">
                        <a:effectLst/>
                        <a:latin typeface="Calibri" panose="020F050202020403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2800" b="1" dirty="0">
                          <a:effectLst/>
                        </a:rPr>
                        <a:t>B</a:t>
                      </a:r>
                    </a:p>
                    <a:p>
                      <a:pPr marL="0" marR="0" algn="ctr">
                        <a:lnSpc>
                          <a:spcPct val="115000"/>
                        </a:lnSpc>
                        <a:spcBef>
                          <a:spcPts val="0"/>
                        </a:spcBef>
                        <a:spcAft>
                          <a:spcPts val="0"/>
                        </a:spcAft>
                      </a:pPr>
                      <a:r>
                        <a:rPr lang="en-US" sz="2800" b="1" dirty="0">
                          <a:effectLst/>
                          <a:latin typeface="Calibri"/>
                          <a:ea typeface="Calibri"/>
                          <a:cs typeface="Times New Roman"/>
                        </a:rPr>
                        <a:t>(296)</a:t>
                      </a:r>
                    </a:p>
                  </a:txBody>
                  <a:tcPr marL="68580" marR="68580" marT="0" marB="0"/>
                </a:tc>
                <a:tc>
                  <a:txBody>
                    <a:bodyPr/>
                    <a:lstStyle/>
                    <a:p>
                      <a:pPr marL="0" marR="0" algn="ctr">
                        <a:lnSpc>
                          <a:spcPct val="115000"/>
                        </a:lnSpc>
                        <a:spcBef>
                          <a:spcPts val="0"/>
                        </a:spcBef>
                        <a:spcAft>
                          <a:spcPts val="0"/>
                        </a:spcAft>
                      </a:pPr>
                      <a:r>
                        <a:rPr lang="en-US" sz="2800" b="1" dirty="0">
                          <a:effectLst/>
                        </a:rPr>
                        <a:t>C</a:t>
                      </a:r>
                    </a:p>
                    <a:p>
                      <a:pPr marL="0" marR="0" algn="ctr">
                        <a:lnSpc>
                          <a:spcPct val="115000"/>
                        </a:lnSpc>
                        <a:spcBef>
                          <a:spcPts val="0"/>
                        </a:spcBef>
                        <a:spcAft>
                          <a:spcPts val="0"/>
                        </a:spcAft>
                      </a:pPr>
                      <a:r>
                        <a:rPr lang="en-US" sz="2800" b="1" dirty="0">
                          <a:effectLst/>
                          <a:latin typeface="Calibri"/>
                          <a:ea typeface="Calibri"/>
                          <a:cs typeface="Times New Roman"/>
                        </a:rPr>
                        <a:t>(152)</a:t>
                      </a:r>
                    </a:p>
                  </a:txBody>
                  <a:tcPr marL="68580" marR="68580" marT="0" marB="0"/>
                </a:tc>
                <a:tc>
                  <a:txBody>
                    <a:bodyPr/>
                    <a:lstStyle/>
                    <a:p>
                      <a:pPr marL="0" marR="0" algn="ctr">
                        <a:lnSpc>
                          <a:spcPct val="115000"/>
                        </a:lnSpc>
                        <a:spcBef>
                          <a:spcPts val="0"/>
                        </a:spcBef>
                        <a:spcAft>
                          <a:spcPts val="0"/>
                        </a:spcAft>
                      </a:pPr>
                      <a:r>
                        <a:rPr lang="en-US" sz="2800" b="1" dirty="0">
                          <a:effectLst/>
                        </a:rPr>
                        <a:t>D</a:t>
                      </a:r>
                    </a:p>
                    <a:p>
                      <a:pPr marL="0" marR="0" algn="ctr">
                        <a:lnSpc>
                          <a:spcPct val="115000"/>
                        </a:lnSpc>
                        <a:spcBef>
                          <a:spcPts val="0"/>
                        </a:spcBef>
                        <a:spcAft>
                          <a:spcPts val="0"/>
                        </a:spcAft>
                      </a:pPr>
                      <a:r>
                        <a:rPr lang="en-US" sz="2800" b="1" dirty="0">
                          <a:effectLst/>
                          <a:latin typeface="Calibri"/>
                          <a:ea typeface="Calibri"/>
                          <a:cs typeface="Times New Roman"/>
                        </a:rPr>
                        <a:t>(179)</a:t>
                      </a:r>
                    </a:p>
                  </a:txBody>
                  <a:tcPr marL="68580" marR="68580" marT="0" marB="0"/>
                </a:tc>
                <a:extLst>
                  <a:ext uri="{0D108BD9-81ED-4DB2-BD59-A6C34878D82A}">
                    <a16:rowId xmlns:a16="http://schemas.microsoft.com/office/drawing/2014/main" val="10001"/>
                  </a:ext>
                </a:extLst>
              </a:tr>
              <a:tr h="402582">
                <a:tc rowSpan="3">
                  <a:txBody>
                    <a:bodyPr/>
                    <a:lstStyle/>
                    <a:p>
                      <a:pPr marL="0" marR="0">
                        <a:lnSpc>
                          <a:spcPct val="115000"/>
                        </a:lnSpc>
                        <a:spcBef>
                          <a:spcPts val="0"/>
                        </a:spcBef>
                        <a:spcAft>
                          <a:spcPts val="0"/>
                        </a:spcAft>
                      </a:pPr>
                      <a:r>
                        <a:rPr lang="en-US" sz="1800" dirty="0">
                          <a:effectLst/>
                          <a:latin typeface="Calibri" panose="020F0502020204030204" pitchFamily="34" charset="0"/>
                        </a:rPr>
                        <a:t> </a:t>
                      </a:r>
                    </a:p>
                    <a:p>
                      <a:pPr marL="0" marR="0">
                        <a:lnSpc>
                          <a:spcPct val="115000"/>
                        </a:lnSpc>
                        <a:spcBef>
                          <a:spcPts val="0"/>
                        </a:spcBef>
                        <a:spcAft>
                          <a:spcPts val="0"/>
                        </a:spcAft>
                      </a:pPr>
                      <a:r>
                        <a:rPr lang="en-US" sz="1800" dirty="0">
                          <a:effectLst/>
                          <a:latin typeface="Calibri" panose="020F0502020204030204" pitchFamily="34" charset="0"/>
                        </a:rPr>
                        <a:t>Respiratory</a:t>
                      </a:r>
                      <a:endParaRPr lang="en-US" sz="1800" dirty="0">
                        <a:effectLst/>
                        <a:latin typeface="Calibri" panose="020F0502020204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rPr>
                        <a:t>Pre</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1.81</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0.93</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1.49</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2"/>
                  </a:ext>
                </a:extLst>
              </a:tr>
              <a:tr h="356898">
                <a:tc vMerge="1">
                  <a:txBody>
                    <a:bodyPr/>
                    <a:lstStyle/>
                    <a:p>
                      <a:endParaRPr lang="en-US"/>
                    </a:p>
                  </a:txBody>
                  <a:tcPr/>
                </a:tc>
                <a:tc>
                  <a:txBody>
                    <a:bodyPr/>
                    <a:lstStyle/>
                    <a:p>
                      <a:pPr marL="0" marR="0">
                        <a:lnSpc>
                          <a:spcPct val="115000"/>
                        </a:lnSpc>
                        <a:spcBef>
                          <a:spcPts val="0"/>
                        </a:spcBef>
                        <a:spcAft>
                          <a:spcPts val="0"/>
                        </a:spcAft>
                      </a:pPr>
                      <a:r>
                        <a:rPr lang="en-US" sz="1800" dirty="0">
                          <a:effectLst/>
                          <a:latin typeface="Calibri" panose="020F0502020204030204" pitchFamily="34" charset="0"/>
                        </a:rPr>
                        <a:t>Post</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1.73</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0.82</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0.92</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3"/>
                  </a:ext>
                </a:extLst>
              </a:tr>
              <a:tr h="573655">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ea typeface="+mn-ea"/>
                          <a:cs typeface="+mn-cs"/>
                        </a:rPr>
                        <a:t>p-value</a:t>
                      </a:r>
                      <a:endParaRPr lang="en-US" sz="1800" dirty="0">
                        <a:effectLst/>
                        <a:latin typeface="Calibri" panose="020F0502020204030204" pitchFamily="34" charset="0"/>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0.03</a:t>
                      </a:r>
                      <a:endParaRPr lang="en-US" sz="1800" b="1" dirty="0">
                        <a:effectLst/>
                        <a:latin typeface="Calibri" panose="020F0502020204030204" pitchFamily="34" charset="0"/>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0.03</a:t>
                      </a:r>
                      <a:endParaRPr lang="en-US" sz="1800" b="1" dirty="0">
                        <a:effectLst/>
                        <a:latin typeface="Calibri" panose="020F0502020204030204" pitchFamily="34" charset="0"/>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1800" b="1" dirty="0">
                          <a:solidFill>
                            <a:schemeClr val="bg2"/>
                          </a:solidFill>
                          <a:effectLst/>
                          <a:latin typeface="Calibri" panose="020F0502020204030204" pitchFamily="34" charset="0"/>
                        </a:rPr>
                        <a:t>&lt;0.0001</a:t>
                      </a:r>
                      <a:endParaRPr lang="en-US" sz="1800" b="1" dirty="0">
                        <a:solidFill>
                          <a:schemeClr val="bg2"/>
                        </a:solidFill>
                        <a:effectLst/>
                        <a:latin typeface="Calibri" panose="020F0502020204030204" pitchFamily="34" charset="0"/>
                        <a:ea typeface="Calibri"/>
                        <a:cs typeface="Times New Roman"/>
                      </a:endParaRPr>
                    </a:p>
                  </a:txBody>
                  <a:tcPr marL="68580" marR="68580" marT="0" marB="0">
                    <a:solidFill>
                      <a:srgbClr val="FFFF00"/>
                    </a:solidFill>
                  </a:tcPr>
                </a:tc>
                <a:extLst>
                  <a:ext uri="{0D108BD9-81ED-4DB2-BD59-A6C34878D82A}">
                    <a16:rowId xmlns:a16="http://schemas.microsoft.com/office/drawing/2014/main" val="10004"/>
                  </a:ext>
                </a:extLst>
              </a:tr>
              <a:tr h="383522">
                <a:tc rowSpan="3">
                  <a:txBody>
                    <a:bodyPr/>
                    <a:lstStyle/>
                    <a:p>
                      <a:pPr marL="0" marR="0">
                        <a:lnSpc>
                          <a:spcPct val="115000"/>
                        </a:lnSpc>
                        <a:spcBef>
                          <a:spcPts val="0"/>
                        </a:spcBef>
                        <a:spcAft>
                          <a:spcPts val="0"/>
                        </a:spcAft>
                      </a:pPr>
                      <a:r>
                        <a:rPr lang="en-US" sz="1800" dirty="0">
                          <a:effectLst/>
                          <a:latin typeface="Calibri" panose="020F0502020204030204" pitchFamily="34" charset="0"/>
                        </a:rPr>
                        <a:t> </a:t>
                      </a:r>
                    </a:p>
                    <a:p>
                      <a:pPr marL="0" marR="0">
                        <a:lnSpc>
                          <a:spcPct val="115000"/>
                        </a:lnSpc>
                        <a:spcBef>
                          <a:spcPts val="0"/>
                        </a:spcBef>
                        <a:spcAft>
                          <a:spcPts val="0"/>
                        </a:spcAft>
                      </a:pPr>
                      <a:r>
                        <a:rPr lang="en-US" sz="1800" dirty="0">
                          <a:effectLst/>
                          <a:latin typeface="Calibri" panose="020F0502020204030204" pitchFamily="34" charset="0"/>
                        </a:rPr>
                        <a:t>Skin</a:t>
                      </a:r>
                      <a:endParaRPr lang="en-US" sz="1800" dirty="0">
                        <a:effectLst/>
                        <a:latin typeface="Calibri" panose="020F0502020204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rPr>
                        <a:t>Pre</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0.27</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0.31</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0.22</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5"/>
                  </a:ext>
                </a:extLst>
              </a:tr>
              <a:tr h="356898">
                <a:tc vMerge="1">
                  <a:txBody>
                    <a:bodyPr/>
                    <a:lstStyle/>
                    <a:p>
                      <a:endParaRPr lang="en-US"/>
                    </a:p>
                  </a:txBody>
                  <a:tcPr/>
                </a:tc>
                <a:tc>
                  <a:txBody>
                    <a:bodyPr/>
                    <a:lstStyle/>
                    <a:p>
                      <a:pPr marL="0" marR="0">
                        <a:lnSpc>
                          <a:spcPct val="115000"/>
                        </a:lnSpc>
                        <a:spcBef>
                          <a:spcPts val="0"/>
                        </a:spcBef>
                        <a:spcAft>
                          <a:spcPts val="0"/>
                        </a:spcAft>
                      </a:pPr>
                      <a:r>
                        <a:rPr lang="en-US" sz="1800" dirty="0">
                          <a:effectLst/>
                          <a:latin typeface="Calibri" panose="020F0502020204030204" pitchFamily="34" charset="0"/>
                        </a:rPr>
                        <a:t>Post </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0.17</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0.12</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0.16</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6"/>
                  </a:ext>
                </a:extLst>
              </a:tr>
              <a:tr h="573655">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ea typeface="+mn-ea"/>
                          <a:cs typeface="+mn-cs"/>
                        </a:rPr>
                        <a:t>p-value</a:t>
                      </a:r>
                      <a:endParaRPr lang="en-US" sz="1800" dirty="0">
                        <a:effectLst/>
                        <a:latin typeface="Calibri" panose="020F0502020204030204" pitchFamily="34" charset="0"/>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0.0001</a:t>
                      </a:r>
                      <a:endParaRPr lang="en-US" sz="1800" b="1" dirty="0">
                        <a:effectLst/>
                        <a:latin typeface="Calibri" panose="020F0502020204030204" pitchFamily="34" charset="0"/>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1800" b="1" dirty="0">
                          <a:solidFill>
                            <a:schemeClr val="bg2"/>
                          </a:solidFill>
                          <a:effectLst/>
                          <a:latin typeface="Calibri" panose="020F0502020204030204" pitchFamily="34" charset="0"/>
                        </a:rPr>
                        <a:t>&lt;0.0001</a:t>
                      </a:r>
                      <a:endParaRPr lang="en-US" sz="1800" b="1" dirty="0">
                        <a:solidFill>
                          <a:schemeClr val="bg2"/>
                        </a:solidFill>
                        <a:effectLst/>
                        <a:latin typeface="Calibri" panose="020F0502020204030204" pitchFamily="34" charset="0"/>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0.049</a:t>
                      </a:r>
                      <a:endParaRPr lang="en-US" sz="1800" b="1" dirty="0">
                        <a:effectLst/>
                        <a:latin typeface="Calibri" panose="020F0502020204030204" pitchFamily="34" charset="0"/>
                        <a:ea typeface="Calibri"/>
                        <a:cs typeface="Times New Roman"/>
                      </a:endParaRPr>
                    </a:p>
                  </a:txBody>
                  <a:tcPr marL="68580" marR="68580" marT="0" marB="0">
                    <a:solidFill>
                      <a:srgbClr val="FFFF00"/>
                    </a:solidFill>
                  </a:tcPr>
                </a:tc>
                <a:extLst>
                  <a:ext uri="{0D108BD9-81ED-4DB2-BD59-A6C34878D82A}">
                    <a16:rowId xmlns:a16="http://schemas.microsoft.com/office/drawing/2014/main" val="10007"/>
                  </a:ext>
                </a:extLst>
              </a:tr>
              <a:tr h="383522">
                <a:tc rowSpan="3">
                  <a:txBody>
                    <a:bodyPr/>
                    <a:lstStyle/>
                    <a:p>
                      <a:pPr marL="0" marR="0">
                        <a:lnSpc>
                          <a:spcPct val="115000"/>
                        </a:lnSpc>
                        <a:spcBef>
                          <a:spcPts val="0"/>
                        </a:spcBef>
                        <a:spcAft>
                          <a:spcPts val="0"/>
                        </a:spcAft>
                      </a:pPr>
                      <a:r>
                        <a:rPr lang="en-US" sz="1800" dirty="0">
                          <a:effectLst/>
                          <a:latin typeface="Calibri" panose="020F0502020204030204" pitchFamily="34" charset="0"/>
                        </a:rPr>
                        <a:t> Gastro-intestinal</a:t>
                      </a:r>
                      <a:endParaRPr lang="en-US" sz="1800" dirty="0">
                        <a:effectLst/>
                        <a:latin typeface="Calibri" panose="020F0502020204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rPr>
                        <a:t>Pre</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rPr>
                        <a:t>0.06</a:t>
                      </a:r>
                      <a:endParaRPr lang="en-US" sz="180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rPr>
                        <a:t>0.03</a:t>
                      </a:r>
                      <a:endParaRPr lang="en-US" sz="180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0.03</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8"/>
                  </a:ext>
                </a:extLst>
              </a:tr>
              <a:tr h="356898">
                <a:tc vMerge="1">
                  <a:txBody>
                    <a:bodyPr/>
                    <a:lstStyle/>
                    <a:p>
                      <a:endParaRPr lang="en-US"/>
                    </a:p>
                  </a:txBody>
                  <a:tcPr/>
                </a:tc>
                <a:tc>
                  <a:txBody>
                    <a:bodyPr/>
                    <a:lstStyle/>
                    <a:p>
                      <a:pPr marL="0" marR="0">
                        <a:lnSpc>
                          <a:spcPct val="115000"/>
                        </a:lnSpc>
                        <a:spcBef>
                          <a:spcPts val="0"/>
                        </a:spcBef>
                        <a:spcAft>
                          <a:spcPts val="0"/>
                        </a:spcAft>
                      </a:pPr>
                      <a:r>
                        <a:rPr lang="en-US" sz="1800" dirty="0">
                          <a:effectLst/>
                          <a:latin typeface="Calibri" panose="020F0502020204030204" pitchFamily="34" charset="0"/>
                        </a:rPr>
                        <a:t>Post </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0.02</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0.02</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0.04</a:t>
                      </a:r>
                      <a:endParaRPr lang="en-US" sz="1800" dirty="0">
                        <a:effectLst/>
                        <a:latin typeface="Calibri" panose="020F0502020204030204" pitchFamily="34" charset="0"/>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9"/>
                  </a:ext>
                </a:extLst>
              </a:tr>
              <a:tr h="372732">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Calibri" panose="020F0502020204030204" pitchFamily="34" charset="0"/>
                          <a:ea typeface="+mn-ea"/>
                          <a:cs typeface="+mn-cs"/>
                        </a:rPr>
                        <a:t>P-value</a:t>
                      </a:r>
                      <a:endParaRPr lang="en-US" sz="1800" dirty="0">
                        <a:effectLst/>
                        <a:latin typeface="Calibri" panose="020F0502020204030204" pitchFamily="34" charset="0"/>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rPr>
                        <a:t>0.0003</a:t>
                      </a:r>
                      <a:endParaRPr lang="en-US" sz="1800" b="1" dirty="0">
                        <a:effectLst/>
                        <a:latin typeface="Calibri" panose="020F0502020204030204" pitchFamily="34" charset="0"/>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0.57</a:t>
                      </a:r>
                      <a:endParaRPr lang="en-US" sz="1800" dirty="0">
                        <a:effectLst/>
                        <a:latin typeface="Calibri" panose="020F0502020204030204" pitchFamily="34" charset="0"/>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rPr>
                        <a:t>0.30</a:t>
                      </a:r>
                      <a:endParaRPr lang="en-US" sz="1800" dirty="0">
                        <a:effectLst/>
                        <a:latin typeface="Calibri" panose="020F0502020204030204" pitchFamily="34" charset="0"/>
                        <a:ea typeface="Calibri"/>
                        <a:cs typeface="Times New Roman"/>
                      </a:endParaRPr>
                    </a:p>
                  </a:txBody>
                  <a:tcPr marL="68580" marR="68580" marT="0" marB="0">
                    <a:solidFill>
                      <a:schemeClr val="tx1">
                        <a:lumMod val="85000"/>
                      </a:schemeClr>
                    </a:solidFill>
                  </a:tcPr>
                </a:tc>
                <a:extLst>
                  <a:ext uri="{0D108BD9-81ED-4DB2-BD59-A6C34878D82A}">
                    <a16:rowId xmlns:a16="http://schemas.microsoft.com/office/drawing/2014/main" val="10010"/>
                  </a:ext>
                </a:extLst>
              </a:tr>
            </a:tbl>
          </a:graphicData>
        </a:graphic>
      </p:graphicFrame>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5842" name="Object 3">
            <a:extLst>
              <a:ext uri="{FF2B5EF4-FFF2-40B4-BE49-F238E27FC236}">
                <a16:creationId xmlns:a16="http://schemas.microsoft.com/office/drawing/2014/main" id="{3E46570B-6630-E141-B1BC-57DD1D21F436}"/>
              </a:ext>
            </a:extLst>
          </p:cNvPr>
          <p:cNvGraphicFramePr>
            <a:graphicFrameLocks noGrp="1" noChangeAspect="1"/>
          </p:cNvGraphicFramePr>
          <p:nvPr>
            <p:ph type="chart" idx="1"/>
          </p:nvPr>
        </p:nvGraphicFramePr>
        <p:xfrm>
          <a:off x="577850" y="1447800"/>
          <a:ext cx="8042275" cy="5181600"/>
        </p:xfrm>
        <a:graphic>
          <a:graphicData uri="http://schemas.openxmlformats.org/presentationml/2006/ole">
            <mc:AlternateContent xmlns:mc="http://schemas.openxmlformats.org/markup-compatibility/2006">
              <mc:Choice xmlns:v="urn:schemas-microsoft-com:vml" Requires="v">
                <p:oleObj spid="_x0000_s35853" name="Chart" r:id="rId4" imgW="8547100" imgH="4737100" progId="MSGraph.Chart.8">
                  <p:embed followColorScheme="full"/>
                </p:oleObj>
              </mc:Choice>
              <mc:Fallback>
                <p:oleObj name="Chart" r:id="rId4" imgW="8547100" imgH="4737100"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1447800"/>
                        <a:ext cx="80422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2146" name="Rectangle 2">
            <a:extLst>
              <a:ext uri="{FF2B5EF4-FFF2-40B4-BE49-F238E27FC236}">
                <a16:creationId xmlns:a16="http://schemas.microsoft.com/office/drawing/2014/main" id="{AB6F21DC-6337-E943-92D7-378032C41ECB}"/>
              </a:ext>
            </a:extLst>
          </p:cNvPr>
          <p:cNvSpPr>
            <a:spLocks noGrp="1" noChangeArrowheads="1"/>
          </p:cNvSpPr>
          <p:nvPr>
            <p:ph type="title"/>
          </p:nvPr>
        </p:nvSpPr>
        <p:spPr>
          <a:xfrm>
            <a:off x="227013" y="139700"/>
            <a:ext cx="8459787" cy="1384300"/>
          </a:xfrm>
        </p:spPr>
        <p:txBody>
          <a:bodyPr>
            <a:normAutofit/>
          </a:bodyPr>
          <a:lstStyle/>
          <a:p>
            <a:pPr>
              <a:defRPr/>
            </a:pPr>
            <a:r>
              <a:rPr lang="en-US" sz="3200" dirty="0"/>
              <a:t>Annual Clinic and Hospital Visit Rates, All Homes Installed with Piped Water</a:t>
            </a:r>
          </a:p>
        </p:txBody>
      </p:sp>
      <p:sp>
        <p:nvSpPr>
          <p:cNvPr id="35844" name="Text Box 4">
            <a:extLst>
              <a:ext uri="{FF2B5EF4-FFF2-40B4-BE49-F238E27FC236}">
                <a16:creationId xmlns:a16="http://schemas.microsoft.com/office/drawing/2014/main" id="{CEE638D4-8D15-5B45-949B-CEBFD9368A27}"/>
              </a:ext>
            </a:extLst>
          </p:cNvPr>
          <p:cNvSpPr txBox="1">
            <a:spLocks noChangeArrowheads="1"/>
          </p:cNvSpPr>
          <p:nvPr/>
        </p:nvSpPr>
        <p:spPr bwMode="auto">
          <a:xfrm>
            <a:off x="2205038" y="4525963"/>
            <a:ext cx="3222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800" b="0">
                <a:solidFill>
                  <a:srgbClr val="FFFFFF"/>
                </a:solidFill>
              </a:rPr>
              <a:t>*</a:t>
            </a:r>
          </a:p>
        </p:txBody>
      </p:sp>
      <p:sp>
        <p:nvSpPr>
          <p:cNvPr id="35845" name="Rectangle 6">
            <a:extLst>
              <a:ext uri="{FF2B5EF4-FFF2-40B4-BE49-F238E27FC236}">
                <a16:creationId xmlns:a16="http://schemas.microsoft.com/office/drawing/2014/main" id="{A05F438F-AC9D-8140-AB52-28D545C24071}"/>
              </a:ext>
            </a:extLst>
          </p:cNvPr>
          <p:cNvSpPr>
            <a:spLocks noChangeArrowheads="1"/>
          </p:cNvSpPr>
          <p:nvPr/>
        </p:nvSpPr>
        <p:spPr bwMode="auto">
          <a:xfrm>
            <a:off x="4189413" y="1905000"/>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b="0">
                <a:solidFill>
                  <a:srgbClr val="FFFFFF"/>
                </a:solidFill>
              </a:rPr>
              <a:t>*</a:t>
            </a:r>
          </a:p>
        </p:txBody>
      </p:sp>
      <p:sp>
        <p:nvSpPr>
          <p:cNvPr id="35846" name="Rectangle 7">
            <a:extLst>
              <a:ext uri="{FF2B5EF4-FFF2-40B4-BE49-F238E27FC236}">
                <a16:creationId xmlns:a16="http://schemas.microsoft.com/office/drawing/2014/main" id="{B46A1650-A5B4-954F-B2AA-3398567D24F5}"/>
              </a:ext>
            </a:extLst>
          </p:cNvPr>
          <p:cNvSpPr>
            <a:spLocks noChangeArrowheads="1"/>
          </p:cNvSpPr>
          <p:nvPr/>
        </p:nvSpPr>
        <p:spPr bwMode="auto">
          <a:xfrm>
            <a:off x="5870575" y="4068763"/>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2400" b="0">
                <a:solidFill>
                  <a:srgbClr val="FFFFFF"/>
                </a:solidFill>
              </a:rPr>
              <a:t>*</a:t>
            </a:r>
          </a:p>
        </p:txBody>
      </p:sp>
      <p:sp>
        <p:nvSpPr>
          <p:cNvPr id="35847" name="Text Box 8">
            <a:extLst>
              <a:ext uri="{FF2B5EF4-FFF2-40B4-BE49-F238E27FC236}">
                <a16:creationId xmlns:a16="http://schemas.microsoft.com/office/drawing/2014/main" id="{7DD1DA1F-AF04-C544-A5FC-43834C519F0B}"/>
              </a:ext>
            </a:extLst>
          </p:cNvPr>
          <p:cNvSpPr txBox="1">
            <a:spLocks noChangeArrowheads="1"/>
          </p:cNvSpPr>
          <p:nvPr/>
        </p:nvSpPr>
        <p:spPr bwMode="auto">
          <a:xfrm>
            <a:off x="962025" y="5791200"/>
            <a:ext cx="119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solidFill>
                  <a:srgbClr val="FFFFFF"/>
                </a:solidFill>
              </a:rPr>
              <a:t>* P &lt; 0.05</a:t>
            </a:r>
          </a:p>
        </p:txBody>
      </p:sp>
      <p:sp>
        <p:nvSpPr>
          <p:cNvPr id="35848" name="Text Box 9">
            <a:extLst>
              <a:ext uri="{FF2B5EF4-FFF2-40B4-BE49-F238E27FC236}">
                <a16:creationId xmlns:a16="http://schemas.microsoft.com/office/drawing/2014/main" id="{BA1D3D81-A07C-5E46-A97E-9E3C07572D2B}"/>
              </a:ext>
            </a:extLst>
          </p:cNvPr>
          <p:cNvSpPr txBox="1">
            <a:spLocks noChangeArrowheads="1"/>
          </p:cNvSpPr>
          <p:nvPr/>
        </p:nvSpPr>
        <p:spPr bwMode="auto">
          <a:xfrm rot="-5400000">
            <a:off x="-365918" y="3236119"/>
            <a:ext cx="155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solidFill>
                  <a:srgbClr val="FFFFFF"/>
                </a:solidFill>
              </a:rPr>
              <a:t>Rate per 1,000</a:t>
            </a:r>
          </a:p>
        </p:txBody>
      </p:sp>
      <p:sp>
        <p:nvSpPr>
          <p:cNvPr id="35849" name="TextBox 1">
            <a:extLst>
              <a:ext uri="{FF2B5EF4-FFF2-40B4-BE49-F238E27FC236}">
                <a16:creationId xmlns:a16="http://schemas.microsoft.com/office/drawing/2014/main" id="{633402A0-BFF5-814A-869B-C948F3F6D469}"/>
              </a:ext>
            </a:extLst>
          </p:cNvPr>
          <p:cNvSpPr txBox="1">
            <a:spLocks noChangeArrowheads="1"/>
          </p:cNvSpPr>
          <p:nvPr/>
        </p:nvSpPr>
        <p:spPr bwMode="auto">
          <a:xfrm>
            <a:off x="3783013" y="1535113"/>
            <a:ext cx="58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16%</a:t>
            </a:r>
          </a:p>
        </p:txBody>
      </p:sp>
      <p:sp>
        <p:nvSpPr>
          <p:cNvPr id="35850" name="TextBox 2">
            <a:extLst>
              <a:ext uri="{FF2B5EF4-FFF2-40B4-BE49-F238E27FC236}">
                <a16:creationId xmlns:a16="http://schemas.microsoft.com/office/drawing/2014/main" id="{003A1B58-36E4-D440-B6CC-209110747565}"/>
              </a:ext>
            </a:extLst>
          </p:cNvPr>
          <p:cNvSpPr txBox="1">
            <a:spLocks noChangeArrowheads="1"/>
          </p:cNvSpPr>
          <p:nvPr/>
        </p:nvSpPr>
        <p:spPr bwMode="auto">
          <a:xfrm>
            <a:off x="5578475" y="3797300"/>
            <a:ext cx="58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20%</a:t>
            </a:r>
          </a:p>
        </p:txBody>
      </p:sp>
      <p:sp>
        <p:nvSpPr>
          <p:cNvPr id="35851" name="TextBox 10">
            <a:extLst>
              <a:ext uri="{FF2B5EF4-FFF2-40B4-BE49-F238E27FC236}">
                <a16:creationId xmlns:a16="http://schemas.microsoft.com/office/drawing/2014/main" id="{1EF1F4BD-65A6-084E-9A00-352F37B1C00C}"/>
              </a:ext>
            </a:extLst>
          </p:cNvPr>
          <p:cNvSpPr txBox="1">
            <a:spLocks noChangeArrowheads="1"/>
          </p:cNvSpPr>
          <p:nvPr/>
        </p:nvSpPr>
        <p:spPr bwMode="auto">
          <a:xfrm>
            <a:off x="1919288" y="4198938"/>
            <a:ext cx="58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38%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0A1E-C4C5-D242-B838-E23B15933553}"/>
              </a:ext>
            </a:extLst>
          </p:cNvPr>
          <p:cNvSpPr>
            <a:spLocks noGrp="1"/>
          </p:cNvSpPr>
          <p:nvPr>
            <p:ph type="title"/>
          </p:nvPr>
        </p:nvSpPr>
        <p:spPr>
          <a:xfrm>
            <a:off x="-15875" y="76200"/>
            <a:ext cx="9083675" cy="762000"/>
          </a:xfrm>
        </p:spPr>
        <p:txBody>
          <a:bodyPr>
            <a:noAutofit/>
          </a:bodyPr>
          <a:lstStyle/>
          <a:p>
            <a:pPr>
              <a:defRPr/>
            </a:pPr>
            <a:r>
              <a:rPr lang="en-US" sz="3200" dirty="0"/>
              <a:t>Illness episodes (</a:t>
            </a:r>
            <a:r>
              <a:rPr lang="en-US" sz="3200" dirty="0" err="1"/>
              <a:t>ppy</a:t>
            </a:r>
            <a:r>
              <a:rPr lang="en-US" sz="3200" dirty="0"/>
              <a:t>),Village A</a:t>
            </a:r>
          </a:p>
        </p:txBody>
      </p:sp>
      <p:graphicFrame>
        <p:nvGraphicFramePr>
          <p:cNvPr id="3" name="Table 2">
            <a:extLst>
              <a:ext uri="{FF2B5EF4-FFF2-40B4-BE49-F238E27FC236}">
                <a16:creationId xmlns:a16="http://schemas.microsoft.com/office/drawing/2014/main" id="{8E7D214A-F996-1546-A382-3509EB5CF2B7}"/>
              </a:ext>
            </a:extLst>
          </p:cNvPr>
          <p:cNvGraphicFramePr>
            <a:graphicFrameLocks noGrp="1"/>
          </p:cNvGraphicFramePr>
          <p:nvPr/>
        </p:nvGraphicFramePr>
        <p:xfrm>
          <a:off x="457200" y="854075"/>
          <a:ext cx="8305800" cy="6064250"/>
        </p:xfrm>
        <a:graphic>
          <a:graphicData uri="http://schemas.openxmlformats.org/drawingml/2006/table">
            <a:tbl>
              <a:tblPr firstRow="1" firstCol="1" bandRow="1">
                <a:tableStyleId>{5C22544A-7EE6-4342-B048-85BDC9FD1C3A}</a:tableStyleId>
              </a:tblPr>
              <a:tblGrid>
                <a:gridCol w="1485814">
                  <a:extLst>
                    <a:ext uri="{9D8B030D-6E8A-4147-A177-3AD203B41FA5}">
                      <a16:colId xmlns:a16="http://schemas.microsoft.com/office/drawing/2014/main" val="20000"/>
                    </a:ext>
                  </a:extLst>
                </a:gridCol>
                <a:gridCol w="874009">
                  <a:extLst>
                    <a:ext uri="{9D8B030D-6E8A-4147-A177-3AD203B41FA5}">
                      <a16:colId xmlns:a16="http://schemas.microsoft.com/office/drawing/2014/main" val="20001"/>
                    </a:ext>
                  </a:extLst>
                </a:gridCol>
                <a:gridCol w="1221577">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685802">
                  <a:extLst>
                    <a:ext uri="{9D8B030D-6E8A-4147-A177-3AD203B41FA5}">
                      <a16:colId xmlns:a16="http://schemas.microsoft.com/office/drawing/2014/main" val="20005"/>
                    </a:ext>
                  </a:extLst>
                </a:gridCol>
                <a:gridCol w="685799">
                  <a:extLst>
                    <a:ext uri="{9D8B030D-6E8A-4147-A177-3AD203B41FA5}">
                      <a16:colId xmlns:a16="http://schemas.microsoft.com/office/drawing/2014/main" val="20006"/>
                    </a:ext>
                  </a:extLst>
                </a:gridCol>
              </a:tblGrid>
              <a:tr h="560832">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gridSpan="5">
                  <a:txBody>
                    <a:bodyPr/>
                    <a:lstStyle/>
                    <a:p>
                      <a:pPr marL="0" marR="0" algn="ctr">
                        <a:lnSpc>
                          <a:spcPct val="115000"/>
                        </a:lnSpc>
                        <a:spcBef>
                          <a:spcPts val="0"/>
                        </a:spcBef>
                        <a:spcAft>
                          <a:spcPts val="0"/>
                        </a:spcAft>
                      </a:pPr>
                      <a:r>
                        <a:rPr lang="en-US" sz="3200" dirty="0">
                          <a:effectLst/>
                          <a:latin typeface="Calibri"/>
                          <a:ea typeface="Calibri"/>
                          <a:cs typeface="Times New Roman"/>
                        </a:rPr>
                        <a:t>Villages</a:t>
                      </a: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66433">
                <a:tc>
                  <a:txBody>
                    <a:bodyPr/>
                    <a:lstStyle/>
                    <a:p>
                      <a:pPr marL="0" marR="0">
                        <a:lnSpc>
                          <a:spcPct val="115000"/>
                        </a:lnSpc>
                        <a:spcBef>
                          <a:spcPts val="0"/>
                        </a:spcBef>
                        <a:spcAft>
                          <a:spcPts val="0"/>
                        </a:spcAft>
                      </a:pPr>
                      <a:r>
                        <a:rPr lang="en-US" sz="1800" dirty="0">
                          <a:effectLst/>
                        </a:rPr>
                        <a:t>Infection type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Period</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effectLst/>
                        </a:rPr>
                        <a:t>A</a:t>
                      </a:r>
                    </a:p>
                    <a:p>
                      <a:pPr marL="0" marR="0" algn="ctr">
                        <a:lnSpc>
                          <a:spcPct val="115000"/>
                        </a:lnSpc>
                        <a:spcBef>
                          <a:spcPts val="0"/>
                        </a:spcBef>
                        <a:spcAft>
                          <a:spcPts val="0"/>
                        </a:spcAft>
                      </a:pPr>
                      <a:r>
                        <a:rPr lang="en-US" sz="1800" b="1" dirty="0">
                          <a:effectLst/>
                        </a:rPr>
                        <a:t>(water)</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effectLst/>
                        </a:rPr>
                        <a:t>A</a:t>
                      </a:r>
                    </a:p>
                    <a:p>
                      <a:pPr marL="0" marR="0" algn="ctr">
                        <a:lnSpc>
                          <a:spcPct val="115000"/>
                        </a:lnSpc>
                        <a:spcBef>
                          <a:spcPts val="0"/>
                        </a:spcBef>
                        <a:spcAft>
                          <a:spcPts val="0"/>
                        </a:spcAft>
                      </a:pPr>
                      <a:r>
                        <a:rPr lang="en-US" sz="1800" b="1" dirty="0">
                          <a:effectLst/>
                        </a:rPr>
                        <a:t>(no water)</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B</a:t>
                      </a:r>
                      <a:endParaRPr lang="en-US" sz="1800" dirty="0">
                        <a:effectLst/>
                        <a:latin typeface="Calibri"/>
                        <a:ea typeface="Calibri"/>
                        <a:cs typeface="Times New Roman"/>
                      </a:endParaRPr>
                    </a:p>
                  </a:txBody>
                  <a:tcPr marL="68580" marR="68580" marT="0" marB="0">
                    <a:solidFill>
                      <a:schemeClr val="tx1">
                        <a:lumMod val="65000"/>
                      </a:schemeClr>
                    </a:solidFill>
                  </a:tcPr>
                </a:tc>
                <a:tc>
                  <a:txBody>
                    <a:bodyPr/>
                    <a:lstStyle/>
                    <a:p>
                      <a:pPr marL="0" marR="0" algn="ctr">
                        <a:lnSpc>
                          <a:spcPct val="115000"/>
                        </a:lnSpc>
                        <a:spcBef>
                          <a:spcPts val="0"/>
                        </a:spcBef>
                        <a:spcAft>
                          <a:spcPts val="0"/>
                        </a:spcAft>
                      </a:pPr>
                      <a:r>
                        <a:rPr lang="en-US" sz="1800" dirty="0">
                          <a:effectLst/>
                        </a:rPr>
                        <a:t>C</a:t>
                      </a:r>
                      <a:endParaRPr lang="en-US" sz="1800" dirty="0">
                        <a:effectLst/>
                        <a:latin typeface="Calibri"/>
                        <a:ea typeface="Calibri"/>
                        <a:cs typeface="Times New Roman"/>
                      </a:endParaRPr>
                    </a:p>
                  </a:txBody>
                  <a:tcPr marL="68580" marR="68580" marT="0" marB="0">
                    <a:solidFill>
                      <a:schemeClr val="tx1">
                        <a:lumMod val="65000"/>
                      </a:schemeClr>
                    </a:solidFill>
                  </a:tcPr>
                </a:tc>
                <a:tc>
                  <a:txBody>
                    <a:bodyPr/>
                    <a:lstStyle/>
                    <a:p>
                      <a:pPr marL="0" marR="0" algn="ctr">
                        <a:lnSpc>
                          <a:spcPct val="115000"/>
                        </a:lnSpc>
                        <a:spcBef>
                          <a:spcPts val="0"/>
                        </a:spcBef>
                        <a:spcAft>
                          <a:spcPts val="0"/>
                        </a:spcAft>
                      </a:pPr>
                      <a:r>
                        <a:rPr lang="en-US" sz="1800" dirty="0">
                          <a:effectLst/>
                        </a:rPr>
                        <a:t>D</a:t>
                      </a:r>
                      <a:endParaRPr lang="en-US" sz="1800" dirty="0">
                        <a:effectLst/>
                        <a:latin typeface="Calibri"/>
                        <a:ea typeface="Calibri"/>
                        <a:cs typeface="Times New Roman"/>
                      </a:endParaRPr>
                    </a:p>
                  </a:txBody>
                  <a:tcPr marL="68580" marR="68580" marT="0" marB="0">
                    <a:solidFill>
                      <a:schemeClr val="tx1">
                        <a:lumMod val="65000"/>
                      </a:schemeClr>
                    </a:solidFill>
                  </a:tcPr>
                </a:tc>
                <a:extLst>
                  <a:ext uri="{0D108BD9-81ED-4DB2-BD59-A6C34878D82A}">
                    <a16:rowId xmlns:a16="http://schemas.microsoft.com/office/drawing/2014/main" val="10001"/>
                  </a:ext>
                </a:extLst>
              </a:tr>
              <a:tr h="452700">
                <a:tc>
                  <a:txBody>
                    <a:bodyPr/>
                    <a:lstStyle/>
                    <a:p>
                      <a:pPr marL="0" marR="0">
                        <a:lnSpc>
                          <a:spcPct val="115000"/>
                        </a:lnSpc>
                        <a:spcBef>
                          <a:spcPts val="0"/>
                        </a:spcBef>
                        <a:spcAft>
                          <a:spcPts val="0"/>
                        </a:spcAft>
                      </a:pPr>
                      <a:r>
                        <a:rPr lang="en-US" sz="1800" dirty="0">
                          <a:effectLst/>
                          <a:latin typeface="Calibri"/>
                          <a:ea typeface="Calibri"/>
                          <a:cs typeface="Times New Roman"/>
                        </a:rPr>
                        <a:t>N</a:t>
                      </a:r>
                      <a:r>
                        <a:rPr lang="en-US" sz="1800" baseline="0" dirty="0">
                          <a:effectLst/>
                          <a:latin typeface="Calibri"/>
                          <a:ea typeface="Calibri"/>
                          <a:cs typeface="Times New Roman"/>
                        </a:rPr>
                        <a:t> (Pre)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219</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161 </a:t>
                      </a: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extLst>
                  <a:ext uri="{0D108BD9-81ED-4DB2-BD59-A6C34878D82A}">
                    <a16:rowId xmlns:a16="http://schemas.microsoft.com/office/drawing/2014/main" val="10002"/>
                  </a:ext>
                </a:extLst>
              </a:tr>
              <a:tr h="429745">
                <a:tc rowSpan="3">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Respiratory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Pre</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rPr>
                        <a:t>1.68</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rPr>
                        <a:t>1.88</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extLst>
                  <a:ext uri="{0D108BD9-81ED-4DB2-BD59-A6C34878D82A}">
                    <a16:rowId xmlns:a16="http://schemas.microsoft.com/office/drawing/2014/main" val="10003"/>
                  </a:ext>
                </a:extLst>
              </a:tr>
              <a:tr h="380979">
                <a:tc vMerge="1">
                  <a:txBody>
                    <a:bodyPr/>
                    <a:lstStyle/>
                    <a:p>
                      <a:endParaRPr lang="en-US"/>
                    </a:p>
                  </a:txBody>
                  <a:tcPr/>
                </a:tc>
                <a:tc>
                  <a:txBody>
                    <a:bodyPr/>
                    <a:lstStyle/>
                    <a:p>
                      <a:pPr marL="0" marR="0">
                        <a:lnSpc>
                          <a:spcPct val="115000"/>
                        </a:lnSpc>
                        <a:spcBef>
                          <a:spcPts val="0"/>
                        </a:spcBef>
                        <a:spcAft>
                          <a:spcPts val="0"/>
                        </a:spcAft>
                      </a:pPr>
                      <a:r>
                        <a:rPr lang="en-US" sz="1800" dirty="0">
                          <a:effectLst/>
                        </a:rPr>
                        <a:t>Post</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rPr>
                        <a:t>1.46</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rPr>
                        <a:t>1.76</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extLst>
                  <a:ext uri="{0D108BD9-81ED-4DB2-BD59-A6C34878D82A}">
                    <a16:rowId xmlns:a16="http://schemas.microsoft.com/office/drawing/2014/main" val="10004"/>
                  </a:ext>
                </a:extLst>
              </a:tr>
              <a:tr h="630936">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n-lt"/>
                          <a:ea typeface="+mn-ea"/>
                          <a:cs typeface="+mn-cs"/>
                        </a:rPr>
                        <a:t>P-value</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r>
                        <a:rPr lang="en-US" sz="1800" dirty="0">
                          <a:effectLst/>
                        </a:rPr>
                        <a:t>0.06</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r>
                        <a:rPr lang="en-US" sz="1800" dirty="0">
                          <a:effectLst/>
                        </a:rPr>
                        <a:t>0.08</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extLst>
                  <a:ext uri="{0D108BD9-81ED-4DB2-BD59-A6C34878D82A}">
                    <a16:rowId xmlns:a16="http://schemas.microsoft.com/office/drawing/2014/main" val="10005"/>
                  </a:ext>
                </a:extLst>
              </a:tr>
              <a:tr h="409399">
                <a:tc rowSpan="3">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Skin</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Pre</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rPr>
                        <a:t>0.44</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rPr>
                        <a:t>0.44</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extLst>
                  <a:ext uri="{0D108BD9-81ED-4DB2-BD59-A6C34878D82A}">
                    <a16:rowId xmlns:a16="http://schemas.microsoft.com/office/drawing/2014/main" val="10006"/>
                  </a:ext>
                </a:extLst>
              </a:tr>
              <a:tr h="380979">
                <a:tc vMerge="1">
                  <a:txBody>
                    <a:bodyPr/>
                    <a:lstStyle/>
                    <a:p>
                      <a:endParaRPr lang="en-US"/>
                    </a:p>
                  </a:txBody>
                  <a:tcPr/>
                </a:tc>
                <a:tc>
                  <a:txBody>
                    <a:bodyPr/>
                    <a:lstStyle/>
                    <a:p>
                      <a:pPr marL="0" marR="0">
                        <a:lnSpc>
                          <a:spcPct val="115000"/>
                        </a:lnSpc>
                        <a:spcBef>
                          <a:spcPts val="0"/>
                        </a:spcBef>
                        <a:spcAft>
                          <a:spcPts val="0"/>
                        </a:spcAft>
                      </a:pPr>
                      <a:r>
                        <a:rPr lang="en-US" sz="1800" dirty="0">
                          <a:effectLst/>
                        </a:rPr>
                        <a:t>Post </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rPr>
                        <a:t>0.51</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rPr>
                        <a:t>0.36</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extLst>
                  <a:ext uri="{0D108BD9-81ED-4DB2-BD59-A6C34878D82A}">
                    <a16:rowId xmlns:a16="http://schemas.microsoft.com/office/drawing/2014/main" val="10007"/>
                  </a:ext>
                </a:extLst>
              </a:tr>
              <a:tr h="630936">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n-lt"/>
                          <a:ea typeface="+mn-ea"/>
                          <a:cs typeface="+mn-cs"/>
                        </a:rPr>
                        <a:t>P-value</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r>
                        <a:rPr lang="en-US" sz="1800" dirty="0">
                          <a:effectLst/>
                        </a:rPr>
                        <a:t>0.18</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r>
                        <a:rPr lang="en-US" sz="1800" dirty="0">
                          <a:effectLst/>
                        </a:rPr>
                        <a:t>0.06</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extLst>
                  <a:ext uri="{0D108BD9-81ED-4DB2-BD59-A6C34878D82A}">
                    <a16:rowId xmlns:a16="http://schemas.microsoft.com/office/drawing/2014/main" val="10008"/>
                  </a:ext>
                </a:extLst>
              </a:tr>
              <a:tr h="409399">
                <a:tc rowSpan="3">
                  <a:txBody>
                    <a:bodyPr/>
                    <a:lstStyle/>
                    <a:p>
                      <a:pPr marL="0" marR="0">
                        <a:lnSpc>
                          <a:spcPct val="115000"/>
                        </a:lnSpc>
                        <a:spcBef>
                          <a:spcPts val="0"/>
                        </a:spcBef>
                        <a:spcAft>
                          <a:spcPts val="0"/>
                        </a:spcAft>
                      </a:pPr>
                      <a:r>
                        <a:rPr lang="en-US" sz="1800" dirty="0">
                          <a:effectLst/>
                        </a:rPr>
                        <a:t> Gastro-intestinal</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Pre</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rPr>
                        <a:t>0.06</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rPr>
                        <a:t>0.06</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extLst>
                  <a:ext uri="{0D108BD9-81ED-4DB2-BD59-A6C34878D82A}">
                    <a16:rowId xmlns:a16="http://schemas.microsoft.com/office/drawing/2014/main" val="10009"/>
                  </a:ext>
                </a:extLst>
              </a:tr>
              <a:tr h="380979">
                <a:tc vMerge="1">
                  <a:txBody>
                    <a:bodyPr/>
                    <a:lstStyle/>
                    <a:p>
                      <a:endParaRPr lang="en-US"/>
                    </a:p>
                  </a:txBody>
                  <a:tcPr/>
                </a:tc>
                <a:tc>
                  <a:txBody>
                    <a:bodyPr/>
                    <a:lstStyle/>
                    <a:p>
                      <a:pPr marL="0" marR="0">
                        <a:lnSpc>
                          <a:spcPct val="115000"/>
                        </a:lnSpc>
                        <a:spcBef>
                          <a:spcPts val="0"/>
                        </a:spcBef>
                        <a:spcAft>
                          <a:spcPts val="0"/>
                        </a:spcAft>
                      </a:pPr>
                      <a:r>
                        <a:rPr lang="en-US" sz="1800" dirty="0">
                          <a:effectLst/>
                        </a:rPr>
                        <a:t>Post </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a:effectLst/>
                        </a:rPr>
                        <a:t>0.04</a:t>
                      </a:r>
                      <a:endParaRPr lang="en-US" sz="180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dirty="0">
                          <a:effectLst/>
                        </a:rPr>
                        <a:t>0.06</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extLst>
                  <a:ext uri="{0D108BD9-81ED-4DB2-BD59-A6C34878D82A}">
                    <a16:rowId xmlns:a16="http://schemas.microsoft.com/office/drawing/2014/main" val="10010"/>
                  </a:ext>
                </a:extLst>
              </a:tr>
              <a:tr h="630936">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n-lt"/>
                          <a:ea typeface="+mn-ea"/>
                          <a:cs typeface="+mn-cs"/>
                        </a:rPr>
                        <a:t>P-value</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r>
                        <a:rPr lang="en-US" sz="1800" dirty="0">
                          <a:effectLst/>
                        </a:rPr>
                        <a:t>0.2</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r>
                        <a:rPr lang="en-US" sz="1800" dirty="0">
                          <a:effectLst/>
                        </a:rPr>
                        <a:t>0.8</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50000"/>
                      </a:schemeClr>
                    </a:solidFill>
                  </a:tcPr>
                </a:tc>
                <a:extLst>
                  <a:ext uri="{0D108BD9-81ED-4DB2-BD59-A6C34878D82A}">
                    <a16:rowId xmlns:a16="http://schemas.microsoft.com/office/drawing/2014/main" val="10011"/>
                  </a:ext>
                </a:extLst>
              </a:tr>
            </a:tbl>
          </a:graphicData>
        </a:graphic>
      </p:graphicFrame>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7F7A-2367-3241-AFCF-B04ADECFD3D2}"/>
              </a:ext>
            </a:extLst>
          </p:cNvPr>
          <p:cNvSpPr>
            <a:spLocks noGrp="1"/>
          </p:cNvSpPr>
          <p:nvPr>
            <p:ph type="title"/>
          </p:nvPr>
        </p:nvSpPr>
        <p:spPr>
          <a:xfrm>
            <a:off x="381000" y="228600"/>
            <a:ext cx="8229600" cy="1143000"/>
          </a:xfrm>
        </p:spPr>
        <p:txBody>
          <a:bodyPr/>
          <a:lstStyle/>
          <a:p>
            <a:pPr>
              <a:defRPr/>
            </a:pPr>
            <a:r>
              <a:rPr lang="en-US" sz="3200" u="sng" dirty="0"/>
              <a:t>Summary </a:t>
            </a:r>
            <a:br>
              <a:rPr lang="en-US" dirty="0"/>
            </a:br>
            <a:r>
              <a:rPr lang="en-US" sz="3200" dirty="0"/>
              <a:t>After Piped Sanitation Service Installed:</a:t>
            </a:r>
            <a:endParaRPr lang="en-US" dirty="0"/>
          </a:p>
        </p:txBody>
      </p:sp>
      <p:sp>
        <p:nvSpPr>
          <p:cNvPr id="37891" name="Content Placeholder 2">
            <a:extLst>
              <a:ext uri="{FF2B5EF4-FFF2-40B4-BE49-F238E27FC236}">
                <a16:creationId xmlns:a16="http://schemas.microsoft.com/office/drawing/2014/main" id="{D3461BFF-DDB7-2049-AFE6-824DE1071D75}"/>
              </a:ext>
            </a:extLst>
          </p:cNvPr>
          <p:cNvSpPr>
            <a:spLocks noGrp="1"/>
          </p:cNvSpPr>
          <p:nvPr>
            <p:ph idx="1"/>
          </p:nvPr>
        </p:nvSpPr>
        <p:spPr>
          <a:xfrm>
            <a:off x="457200" y="1295400"/>
            <a:ext cx="8229600" cy="5105400"/>
          </a:xfrm>
        </p:spPr>
        <p:txBody>
          <a:bodyPr/>
          <a:lstStyle/>
          <a:p>
            <a:r>
              <a:rPr lang="en-US" altLang="en-US"/>
              <a:t>Water use in homes increased</a:t>
            </a:r>
          </a:p>
          <a:p>
            <a:pPr lvl="1"/>
            <a:r>
              <a:rPr lang="en-US" altLang="en-US"/>
              <a:t>Moved from very high to low level concern</a:t>
            </a:r>
          </a:p>
          <a:p>
            <a:r>
              <a:rPr lang="en-US" altLang="en-US"/>
              <a:t>Illness rates significantly decreased </a:t>
            </a:r>
          </a:p>
          <a:p>
            <a:pPr lvl="1"/>
            <a:r>
              <a:rPr lang="en-US" altLang="en-US"/>
              <a:t> Respiratory, skin and gastrointestinal visits</a:t>
            </a:r>
          </a:p>
          <a:p>
            <a:r>
              <a:rPr lang="en-US" altLang="en-US"/>
              <a:t>No difference in Village A</a:t>
            </a:r>
          </a:p>
          <a:p>
            <a:pPr lvl="1"/>
            <a:r>
              <a:rPr lang="en-US" altLang="en-US"/>
              <a:t>Suggests a threshold of proportion of homes served to achieve health benefit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650-438C-CF45-81D0-A038B7E2500D}"/>
              </a:ext>
            </a:extLst>
          </p:cNvPr>
          <p:cNvSpPr>
            <a:spLocks noGrp="1"/>
          </p:cNvSpPr>
          <p:nvPr>
            <p:ph type="title"/>
          </p:nvPr>
        </p:nvSpPr>
        <p:spPr/>
        <p:txBody>
          <a:bodyPr/>
          <a:lstStyle/>
          <a:p>
            <a:pPr>
              <a:defRPr/>
            </a:pPr>
            <a:r>
              <a:rPr lang="en-US" dirty="0"/>
              <a:t>Limitations</a:t>
            </a:r>
          </a:p>
        </p:txBody>
      </p:sp>
      <p:sp>
        <p:nvSpPr>
          <p:cNvPr id="3" name="Content Placeholder 2">
            <a:extLst>
              <a:ext uri="{FF2B5EF4-FFF2-40B4-BE49-F238E27FC236}">
                <a16:creationId xmlns:a16="http://schemas.microsoft.com/office/drawing/2014/main" id="{9D98C042-964E-844D-A2A7-C7ECB9CFDCFF}"/>
              </a:ext>
            </a:extLst>
          </p:cNvPr>
          <p:cNvSpPr>
            <a:spLocks noGrp="1"/>
          </p:cNvSpPr>
          <p:nvPr>
            <p:ph idx="1"/>
          </p:nvPr>
        </p:nvSpPr>
        <p:spPr>
          <a:xfrm>
            <a:off x="457200" y="1295400"/>
            <a:ext cx="8229600" cy="5181600"/>
          </a:xfrm>
        </p:spPr>
        <p:txBody>
          <a:bodyPr>
            <a:normAutofit lnSpcReduction="10000"/>
          </a:bodyPr>
          <a:lstStyle/>
          <a:p>
            <a:pPr>
              <a:defRPr/>
            </a:pPr>
            <a:r>
              <a:rPr lang="en-US" dirty="0"/>
              <a:t>Did not observe changes in behavior</a:t>
            </a:r>
          </a:p>
          <a:p>
            <a:pPr lvl="1">
              <a:defRPr/>
            </a:pPr>
            <a:r>
              <a:rPr lang="en-US" dirty="0"/>
              <a:t>Post-installation surveys indicated increased bathing and handwashing</a:t>
            </a:r>
          </a:p>
          <a:p>
            <a:pPr>
              <a:defRPr/>
            </a:pPr>
            <a:r>
              <a:rPr lang="en-US" dirty="0"/>
              <a:t>Declines in rates may be due to other factors:</a:t>
            </a:r>
          </a:p>
          <a:p>
            <a:pPr lvl="1">
              <a:defRPr/>
            </a:pPr>
            <a:r>
              <a:rPr lang="en-US" dirty="0"/>
              <a:t>Increased immunization</a:t>
            </a:r>
          </a:p>
          <a:p>
            <a:pPr lvl="1">
              <a:defRPr/>
            </a:pPr>
            <a:r>
              <a:rPr lang="en-US" dirty="0"/>
              <a:t>Seasonal variation</a:t>
            </a:r>
          </a:p>
          <a:p>
            <a:pPr lvl="1">
              <a:defRPr/>
            </a:pPr>
            <a:r>
              <a:rPr lang="en-US" dirty="0"/>
              <a:t>Other factors</a:t>
            </a:r>
          </a:p>
          <a:p>
            <a:pPr>
              <a:defRPr/>
            </a:pPr>
            <a:r>
              <a:rPr lang="en-US" dirty="0"/>
              <a:t>However, Village A serves as a comparison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6477-4397-9747-9154-050F947A2CB2}"/>
              </a:ext>
            </a:extLst>
          </p:cNvPr>
          <p:cNvSpPr>
            <a:spLocks noGrp="1"/>
          </p:cNvSpPr>
          <p:nvPr>
            <p:ph type="title"/>
          </p:nvPr>
        </p:nvSpPr>
        <p:spPr>
          <a:xfrm>
            <a:off x="457200" y="76200"/>
            <a:ext cx="8229600" cy="1143000"/>
          </a:xfrm>
        </p:spPr>
        <p:txBody>
          <a:bodyPr/>
          <a:lstStyle/>
          <a:p>
            <a:pPr>
              <a:defRPr/>
            </a:pPr>
            <a:r>
              <a:rPr lang="en-US" dirty="0"/>
              <a:t>Conclusions</a:t>
            </a:r>
          </a:p>
        </p:txBody>
      </p:sp>
      <p:sp>
        <p:nvSpPr>
          <p:cNvPr id="39939" name="Content Placeholder 2">
            <a:extLst>
              <a:ext uri="{FF2B5EF4-FFF2-40B4-BE49-F238E27FC236}">
                <a16:creationId xmlns:a16="http://schemas.microsoft.com/office/drawing/2014/main" id="{D090CF98-9282-9449-90F8-B26C660EF931}"/>
              </a:ext>
            </a:extLst>
          </p:cNvPr>
          <p:cNvSpPr>
            <a:spLocks noGrp="1"/>
          </p:cNvSpPr>
          <p:nvPr>
            <p:ph idx="1"/>
          </p:nvPr>
        </p:nvSpPr>
        <p:spPr>
          <a:xfrm>
            <a:off x="533400" y="1524000"/>
            <a:ext cx="8229600" cy="4191000"/>
          </a:xfrm>
        </p:spPr>
        <p:txBody>
          <a:bodyPr/>
          <a:lstStyle/>
          <a:p>
            <a:r>
              <a:rPr lang="en-US" altLang="en-US"/>
              <a:t>Findings reinforce earlier Alaska studies</a:t>
            </a:r>
          </a:p>
          <a:p>
            <a:r>
              <a:rPr lang="en-US" altLang="en-US"/>
              <a:t>Adequate quantity of water for bathing and handwashing results in a decrease in respiratory, skin and gastrointestinal infections</a:t>
            </a:r>
          </a:p>
          <a:p>
            <a:r>
              <a:rPr lang="en-US" altLang="en-US"/>
              <a:t>Having running water is good for health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414C-0658-6F4C-8442-18631B8DA9B5}"/>
              </a:ext>
            </a:extLst>
          </p:cNvPr>
          <p:cNvSpPr>
            <a:spLocks noGrp="1"/>
          </p:cNvSpPr>
          <p:nvPr>
            <p:ph type="title"/>
          </p:nvPr>
        </p:nvSpPr>
        <p:spPr>
          <a:xfrm>
            <a:off x="457200" y="274638"/>
            <a:ext cx="8229600" cy="792162"/>
          </a:xfrm>
        </p:spPr>
        <p:txBody>
          <a:bodyPr>
            <a:normAutofit/>
          </a:bodyPr>
          <a:lstStyle/>
          <a:p>
            <a:pPr>
              <a:defRPr/>
            </a:pPr>
            <a:r>
              <a:rPr lang="en-US" dirty="0"/>
              <a:t>Recommendations: Total Water Use</a:t>
            </a:r>
          </a:p>
        </p:txBody>
      </p:sp>
      <p:graphicFrame>
        <p:nvGraphicFramePr>
          <p:cNvPr id="3" name="Table 2">
            <a:extLst>
              <a:ext uri="{FF2B5EF4-FFF2-40B4-BE49-F238E27FC236}">
                <a16:creationId xmlns:a16="http://schemas.microsoft.com/office/drawing/2014/main" id="{A1794F56-390C-C243-B00B-D7D43DFC36CA}"/>
              </a:ext>
            </a:extLst>
          </p:cNvPr>
          <p:cNvGraphicFramePr>
            <a:graphicFrameLocks noGrp="1"/>
          </p:cNvGraphicFramePr>
          <p:nvPr/>
        </p:nvGraphicFramePr>
        <p:xfrm>
          <a:off x="457200" y="1066800"/>
          <a:ext cx="8153400" cy="4897438"/>
        </p:xfrm>
        <a:graphic>
          <a:graphicData uri="http://schemas.openxmlformats.org/drawingml/2006/table">
            <a:tbl>
              <a:tblPr>
                <a:tableStyleId>{5C22544A-7EE6-4342-B048-85BDC9FD1C3A}</a:tableStyleId>
              </a:tblPr>
              <a:tblGrid>
                <a:gridCol w="2687679">
                  <a:extLst>
                    <a:ext uri="{9D8B030D-6E8A-4147-A177-3AD203B41FA5}">
                      <a16:colId xmlns:a16="http://schemas.microsoft.com/office/drawing/2014/main" val="20000"/>
                    </a:ext>
                  </a:extLst>
                </a:gridCol>
                <a:gridCol w="2561169">
                  <a:extLst>
                    <a:ext uri="{9D8B030D-6E8A-4147-A177-3AD203B41FA5}">
                      <a16:colId xmlns:a16="http://schemas.microsoft.com/office/drawing/2014/main" val="20001"/>
                    </a:ext>
                  </a:extLst>
                </a:gridCol>
                <a:gridCol w="2904552">
                  <a:extLst>
                    <a:ext uri="{9D8B030D-6E8A-4147-A177-3AD203B41FA5}">
                      <a16:colId xmlns:a16="http://schemas.microsoft.com/office/drawing/2014/main" val="20002"/>
                    </a:ext>
                  </a:extLst>
                </a:gridCol>
              </a:tblGrid>
              <a:tr h="731520">
                <a:tc>
                  <a:txBody>
                    <a:bodyPr/>
                    <a:lstStyle/>
                    <a:p>
                      <a:pPr marL="0" marR="0" algn="ctr">
                        <a:spcBef>
                          <a:spcPts val="0"/>
                        </a:spcBef>
                        <a:spcAft>
                          <a:spcPts val="0"/>
                        </a:spcAft>
                      </a:pPr>
                      <a:r>
                        <a:rPr lang="en-US" sz="1600" b="1" u="sng" dirty="0">
                          <a:solidFill>
                            <a:srgbClr val="000000"/>
                          </a:solidFill>
                          <a:effectLst/>
                          <a:latin typeface="Times New Roman"/>
                          <a:ea typeface="Times New Roman"/>
                        </a:rPr>
                        <a:t>Organization</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u="sng" dirty="0">
                          <a:solidFill>
                            <a:srgbClr val="000000"/>
                          </a:solidFill>
                          <a:effectLst/>
                          <a:latin typeface="Times New Roman"/>
                          <a:ea typeface="Times New Roman"/>
                        </a:rPr>
                        <a:t>Recommendation</a:t>
                      </a:r>
                      <a:r>
                        <a:rPr lang="en-US" sz="1600" dirty="0">
                          <a:solidFill>
                            <a:srgbClr val="000000"/>
                          </a:solidFill>
                          <a:effectLst/>
                          <a:latin typeface="Times New Roman"/>
                          <a:ea typeface="Times New Roman"/>
                        </a:rPr>
                        <a:t>   </a:t>
                      </a:r>
                    </a:p>
                    <a:p>
                      <a:pPr marL="0" marR="0" algn="ctr">
                        <a:spcBef>
                          <a:spcPts val="0"/>
                        </a:spcBef>
                        <a:spcAft>
                          <a:spcPts val="0"/>
                        </a:spcAft>
                      </a:pPr>
                      <a:r>
                        <a:rPr lang="en-US" sz="1600" dirty="0">
                          <a:solidFill>
                            <a:srgbClr val="000000"/>
                          </a:solidFill>
                          <a:effectLst/>
                          <a:latin typeface="Times New Roman"/>
                          <a:ea typeface="Times New Roman"/>
                        </a:rPr>
                        <a:t>Litres / Person / Day </a:t>
                      </a:r>
                    </a:p>
                    <a:p>
                      <a:pPr marL="0" marR="0" algn="ctr">
                        <a:spcBef>
                          <a:spcPts val="0"/>
                        </a:spcBef>
                        <a:spcAft>
                          <a:spcPts val="0"/>
                        </a:spcAft>
                      </a:pPr>
                      <a:r>
                        <a:rPr lang="en-US" sz="1600" dirty="0">
                          <a:solidFill>
                            <a:srgbClr val="000000"/>
                          </a:solidFill>
                          <a:effectLst/>
                          <a:latin typeface="Times New Roman"/>
                          <a:ea typeface="Times New Roman"/>
                        </a:rPr>
                        <a:t>(US gallons)</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b="1" u="sng" dirty="0">
                          <a:solidFill>
                            <a:srgbClr val="000000"/>
                          </a:solidFill>
                          <a:effectLst/>
                          <a:latin typeface="Times New Roman"/>
                          <a:ea typeface="Times New Roman"/>
                        </a:rPr>
                        <a:t>Storage Volume</a:t>
                      </a:r>
                      <a:endParaRPr lang="en-US" sz="1600" dirty="0">
                        <a:effectLst/>
                        <a:latin typeface="Times New Roman"/>
                        <a:ea typeface="Times New Roman"/>
                      </a:endParaRPr>
                    </a:p>
                    <a:p>
                      <a:pPr marL="0" marR="0" algn="ctr">
                        <a:spcBef>
                          <a:spcPts val="0"/>
                        </a:spcBef>
                        <a:spcAft>
                          <a:spcPts val="0"/>
                        </a:spcAft>
                      </a:pPr>
                      <a:r>
                        <a:rPr lang="en-US" sz="1600" dirty="0">
                          <a:solidFill>
                            <a:srgbClr val="000000"/>
                          </a:solidFill>
                          <a:effectLst/>
                          <a:latin typeface="Times New Roman"/>
                          <a:ea typeface="Times New Roman"/>
                        </a:rPr>
                        <a:t>Litres / household of 5</a:t>
                      </a:r>
                    </a:p>
                    <a:p>
                      <a:pPr marL="0" marR="0" algn="ctr">
                        <a:spcBef>
                          <a:spcPts val="0"/>
                        </a:spcBef>
                        <a:spcAft>
                          <a:spcPts val="0"/>
                        </a:spcAft>
                      </a:pPr>
                      <a:r>
                        <a:rPr lang="en-US" sz="1600" dirty="0">
                          <a:solidFill>
                            <a:srgbClr val="000000"/>
                          </a:solidFill>
                          <a:effectLst/>
                          <a:latin typeface="Times New Roman"/>
                          <a:ea typeface="Times New Roman"/>
                        </a:rPr>
                        <a:t>(US gallons)          </a:t>
                      </a:r>
                      <a:endParaRPr lang="en-US" sz="160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634584">
                <a:tc>
                  <a:txBody>
                    <a:bodyPr/>
                    <a:lstStyle/>
                    <a:p>
                      <a:pPr marL="0" marR="0">
                        <a:spcBef>
                          <a:spcPts val="0"/>
                        </a:spcBef>
                        <a:spcAft>
                          <a:spcPts val="0"/>
                        </a:spcAft>
                      </a:pPr>
                      <a:r>
                        <a:rPr lang="en-US" sz="1600" dirty="0">
                          <a:effectLst/>
                        </a:rPr>
                        <a:t>*Sphere: disaster response minimum </a:t>
                      </a:r>
                      <a:endParaRPr lang="en-US" sz="1600" dirty="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15  (4)               </a:t>
                      </a:r>
                      <a:endParaRPr lang="en-US" sz="1600" dirty="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75  (20)</a:t>
                      </a:r>
                      <a:endParaRPr lang="en-US" sz="1600" dirty="0">
                        <a:effectLst/>
                        <a:latin typeface="Times New Roman"/>
                        <a:ea typeface="Times New Roman"/>
                      </a:endParaRPr>
                    </a:p>
                  </a:txBody>
                  <a:tcPr marL="62437" marR="62437" marT="0" marB="0" anchor="ctr"/>
                </a:tc>
                <a:extLst>
                  <a:ext uri="{0D108BD9-81ED-4DB2-BD59-A6C34878D82A}">
                    <a16:rowId xmlns:a16="http://schemas.microsoft.com/office/drawing/2014/main" val="10001"/>
                  </a:ext>
                </a:extLst>
              </a:tr>
              <a:tr h="451364">
                <a:tc>
                  <a:txBody>
                    <a:bodyPr/>
                    <a:lstStyle/>
                    <a:p>
                      <a:pPr marL="0" marR="0">
                        <a:spcBef>
                          <a:spcPts val="0"/>
                        </a:spcBef>
                        <a:spcAft>
                          <a:spcPts val="0"/>
                        </a:spcAft>
                      </a:pPr>
                      <a:r>
                        <a:rPr lang="en-US" sz="1600" dirty="0">
                          <a:effectLst/>
                        </a:rPr>
                        <a:t>**CRUM: minimum piped </a:t>
                      </a:r>
                      <a:endParaRPr lang="en-US" sz="1600" dirty="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60  (16)</a:t>
                      </a:r>
                      <a:endParaRPr lang="en-US" sz="1600" dirty="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300   (79)</a:t>
                      </a:r>
                      <a:endParaRPr lang="en-US" sz="1600" dirty="0">
                        <a:effectLst/>
                        <a:latin typeface="Times New Roman"/>
                        <a:ea typeface="Times New Roman"/>
                      </a:endParaRPr>
                    </a:p>
                  </a:txBody>
                  <a:tcPr marL="62437" marR="62437" marT="0" marB="0" anchor="ctr"/>
                </a:tc>
                <a:extLst>
                  <a:ext uri="{0D108BD9-81ED-4DB2-BD59-A6C34878D82A}">
                    <a16:rowId xmlns:a16="http://schemas.microsoft.com/office/drawing/2014/main" val="10002"/>
                  </a:ext>
                </a:extLst>
              </a:tr>
              <a:tr h="634584">
                <a:tc>
                  <a:txBody>
                    <a:bodyPr/>
                    <a:lstStyle/>
                    <a:p>
                      <a:pPr marL="0" marR="0">
                        <a:spcBef>
                          <a:spcPts val="0"/>
                        </a:spcBef>
                        <a:spcAft>
                          <a:spcPts val="0"/>
                        </a:spcAft>
                      </a:pPr>
                      <a:r>
                        <a:rPr lang="en-US" sz="1600">
                          <a:effectLst/>
                        </a:rPr>
                        <a:t>CRUM:  standard for truck-haul system</a:t>
                      </a:r>
                      <a:endParaRPr lang="en-US" sz="160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90  (24)</a:t>
                      </a:r>
                      <a:endParaRPr lang="en-US" sz="1600" dirty="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450  (119)</a:t>
                      </a:r>
                      <a:endParaRPr lang="en-US" sz="1600" dirty="0">
                        <a:effectLst/>
                        <a:latin typeface="Times New Roman"/>
                        <a:ea typeface="Times New Roman"/>
                      </a:endParaRPr>
                    </a:p>
                  </a:txBody>
                  <a:tcPr marL="62437" marR="62437" marT="0" marB="0" anchor="ctr"/>
                </a:tc>
                <a:extLst>
                  <a:ext uri="{0D108BD9-81ED-4DB2-BD59-A6C34878D82A}">
                    <a16:rowId xmlns:a16="http://schemas.microsoft.com/office/drawing/2014/main" val="10003"/>
                  </a:ext>
                </a:extLst>
              </a:tr>
              <a:tr h="634584">
                <a:tc>
                  <a:txBody>
                    <a:bodyPr/>
                    <a:lstStyle/>
                    <a:p>
                      <a:pPr marL="0" marR="0">
                        <a:spcBef>
                          <a:spcPts val="0"/>
                        </a:spcBef>
                        <a:spcAft>
                          <a:spcPts val="0"/>
                        </a:spcAft>
                      </a:pPr>
                      <a:r>
                        <a:rPr lang="en-US" sz="1600">
                          <a:effectLst/>
                        </a:rPr>
                        <a:t>WHO:  very high health concern</a:t>
                      </a:r>
                      <a:endParaRPr lang="en-US" sz="160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&lt;5  </a:t>
                      </a:r>
                      <a:r>
                        <a:rPr lang="en-US" sz="2000" b="1" dirty="0">
                          <a:solidFill>
                            <a:schemeClr val="bg1"/>
                          </a:solidFill>
                          <a:effectLst/>
                        </a:rPr>
                        <a:t>(1)</a:t>
                      </a:r>
                      <a:endParaRPr lang="en-US" sz="2000" b="1" dirty="0">
                        <a:solidFill>
                          <a:schemeClr val="bg1"/>
                        </a:solidFill>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25  (7)</a:t>
                      </a:r>
                      <a:endParaRPr lang="en-US" sz="1600" dirty="0">
                        <a:effectLst/>
                        <a:latin typeface="Times New Roman"/>
                        <a:ea typeface="Times New Roman"/>
                      </a:endParaRPr>
                    </a:p>
                  </a:txBody>
                  <a:tcPr marL="62437" marR="62437" marT="0" marB="0" anchor="ctr"/>
                </a:tc>
                <a:extLst>
                  <a:ext uri="{0D108BD9-81ED-4DB2-BD59-A6C34878D82A}">
                    <a16:rowId xmlns:a16="http://schemas.microsoft.com/office/drawing/2014/main" val="10004"/>
                  </a:ext>
                </a:extLst>
              </a:tr>
              <a:tr h="541636">
                <a:tc>
                  <a:txBody>
                    <a:bodyPr/>
                    <a:lstStyle/>
                    <a:p>
                      <a:pPr marL="0" marR="0">
                        <a:spcBef>
                          <a:spcPts val="0"/>
                        </a:spcBef>
                        <a:spcAft>
                          <a:spcPts val="0"/>
                        </a:spcAft>
                      </a:pPr>
                      <a:r>
                        <a:rPr lang="en-US" sz="1600">
                          <a:effectLst/>
                        </a:rPr>
                        <a:t>WHO: high health concern</a:t>
                      </a:r>
                      <a:endParaRPr lang="en-US" sz="160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20  (5)</a:t>
                      </a:r>
                      <a:endParaRPr lang="en-US" sz="1600" dirty="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100   (26)</a:t>
                      </a:r>
                      <a:endParaRPr lang="en-US" sz="1600" dirty="0">
                        <a:effectLst/>
                        <a:latin typeface="Times New Roman"/>
                        <a:ea typeface="Times New Roman"/>
                      </a:endParaRPr>
                    </a:p>
                  </a:txBody>
                  <a:tcPr marL="62437" marR="62437" marT="0" marB="0" anchor="ctr"/>
                </a:tc>
                <a:extLst>
                  <a:ext uri="{0D108BD9-81ED-4DB2-BD59-A6C34878D82A}">
                    <a16:rowId xmlns:a16="http://schemas.microsoft.com/office/drawing/2014/main" val="10005"/>
                  </a:ext>
                </a:extLst>
              </a:tr>
              <a:tr h="634584">
                <a:tc>
                  <a:txBody>
                    <a:bodyPr/>
                    <a:lstStyle/>
                    <a:p>
                      <a:pPr marL="0" marR="0">
                        <a:spcBef>
                          <a:spcPts val="0"/>
                        </a:spcBef>
                        <a:spcAft>
                          <a:spcPts val="0"/>
                        </a:spcAft>
                      </a:pPr>
                      <a:r>
                        <a:rPr lang="en-US" sz="1600" dirty="0">
                          <a:effectLst/>
                        </a:rPr>
                        <a:t>WHO: low level of health concern</a:t>
                      </a:r>
                      <a:endParaRPr lang="en-US" sz="1600" dirty="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50  (13)</a:t>
                      </a:r>
                      <a:endParaRPr lang="en-US" sz="1600" dirty="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250  (66)</a:t>
                      </a:r>
                      <a:endParaRPr lang="en-US" sz="1600" dirty="0">
                        <a:effectLst/>
                        <a:latin typeface="Times New Roman"/>
                        <a:ea typeface="Times New Roman"/>
                      </a:endParaRPr>
                    </a:p>
                  </a:txBody>
                  <a:tcPr marL="62437" marR="62437" marT="0" marB="0" anchor="ctr"/>
                </a:tc>
                <a:extLst>
                  <a:ext uri="{0D108BD9-81ED-4DB2-BD59-A6C34878D82A}">
                    <a16:rowId xmlns:a16="http://schemas.microsoft.com/office/drawing/2014/main" val="10006"/>
                  </a:ext>
                </a:extLst>
              </a:tr>
              <a:tr h="634584">
                <a:tc>
                  <a:txBody>
                    <a:bodyPr/>
                    <a:lstStyle/>
                    <a:p>
                      <a:pPr marL="0" marR="0">
                        <a:spcBef>
                          <a:spcPts val="0"/>
                        </a:spcBef>
                        <a:spcAft>
                          <a:spcPts val="0"/>
                        </a:spcAft>
                      </a:pPr>
                      <a:r>
                        <a:rPr lang="en-US" sz="1600">
                          <a:effectLst/>
                        </a:rPr>
                        <a:t>WHO: very low level of health concern</a:t>
                      </a:r>
                      <a:endParaRPr lang="en-US" sz="1600">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100 or more </a:t>
                      </a:r>
                      <a:r>
                        <a:rPr lang="en-US" sz="2000" b="1" dirty="0">
                          <a:solidFill>
                            <a:schemeClr val="bg1"/>
                          </a:solidFill>
                          <a:effectLst/>
                        </a:rPr>
                        <a:t>(26)</a:t>
                      </a:r>
                      <a:endParaRPr lang="en-US" sz="2000" b="1" dirty="0">
                        <a:solidFill>
                          <a:schemeClr val="bg1"/>
                        </a:solidFill>
                        <a:effectLst/>
                        <a:latin typeface="Times New Roman"/>
                        <a:ea typeface="Times New Roman"/>
                      </a:endParaRPr>
                    </a:p>
                  </a:txBody>
                  <a:tcPr marL="62437" marR="62437" marT="0" marB="0" anchor="ctr"/>
                </a:tc>
                <a:tc>
                  <a:txBody>
                    <a:bodyPr/>
                    <a:lstStyle/>
                    <a:p>
                      <a:pPr marL="0" marR="0" algn="ctr">
                        <a:spcBef>
                          <a:spcPts val="0"/>
                        </a:spcBef>
                        <a:spcAft>
                          <a:spcPts val="0"/>
                        </a:spcAft>
                      </a:pPr>
                      <a:r>
                        <a:rPr lang="en-US" sz="1600" dirty="0">
                          <a:effectLst/>
                        </a:rPr>
                        <a:t>500  (132)</a:t>
                      </a:r>
                      <a:endParaRPr lang="en-US" sz="1600" dirty="0">
                        <a:effectLst/>
                        <a:latin typeface="Times New Roman"/>
                        <a:ea typeface="Times New Roman"/>
                      </a:endParaRPr>
                    </a:p>
                  </a:txBody>
                  <a:tcPr marL="62437" marR="62437" marT="0" marB="0" anchor="ctr"/>
                </a:tc>
                <a:extLst>
                  <a:ext uri="{0D108BD9-81ED-4DB2-BD59-A6C34878D82A}">
                    <a16:rowId xmlns:a16="http://schemas.microsoft.com/office/drawing/2014/main" val="10007"/>
                  </a:ext>
                </a:extLst>
              </a:tr>
            </a:tbl>
          </a:graphicData>
        </a:graphic>
      </p:graphicFrame>
      <p:sp>
        <p:nvSpPr>
          <p:cNvPr id="41001" name="TextBox 3">
            <a:extLst>
              <a:ext uri="{FF2B5EF4-FFF2-40B4-BE49-F238E27FC236}">
                <a16:creationId xmlns:a16="http://schemas.microsoft.com/office/drawing/2014/main" id="{CB9E5496-55AA-D44E-8F60-D20AE1798FF0}"/>
              </a:ext>
            </a:extLst>
          </p:cNvPr>
          <p:cNvSpPr txBox="1">
            <a:spLocks noChangeArrowheads="1"/>
          </p:cNvSpPr>
          <p:nvPr/>
        </p:nvSpPr>
        <p:spPr bwMode="auto">
          <a:xfrm>
            <a:off x="457200" y="6121400"/>
            <a:ext cx="453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*Sphere: NGO handbook for disaster response</a:t>
            </a:r>
          </a:p>
          <a:p>
            <a:pPr>
              <a:spcBef>
                <a:spcPct val="0"/>
              </a:spcBef>
              <a:buClrTx/>
              <a:buFontTx/>
              <a:buNone/>
            </a:pPr>
            <a:r>
              <a:rPr lang="en-US" altLang="en-US" sz="1800" b="0"/>
              <a:t>**Cold Regions Utility Monograph, 1996</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2272-755F-C74E-AC74-4F6345BC03A5}"/>
              </a:ext>
            </a:extLst>
          </p:cNvPr>
          <p:cNvSpPr>
            <a:spLocks noGrp="1"/>
          </p:cNvSpPr>
          <p:nvPr>
            <p:ph type="title"/>
          </p:nvPr>
        </p:nvSpPr>
        <p:spPr>
          <a:xfrm>
            <a:off x="38100" y="0"/>
            <a:ext cx="9105900" cy="609600"/>
          </a:xfrm>
        </p:spPr>
        <p:txBody>
          <a:bodyPr>
            <a:noAutofit/>
          </a:bodyPr>
          <a:lstStyle/>
          <a:p>
            <a:pPr>
              <a:defRPr/>
            </a:pPr>
            <a:r>
              <a:rPr lang="en-US" sz="2400" dirty="0"/>
              <a:t>Illness episodes per person per year for each village by age class   </a:t>
            </a:r>
          </a:p>
        </p:txBody>
      </p:sp>
      <p:graphicFrame>
        <p:nvGraphicFramePr>
          <p:cNvPr id="3" name="Table 2">
            <a:extLst>
              <a:ext uri="{FF2B5EF4-FFF2-40B4-BE49-F238E27FC236}">
                <a16:creationId xmlns:a16="http://schemas.microsoft.com/office/drawing/2014/main" id="{B67B7766-A96C-6044-AA2E-0D1E885B4AE1}"/>
              </a:ext>
            </a:extLst>
          </p:cNvPr>
          <p:cNvGraphicFramePr>
            <a:graphicFrameLocks noGrp="1"/>
          </p:cNvGraphicFramePr>
          <p:nvPr/>
        </p:nvGraphicFramePr>
        <p:xfrm>
          <a:off x="76200" y="609600"/>
          <a:ext cx="8896350" cy="6169025"/>
        </p:xfrm>
        <a:graphic>
          <a:graphicData uri="http://schemas.openxmlformats.org/drawingml/2006/table">
            <a:tbl>
              <a:tblPr firstRow="1" firstCol="1" bandRow="1">
                <a:tableStyleId>{5C22544A-7EE6-4342-B048-85BDC9FD1C3A}</a:tableStyleId>
              </a:tblPr>
              <a:tblGrid>
                <a:gridCol w="1066728">
                  <a:extLst>
                    <a:ext uri="{9D8B030D-6E8A-4147-A177-3AD203B41FA5}">
                      <a16:colId xmlns:a16="http://schemas.microsoft.com/office/drawing/2014/main" val="20000"/>
                    </a:ext>
                  </a:extLst>
                </a:gridCol>
                <a:gridCol w="914338">
                  <a:extLst>
                    <a:ext uri="{9D8B030D-6E8A-4147-A177-3AD203B41FA5}">
                      <a16:colId xmlns:a16="http://schemas.microsoft.com/office/drawing/2014/main" val="20001"/>
                    </a:ext>
                  </a:extLst>
                </a:gridCol>
                <a:gridCol w="1061880">
                  <a:extLst>
                    <a:ext uri="{9D8B030D-6E8A-4147-A177-3AD203B41FA5}">
                      <a16:colId xmlns:a16="http://schemas.microsoft.com/office/drawing/2014/main" val="20002"/>
                    </a:ext>
                  </a:extLst>
                </a:gridCol>
                <a:gridCol w="1170364">
                  <a:extLst>
                    <a:ext uri="{9D8B030D-6E8A-4147-A177-3AD203B41FA5}">
                      <a16:colId xmlns:a16="http://schemas.microsoft.com/office/drawing/2014/main" val="20003"/>
                    </a:ext>
                  </a:extLst>
                </a:gridCol>
                <a:gridCol w="1014315">
                  <a:extLst>
                    <a:ext uri="{9D8B030D-6E8A-4147-A177-3AD203B41FA5}">
                      <a16:colId xmlns:a16="http://schemas.microsoft.com/office/drawing/2014/main" val="20004"/>
                    </a:ext>
                  </a:extLst>
                </a:gridCol>
                <a:gridCol w="1092339">
                  <a:extLst>
                    <a:ext uri="{9D8B030D-6E8A-4147-A177-3AD203B41FA5}">
                      <a16:colId xmlns:a16="http://schemas.microsoft.com/office/drawing/2014/main" val="20005"/>
                    </a:ext>
                  </a:extLst>
                </a:gridCol>
                <a:gridCol w="1288194">
                  <a:extLst>
                    <a:ext uri="{9D8B030D-6E8A-4147-A177-3AD203B41FA5}">
                      <a16:colId xmlns:a16="http://schemas.microsoft.com/office/drawing/2014/main" val="20006"/>
                    </a:ext>
                  </a:extLst>
                </a:gridCol>
                <a:gridCol w="1288194">
                  <a:extLst>
                    <a:ext uri="{9D8B030D-6E8A-4147-A177-3AD203B41FA5}">
                      <a16:colId xmlns:a16="http://schemas.microsoft.com/office/drawing/2014/main" val="20007"/>
                    </a:ext>
                  </a:extLst>
                </a:gridCol>
              </a:tblGrid>
              <a:tr h="685865">
                <a:tc>
                  <a:txBody>
                    <a:bodyPr/>
                    <a:lstStyle/>
                    <a:p>
                      <a:pPr marL="0" marR="0">
                        <a:lnSpc>
                          <a:spcPct val="115000"/>
                        </a:lnSpc>
                        <a:spcBef>
                          <a:spcPts val="0"/>
                        </a:spcBef>
                        <a:spcAft>
                          <a:spcPts val="0"/>
                        </a:spcAft>
                      </a:pPr>
                      <a:r>
                        <a:rPr lang="en-US" sz="1800" dirty="0">
                          <a:effectLst/>
                        </a:rPr>
                        <a:t>Age class</a:t>
                      </a:r>
                      <a:endParaRPr lang="en-US" sz="1800" dirty="0">
                        <a:effectLst/>
                        <a:latin typeface="Calibri"/>
                        <a:ea typeface="Calibri"/>
                        <a:cs typeface="Times New Roman"/>
                      </a:endParaRPr>
                    </a:p>
                  </a:txBody>
                  <a:tcPr marL="68575" marR="68575" marT="0" marB="0"/>
                </a:tc>
                <a:tc>
                  <a:txBody>
                    <a:bodyPr/>
                    <a:lstStyle/>
                    <a:p>
                      <a:pPr marL="0" marR="0">
                        <a:lnSpc>
                          <a:spcPct val="115000"/>
                        </a:lnSpc>
                        <a:spcBef>
                          <a:spcPts val="0"/>
                        </a:spcBef>
                        <a:spcAft>
                          <a:spcPts val="0"/>
                        </a:spcAft>
                      </a:pPr>
                      <a:r>
                        <a:rPr lang="en-US" sz="1800" dirty="0">
                          <a:effectLst/>
                        </a:rPr>
                        <a:t>Period</a:t>
                      </a:r>
                      <a:endParaRPr lang="en-US" sz="1800" dirty="0">
                        <a:effectLst/>
                        <a:latin typeface="Calibri"/>
                        <a:ea typeface="Calibri"/>
                        <a:cs typeface="Times New Roman"/>
                      </a:endParaRPr>
                    </a:p>
                  </a:txBody>
                  <a:tcPr marL="68575" marR="68575" marT="0" marB="0"/>
                </a:tc>
                <a:tc gridSpan="3">
                  <a:txBody>
                    <a:bodyPr/>
                    <a:lstStyle/>
                    <a:p>
                      <a:pPr marL="0" marR="0" algn="ctr">
                        <a:lnSpc>
                          <a:spcPct val="115000"/>
                        </a:lnSpc>
                        <a:spcBef>
                          <a:spcPts val="0"/>
                        </a:spcBef>
                        <a:spcAft>
                          <a:spcPts val="0"/>
                        </a:spcAft>
                      </a:pPr>
                      <a:r>
                        <a:rPr lang="en-US" sz="1800" dirty="0">
                          <a:effectLst/>
                        </a:rPr>
                        <a:t>A</a:t>
                      </a:r>
                    </a:p>
                    <a:p>
                      <a:pPr marL="0" marR="0" algn="ctr">
                        <a:lnSpc>
                          <a:spcPct val="115000"/>
                        </a:lnSpc>
                        <a:spcBef>
                          <a:spcPts val="0"/>
                        </a:spcBef>
                        <a:spcAft>
                          <a:spcPts val="0"/>
                        </a:spcAft>
                      </a:pPr>
                      <a:r>
                        <a:rPr lang="en-US" sz="1800" dirty="0">
                          <a:effectLst/>
                        </a:rPr>
                        <a:t>(no water)</a:t>
                      </a:r>
                      <a:endParaRPr lang="en-US" sz="1800" dirty="0">
                        <a:effectLst/>
                        <a:latin typeface="Calibri"/>
                        <a:ea typeface="Calibri"/>
                        <a:cs typeface="Times New Roman"/>
                      </a:endParaRPr>
                    </a:p>
                  </a:txBody>
                  <a:tcPr marL="68575" marR="68575"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800" dirty="0">
                          <a:effectLst/>
                          <a:latin typeface="+mn-lt"/>
                          <a:ea typeface="+mn-ea"/>
                          <a:cs typeface="+mn-cs"/>
                        </a:rPr>
                        <a:t>All</a:t>
                      </a:r>
                      <a:r>
                        <a:rPr lang="en-US" sz="1800" baseline="0" dirty="0">
                          <a:effectLst/>
                          <a:latin typeface="+mn-lt"/>
                          <a:ea typeface="+mn-ea"/>
                          <a:cs typeface="+mn-cs"/>
                        </a:rPr>
                        <a:t> homes served </a:t>
                      </a:r>
                    </a:p>
                    <a:p>
                      <a:pPr marL="0" marR="0" algn="ctr">
                        <a:lnSpc>
                          <a:spcPct val="115000"/>
                        </a:lnSpc>
                        <a:spcBef>
                          <a:spcPts val="0"/>
                        </a:spcBef>
                        <a:spcAft>
                          <a:spcPts val="0"/>
                        </a:spcAft>
                      </a:pPr>
                      <a:r>
                        <a:rPr lang="en-US" sz="1800" baseline="0" dirty="0">
                          <a:effectLst/>
                          <a:latin typeface="+mn-lt"/>
                          <a:ea typeface="+mn-ea"/>
                          <a:cs typeface="+mn-cs"/>
                        </a:rPr>
                        <a:t>Villages  B, C, D  only</a:t>
                      </a:r>
                      <a:endParaRPr lang="en-US" sz="1800" dirty="0">
                        <a:effectLst/>
                        <a:latin typeface="Calibri"/>
                        <a:ea typeface="Calibri"/>
                        <a:cs typeface="Times New Roman"/>
                      </a:endParaRPr>
                    </a:p>
                  </a:txBody>
                  <a:tcPr marL="68575" marR="68575"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5498">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75" marR="68575"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75" marR="68575" marT="0" marB="0">
                    <a:solidFill>
                      <a:schemeClr val="accent1"/>
                    </a:solidFill>
                  </a:tcPr>
                </a:tc>
                <a:tc>
                  <a:txBody>
                    <a:bodyPr/>
                    <a:lstStyle/>
                    <a:p>
                      <a:pPr marL="0" marR="0" algn="ctr">
                        <a:lnSpc>
                          <a:spcPct val="115000"/>
                        </a:lnSpc>
                        <a:spcBef>
                          <a:spcPts val="0"/>
                        </a:spcBef>
                        <a:spcAft>
                          <a:spcPts val="0"/>
                        </a:spcAft>
                      </a:pPr>
                      <a:r>
                        <a:rPr lang="en-US" sz="1800" b="1" dirty="0" err="1">
                          <a:solidFill>
                            <a:schemeClr val="tx1"/>
                          </a:solidFill>
                          <a:effectLst/>
                          <a:latin typeface="Calibri"/>
                          <a:ea typeface="Calibri"/>
                          <a:cs typeface="Times New Roman"/>
                        </a:rPr>
                        <a:t>Resp</a:t>
                      </a:r>
                      <a:endParaRPr lang="en-US" sz="1800" b="1" dirty="0">
                        <a:solidFill>
                          <a:schemeClr val="tx1"/>
                        </a:solidFill>
                        <a:effectLst/>
                        <a:latin typeface="Calibri"/>
                        <a:ea typeface="Calibri"/>
                        <a:cs typeface="Times New Roman"/>
                      </a:endParaRPr>
                    </a:p>
                  </a:txBody>
                  <a:tcPr marL="68575" marR="68575" marT="0" marB="0">
                    <a:solidFill>
                      <a:schemeClr val="accent1"/>
                    </a:solidFill>
                  </a:tcPr>
                </a:tc>
                <a:tc>
                  <a:txBody>
                    <a:bodyPr/>
                    <a:lstStyle/>
                    <a:p>
                      <a:pPr marL="0" marR="0" algn="ctr">
                        <a:lnSpc>
                          <a:spcPct val="115000"/>
                        </a:lnSpc>
                        <a:spcBef>
                          <a:spcPts val="0"/>
                        </a:spcBef>
                        <a:spcAft>
                          <a:spcPts val="0"/>
                        </a:spcAft>
                      </a:pPr>
                      <a:r>
                        <a:rPr lang="en-US" sz="1800" b="1" dirty="0">
                          <a:solidFill>
                            <a:schemeClr val="tx1"/>
                          </a:solidFill>
                          <a:effectLst/>
                          <a:latin typeface="Calibri"/>
                          <a:ea typeface="Calibri"/>
                          <a:cs typeface="Times New Roman"/>
                        </a:rPr>
                        <a:t>Skin</a:t>
                      </a:r>
                    </a:p>
                  </a:txBody>
                  <a:tcPr marL="68575" marR="68575" marT="0" marB="0">
                    <a:solidFill>
                      <a:schemeClr val="accent1"/>
                    </a:solidFill>
                  </a:tcPr>
                </a:tc>
                <a:tc>
                  <a:txBody>
                    <a:bodyPr/>
                    <a:lstStyle/>
                    <a:p>
                      <a:pPr marL="0" marR="0" algn="ctr">
                        <a:lnSpc>
                          <a:spcPct val="115000"/>
                        </a:lnSpc>
                        <a:spcBef>
                          <a:spcPts val="0"/>
                        </a:spcBef>
                        <a:spcAft>
                          <a:spcPts val="0"/>
                        </a:spcAft>
                      </a:pPr>
                      <a:r>
                        <a:rPr lang="en-US" sz="1800" b="1" dirty="0">
                          <a:solidFill>
                            <a:schemeClr val="tx1"/>
                          </a:solidFill>
                          <a:effectLst/>
                          <a:latin typeface="Calibri"/>
                          <a:ea typeface="Calibri"/>
                          <a:cs typeface="Times New Roman"/>
                        </a:rPr>
                        <a:t>GI</a:t>
                      </a:r>
                    </a:p>
                  </a:txBody>
                  <a:tcPr marL="68575" marR="68575" marT="0" marB="0">
                    <a:solidFill>
                      <a:schemeClr val="accent1"/>
                    </a:solidFill>
                  </a:tcPr>
                </a:tc>
                <a:tc>
                  <a:txBody>
                    <a:bodyPr/>
                    <a:lstStyle/>
                    <a:p>
                      <a:pPr marL="0" marR="0" algn="ctr">
                        <a:lnSpc>
                          <a:spcPct val="115000"/>
                        </a:lnSpc>
                        <a:spcBef>
                          <a:spcPts val="0"/>
                        </a:spcBef>
                        <a:spcAft>
                          <a:spcPts val="0"/>
                        </a:spcAft>
                      </a:pPr>
                      <a:r>
                        <a:rPr lang="en-US" sz="1800" b="1" dirty="0" err="1">
                          <a:solidFill>
                            <a:schemeClr val="tx1"/>
                          </a:solidFill>
                          <a:effectLst/>
                          <a:latin typeface="Calibri"/>
                          <a:ea typeface="Calibri"/>
                          <a:cs typeface="Times New Roman"/>
                        </a:rPr>
                        <a:t>Resp</a:t>
                      </a:r>
                      <a:endParaRPr lang="en-US" sz="1800" b="1" dirty="0">
                        <a:solidFill>
                          <a:schemeClr val="tx1"/>
                        </a:solidFill>
                        <a:effectLst/>
                        <a:latin typeface="Calibri"/>
                        <a:ea typeface="Calibri"/>
                        <a:cs typeface="Times New Roman"/>
                      </a:endParaRPr>
                    </a:p>
                  </a:txBody>
                  <a:tcPr marL="68575" marR="68575" marT="0" marB="0">
                    <a:solidFill>
                      <a:schemeClr val="accent1"/>
                    </a:solidFill>
                  </a:tcPr>
                </a:tc>
                <a:tc>
                  <a:txBody>
                    <a:bodyPr/>
                    <a:lstStyle/>
                    <a:p>
                      <a:pPr marL="0" marR="0" algn="ctr">
                        <a:lnSpc>
                          <a:spcPct val="115000"/>
                        </a:lnSpc>
                        <a:spcBef>
                          <a:spcPts val="0"/>
                        </a:spcBef>
                        <a:spcAft>
                          <a:spcPts val="0"/>
                        </a:spcAft>
                      </a:pPr>
                      <a:r>
                        <a:rPr lang="en-US" sz="1800" b="1" dirty="0">
                          <a:solidFill>
                            <a:schemeClr val="tx1"/>
                          </a:solidFill>
                          <a:effectLst/>
                          <a:latin typeface="Calibri"/>
                          <a:ea typeface="Calibri"/>
                          <a:cs typeface="Times New Roman"/>
                        </a:rPr>
                        <a:t>Skin</a:t>
                      </a:r>
                    </a:p>
                  </a:txBody>
                  <a:tcPr marL="68575" marR="68575" marT="0" marB="0">
                    <a:solidFill>
                      <a:schemeClr val="accent1"/>
                    </a:solidFill>
                  </a:tcPr>
                </a:tc>
                <a:tc>
                  <a:txBody>
                    <a:bodyPr/>
                    <a:lstStyle/>
                    <a:p>
                      <a:pPr marL="0" marR="0" algn="ctr">
                        <a:lnSpc>
                          <a:spcPct val="115000"/>
                        </a:lnSpc>
                        <a:spcBef>
                          <a:spcPts val="0"/>
                        </a:spcBef>
                        <a:spcAft>
                          <a:spcPts val="0"/>
                        </a:spcAft>
                      </a:pPr>
                      <a:r>
                        <a:rPr lang="en-US" sz="1800" b="1" dirty="0">
                          <a:solidFill>
                            <a:schemeClr val="tx1"/>
                          </a:solidFill>
                          <a:effectLst/>
                          <a:latin typeface="Calibri"/>
                          <a:ea typeface="Calibri"/>
                          <a:cs typeface="Times New Roman"/>
                        </a:rPr>
                        <a:t>GI</a:t>
                      </a:r>
                    </a:p>
                  </a:txBody>
                  <a:tcPr marL="68575" marR="68575" marT="0" marB="0">
                    <a:solidFill>
                      <a:schemeClr val="accent1"/>
                    </a:solidFill>
                  </a:tcPr>
                </a:tc>
                <a:extLst>
                  <a:ext uri="{0D108BD9-81ED-4DB2-BD59-A6C34878D82A}">
                    <a16:rowId xmlns:a16="http://schemas.microsoft.com/office/drawing/2014/main" val="10001"/>
                  </a:ext>
                </a:extLst>
              </a:tr>
              <a:tr h="452767">
                <a:tc rowSpan="3">
                  <a:txBody>
                    <a:bodyPr/>
                    <a:lstStyle/>
                    <a:p>
                      <a:pPr marL="0" marR="0">
                        <a:lnSpc>
                          <a:spcPct val="115000"/>
                        </a:lnSpc>
                        <a:spcBef>
                          <a:spcPts val="0"/>
                        </a:spcBef>
                        <a:spcAft>
                          <a:spcPts val="0"/>
                        </a:spcAft>
                      </a:pPr>
                      <a:r>
                        <a:rPr lang="en-US" sz="1800" dirty="0">
                          <a:effectLst/>
                        </a:rPr>
                        <a:t> </a:t>
                      </a:r>
                      <a:r>
                        <a:rPr lang="en-US" sz="1800" dirty="0">
                          <a:effectLst/>
                          <a:latin typeface="Calibri"/>
                          <a:ea typeface="Calibri"/>
                          <a:cs typeface="Times New Roman"/>
                        </a:rPr>
                        <a:t>&lt; 10 years</a:t>
                      </a:r>
                    </a:p>
                  </a:txBody>
                  <a:tcPr marL="68575" marR="68575" marT="0" marB="0" anchor="ctr"/>
                </a:tc>
                <a:tc>
                  <a:txBody>
                    <a:bodyPr/>
                    <a:lstStyle/>
                    <a:p>
                      <a:pPr marL="0" marR="0">
                        <a:lnSpc>
                          <a:spcPct val="115000"/>
                        </a:lnSpc>
                        <a:spcBef>
                          <a:spcPts val="0"/>
                        </a:spcBef>
                        <a:spcAft>
                          <a:spcPts val="0"/>
                        </a:spcAft>
                      </a:pPr>
                      <a:r>
                        <a:rPr lang="en-US" sz="1800" dirty="0">
                          <a:effectLst/>
                        </a:rPr>
                        <a:t>Pre</a:t>
                      </a:r>
                      <a:endParaRPr lang="en-US" sz="1800" dirty="0">
                        <a:effectLst/>
                        <a:latin typeface="Calibri"/>
                        <a:ea typeface="Calibri"/>
                        <a:cs typeface="Times New Roman"/>
                      </a:endParaRP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3.42</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0.63</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0.14</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2.85</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0.43</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0.14</a:t>
                      </a:r>
                    </a:p>
                  </a:txBody>
                  <a:tcPr marL="68575" marR="68575" marT="0" marB="0" anchor="ctr">
                    <a:solidFill>
                      <a:schemeClr val="tx1">
                        <a:lumMod val="95000"/>
                      </a:schemeClr>
                    </a:solidFill>
                  </a:tcPr>
                </a:tc>
                <a:extLst>
                  <a:ext uri="{0D108BD9-81ED-4DB2-BD59-A6C34878D82A}">
                    <a16:rowId xmlns:a16="http://schemas.microsoft.com/office/drawing/2014/main" val="10002"/>
                  </a:ext>
                </a:extLst>
              </a:tr>
              <a:tr h="449973">
                <a:tc vMerge="1">
                  <a:txBody>
                    <a:bodyPr/>
                    <a:lstStyle/>
                    <a:p>
                      <a:endParaRPr lang="en-US"/>
                    </a:p>
                  </a:txBody>
                  <a:tcPr/>
                </a:tc>
                <a:tc>
                  <a:txBody>
                    <a:bodyPr/>
                    <a:lstStyle/>
                    <a:p>
                      <a:pPr marL="0" marR="0">
                        <a:lnSpc>
                          <a:spcPct val="115000"/>
                        </a:lnSpc>
                        <a:spcBef>
                          <a:spcPts val="0"/>
                        </a:spcBef>
                        <a:spcAft>
                          <a:spcPts val="0"/>
                        </a:spcAft>
                      </a:pPr>
                      <a:r>
                        <a:rPr lang="en-US" sz="1800" dirty="0">
                          <a:effectLst/>
                        </a:rPr>
                        <a:t>Post</a:t>
                      </a:r>
                      <a:endParaRPr lang="en-US" sz="1800" dirty="0">
                        <a:effectLst/>
                        <a:latin typeface="Calibri"/>
                        <a:ea typeface="Calibri"/>
                        <a:cs typeface="Times New Roman"/>
                      </a:endParaRP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2.88</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0.35</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0.07</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2.13</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0.37</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0.013</a:t>
                      </a:r>
                    </a:p>
                  </a:txBody>
                  <a:tcPr marL="68575" marR="68575" marT="0" marB="0" anchor="ctr">
                    <a:solidFill>
                      <a:schemeClr val="tx1">
                        <a:lumMod val="95000"/>
                      </a:schemeClr>
                    </a:solidFill>
                  </a:tcPr>
                </a:tc>
                <a:extLst>
                  <a:ext uri="{0D108BD9-81ED-4DB2-BD59-A6C34878D82A}">
                    <a16:rowId xmlns:a16="http://schemas.microsoft.com/office/drawing/2014/main" val="10003"/>
                  </a:ext>
                </a:extLst>
              </a:tr>
              <a:tr h="449973">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n-lt"/>
                          <a:ea typeface="+mn-ea"/>
                          <a:cs typeface="+mn-cs"/>
                        </a:rPr>
                        <a:t>P</a:t>
                      </a:r>
                      <a:endParaRPr lang="en-US" sz="1800" dirty="0">
                        <a:effectLst/>
                        <a:latin typeface="Calibri"/>
                        <a:ea typeface="Calibri"/>
                        <a:cs typeface="Times New Roman"/>
                      </a:endParaRP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0.06</a:t>
                      </a: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0.02</a:t>
                      </a:r>
                    </a:p>
                  </a:txBody>
                  <a:tcPr marL="68575" marR="68575" marT="0" marB="0" anchor="ctr">
                    <a:solidFill>
                      <a:srgbClr val="FFFF00"/>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0.14</a:t>
                      </a: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0.007</a:t>
                      </a:r>
                    </a:p>
                  </a:txBody>
                  <a:tcPr marL="68575" marR="68575" marT="0" marB="0" anchor="ctr">
                    <a:solidFill>
                      <a:srgbClr val="FFFF00"/>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0.04</a:t>
                      </a:r>
                    </a:p>
                  </a:txBody>
                  <a:tcPr marL="68575" marR="68575" marT="0" marB="0" anchor="ctr">
                    <a:solidFill>
                      <a:srgbClr val="FFFF00"/>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0.006</a:t>
                      </a:r>
                    </a:p>
                  </a:txBody>
                  <a:tcPr marL="68575" marR="68575" marT="0" marB="0" anchor="ctr">
                    <a:solidFill>
                      <a:srgbClr val="FFFF00"/>
                    </a:solidFill>
                  </a:tcPr>
                </a:tc>
                <a:extLst>
                  <a:ext uri="{0D108BD9-81ED-4DB2-BD59-A6C34878D82A}">
                    <a16:rowId xmlns:a16="http://schemas.microsoft.com/office/drawing/2014/main" val="10004"/>
                  </a:ext>
                </a:extLst>
              </a:tr>
              <a:tr h="352613">
                <a:tc rowSpan="3">
                  <a:txBody>
                    <a:bodyPr/>
                    <a:lstStyle/>
                    <a:p>
                      <a:pPr marL="0" marR="0">
                        <a:lnSpc>
                          <a:spcPct val="115000"/>
                        </a:lnSpc>
                        <a:spcBef>
                          <a:spcPts val="0"/>
                        </a:spcBef>
                        <a:spcAft>
                          <a:spcPts val="0"/>
                        </a:spcAft>
                      </a:pPr>
                      <a:r>
                        <a:rPr lang="en-US" sz="1800" dirty="0">
                          <a:effectLst/>
                        </a:rPr>
                        <a:t> 10-19 years</a:t>
                      </a:r>
                      <a:endParaRPr lang="en-US" sz="1800" dirty="0">
                        <a:effectLst/>
                        <a:latin typeface="Calibri"/>
                        <a:ea typeface="Calibri"/>
                        <a:cs typeface="Times New Roman"/>
                      </a:endParaRPr>
                    </a:p>
                  </a:txBody>
                  <a:tcPr marL="68575" marR="68575" marT="0" marB="0" anchor="ctr"/>
                </a:tc>
                <a:tc>
                  <a:txBody>
                    <a:bodyPr/>
                    <a:lstStyle/>
                    <a:p>
                      <a:pPr marL="0" marR="0">
                        <a:lnSpc>
                          <a:spcPct val="115000"/>
                        </a:lnSpc>
                        <a:spcBef>
                          <a:spcPts val="0"/>
                        </a:spcBef>
                        <a:spcAft>
                          <a:spcPts val="0"/>
                        </a:spcAft>
                      </a:pPr>
                      <a:r>
                        <a:rPr lang="en-US" sz="1800" dirty="0">
                          <a:effectLst/>
                        </a:rPr>
                        <a:t>Pre</a:t>
                      </a:r>
                      <a:endParaRPr lang="en-US" sz="1800" dirty="0">
                        <a:effectLst/>
                        <a:latin typeface="Calibri"/>
                        <a:ea typeface="Calibri"/>
                        <a:cs typeface="Times New Roman"/>
                      </a:endParaRP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1.70</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0.46</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0.00</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1.34</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0.24</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0.01</a:t>
                      </a:r>
                    </a:p>
                  </a:txBody>
                  <a:tcPr marL="68575" marR="68575" marT="0" marB="0" anchor="ctr">
                    <a:solidFill>
                      <a:schemeClr val="tx1">
                        <a:lumMod val="95000"/>
                      </a:schemeClr>
                    </a:solidFill>
                  </a:tcPr>
                </a:tc>
                <a:extLst>
                  <a:ext uri="{0D108BD9-81ED-4DB2-BD59-A6C34878D82A}">
                    <a16:rowId xmlns:a16="http://schemas.microsoft.com/office/drawing/2014/main" val="10005"/>
                  </a:ext>
                </a:extLst>
              </a:tr>
              <a:tr h="580241">
                <a:tc vMerge="1">
                  <a:txBody>
                    <a:bodyPr/>
                    <a:lstStyle/>
                    <a:p>
                      <a:endParaRPr lang="en-US"/>
                    </a:p>
                  </a:txBody>
                  <a:tcPr/>
                </a:tc>
                <a:tc>
                  <a:txBody>
                    <a:bodyPr/>
                    <a:lstStyle/>
                    <a:p>
                      <a:pPr marL="0" marR="0">
                        <a:lnSpc>
                          <a:spcPct val="115000"/>
                        </a:lnSpc>
                        <a:spcBef>
                          <a:spcPts val="0"/>
                        </a:spcBef>
                        <a:spcAft>
                          <a:spcPts val="0"/>
                        </a:spcAft>
                      </a:pPr>
                      <a:r>
                        <a:rPr lang="en-US" sz="1800" dirty="0">
                          <a:effectLst/>
                        </a:rPr>
                        <a:t>Post</a:t>
                      </a:r>
                      <a:endParaRPr lang="en-US" sz="1800" dirty="0">
                        <a:effectLst/>
                        <a:latin typeface="Calibri"/>
                        <a:ea typeface="Calibri"/>
                        <a:cs typeface="Times New Roman"/>
                      </a:endParaRP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1.55</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0.22</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0.05</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1.16</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0.12</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0.003</a:t>
                      </a:r>
                    </a:p>
                  </a:txBody>
                  <a:tcPr marL="68575" marR="68575" marT="0" marB="0" anchor="ctr">
                    <a:solidFill>
                      <a:schemeClr val="tx1">
                        <a:lumMod val="95000"/>
                      </a:schemeClr>
                    </a:solidFill>
                  </a:tcPr>
                </a:tc>
                <a:extLst>
                  <a:ext uri="{0D108BD9-81ED-4DB2-BD59-A6C34878D82A}">
                    <a16:rowId xmlns:a16="http://schemas.microsoft.com/office/drawing/2014/main" val="10006"/>
                  </a:ext>
                </a:extLst>
              </a:tr>
              <a:tr h="352613">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n-lt"/>
                          <a:ea typeface="+mn-ea"/>
                          <a:cs typeface="+mn-cs"/>
                        </a:rPr>
                        <a:t>P</a:t>
                      </a:r>
                      <a:endParaRPr lang="en-US" sz="1800" dirty="0">
                        <a:effectLst/>
                        <a:latin typeface="Calibri"/>
                        <a:ea typeface="Calibri"/>
                        <a:cs typeface="Times New Roman"/>
                      </a:endParaRP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0.86</a:t>
                      </a: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0.01</a:t>
                      </a:r>
                    </a:p>
                  </a:txBody>
                  <a:tcPr marL="68575" marR="68575" marT="0" marB="0" anchor="ctr">
                    <a:solidFill>
                      <a:srgbClr val="FFFF00"/>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0.66</a:t>
                      </a: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0.002</a:t>
                      </a:r>
                    </a:p>
                  </a:txBody>
                  <a:tcPr marL="68575" marR="68575" marT="0" marB="0" anchor="ctr">
                    <a:solidFill>
                      <a:srgbClr val="FFFF00"/>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0.005</a:t>
                      </a:r>
                    </a:p>
                  </a:txBody>
                  <a:tcPr marL="68575" marR="68575" marT="0" marB="0" anchor="ctr">
                    <a:solidFill>
                      <a:srgbClr val="FFFF00"/>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0.16</a:t>
                      </a:r>
                    </a:p>
                  </a:txBody>
                  <a:tcPr marL="68575" marR="68575" marT="0" marB="0" anchor="ctr">
                    <a:solidFill>
                      <a:schemeClr val="tx1">
                        <a:lumMod val="85000"/>
                      </a:schemeClr>
                    </a:solidFill>
                  </a:tcPr>
                </a:tc>
                <a:extLst>
                  <a:ext uri="{0D108BD9-81ED-4DB2-BD59-A6C34878D82A}">
                    <a16:rowId xmlns:a16="http://schemas.microsoft.com/office/drawing/2014/main" val="10007"/>
                  </a:ext>
                </a:extLst>
              </a:tr>
              <a:tr h="352613">
                <a:tc rowSpan="3">
                  <a:txBody>
                    <a:bodyPr/>
                    <a:lstStyle/>
                    <a:p>
                      <a:pPr marL="0" marR="0">
                        <a:lnSpc>
                          <a:spcPct val="115000"/>
                        </a:lnSpc>
                        <a:spcBef>
                          <a:spcPts val="0"/>
                        </a:spcBef>
                        <a:spcAft>
                          <a:spcPts val="0"/>
                        </a:spcAft>
                      </a:pPr>
                      <a:r>
                        <a:rPr lang="en-US" sz="1800" dirty="0">
                          <a:effectLst/>
                        </a:rPr>
                        <a:t> </a:t>
                      </a:r>
                      <a:r>
                        <a:rPr lang="en-US" sz="1800" dirty="0">
                          <a:effectLst/>
                          <a:latin typeface="+mn-lt"/>
                          <a:ea typeface="+mn-ea"/>
                          <a:cs typeface="+mn-cs"/>
                        </a:rPr>
                        <a:t>20-35</a:t>
                      </a:r>
                      <a:r>
                        <a:rPr lang="en-US" sz="1800" baseline="0" dirty="0">
                          <a:effectLst/>
                          <a:latin typeface="+mn-lt"/>
                          <a:ea typeface="+mn-ea"/>
                          <a:cs typeface="+mn-cs"/>
                        </a:rPr>
                        <a:t> years</a:t>
                      </a:r>
                      <a:endParaRPr lang="en-US" sz="1800" dirty="0">
                        <a:effectLst/>
                        <a:latin typeface="Calibri"/>
                        <a:ea typeface="Calibri"/>
                        <a:cs typeface="Times New Roman"/>
                      </a:endParaRPr>
                    </a:p>
                  </a:txBody>
                  <a:tcPr marL="68575" marR="68575" marT="0" marB="0" anchor="ctr"/>
                </a:tc>
                <a:tc>
                  <a:txBody>
                    <a:bodyPr/>
                    <a:lstStyle/>
                    <a:p>
                      <a:pPr marL="0" marR="0">
                        <a:lnSpc>
                          <a:spcPct val="115000"/>
                        </a:lnSpc>
                        <a:spcBef>
                          <a:spcPts val="0"/>
                        </a:spcBef>
                        <a:spcAft>
                          <a:spcPts val="0"/>
                        </a:spcAft>
                      </a:pPr>
                      <a:r>
                        <a:rPr lang="en-US" sz="1800" dirty="0">
                          <a:effectLst/>
                        </a:rPr>
                        <a:t>Pre</a:t>
                      </a:r>
                      <a:endParaRPr lang="en-US" sz="1800" dirty="0">
                        <a:effectLst/>
                        <a:latin typeface="Calibri"/>
                        <a:ea typeface="Calibri"/>
                        <a:cs typeface="Times New Roman"/>
                      </a:endParaRP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1.22</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0.30</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0.03</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0.89</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0.20</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0.02</a:t>
                      </a:r>
                    </a:p>
                  </a:txBody>
                  <a:tcPr marL="68575" marR="68575" marT="0" marB="0" anchor="ctr">
                    <a:solidFill>
                      <a:schemeClr val="tx1">
                        <a:lumMod val="95000"/>
                      </a:schemeClr>
                    </a:solidFill>
                  </a:tcPr>
                </a:tc>
                <a:extLst>
                  <a:ext uri="{0D108BD9-81ED-4DB2-BD59-A6C34878D82A}">
                    <a16:rowId xmlns:a16="http://schemas.microsoft.com/office/drawing/2014/main" val="10008"/>
                  </a:ext>
                </a:extLst>
              </a:tr>
              <a:tr h="580241">
                <a:tc vMerge="1">
                  <a:txBody>
                    <a:bodyPr/>
                    <a:lstStyle/>
                    <a:p>
                      <a:endParaRPr lang="en-US"/>
                    </a:p>
                  </a:txBody>
                  <a:tcPr/>
                </a:tc>
                <a:tc>
                  <a:txBody>
                    <a:bodyPr/>
                    <a:lstStyle/>
                    <a:p>
                      <a:pPr marL="0" marR="0">
                        <a:lnSpc>
                          <a:spcPct val="115000"/>
                        </a:lnSpc>
                        <a:spcBef>
                          <a:spcPts val="0"/>
                        </a:spcBef>
                        <a:spcAft>
                          <a:spcPts val="0"/>
                        </a:spcAft>
                      </a:pPr>
                      <a:r>
                        <a:rPr lang="en-US" sz="1800" dirty="0">
                          <a:effectLst/>
                        </a:rPr>
                        <a:t>Post </a:t>
                      </a:r>
                      <a:endParaRPr lang="en-US" sz="1800" dirty="0">
                        <a:effectLst/>
                        <a:latin typeface="Calibri"/>
                        <a:ea typeface="Calibri"/>
                        <a:cs typeface="Times New Roman"/>
                      </a:endParaRP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1.13</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0.27</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0.06</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0.77</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0.10</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0.02</a:t>
                      </a:r>
                    </a:p>
                  </a:txBody>
                  <a:tcPr marL="68575" marR="68575" marT="0" marB="0" anchor="ctr">
                    <a:solidFill>
                      <a:schemeClr val="tx1">
                        <a:lumMod val="95000"/>
                      </a:schemeClr>
                    </a:solidFill>
                  </a:tcPr>
                </a:tc>
                <a:extLst>
                  <a:ext uri="{0D108BD9-81ED-4DB2-BD59-A6C34878D82A}">
                    <a16:rowId xmlns:a16="http://schemas.microsoft.com/office/drawing/2014/main" val="10009"/>
                  </a:ext>
                </a:extLst>
              </a:tr>
              <a:tr h="352613">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n-lt"/>
                          <a:ea typeface="+mn-ea"/>
                          <a:cs typeface="+mn-cs"/>
                        </a:rPr>
                        <a:t>P</a:t>
                      </a:r>
                      <a:endParaRPr lang="en-US" sz="1800" dirty="0">
                        <a:effectLst/>
                        <a:latin typeface="Calibri"/>
                        <a:ea typeface="Calibri"/>
                        <a:cs typeface="Times New Roman"/>
                      </a:endParaRP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0.78</a:t>
                      </a: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0.79</a:t>
                      </a: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0.47</a:t>
                      </a: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b="0" dirty="0">
                          <a:effectLst/>
                          <a:latin typeface="Calibri"/>
                          <a:ea typeface="Calibri"/>
                          <a:cs typeface="Times New Roman"/>
                        </a:rPr>
                        <a:t>0.07</a:t>
                      </a:r>
                    </a:p>
                  </a:txBody>
                  <a:tcPr marL="68575" marR="68575" marT="0" marB="0" anchor="ctr">
                    <a:solidFill>
                      <a:srgbClr val="FFFF00"/>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0.002</a:t>
                      </a:r>
                    </a:p>
                  </a:txBody>
                  <a:tcPr marL="68575" marR="68575" marT="0" marB="0" anchor="ctr">
                    <a:solidFill>
                      <a:srgbClr val="FFFF00"/>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0.99</a:t>
                      </a:r>
                    </a:p>
                  </a:txBody>
                  <a:tcPr marL="68575" marR="68575" marT="0" marB="0" anchor="ctr">
                    <a:solidFill>
                      <a:schemeClr val="tx1">
                        <a:lumMod val="85000"/>
                      </a:schemeClr>
                    </a:solidFill>
                  </a:tcPr>
                </a:tc>
                <a:extLst>
                  <a:ext uri="{0D108BD9-81ED-4DB2-BD59-A6C34878D82A}">
                    <a16:rowId xmlns:a16="http://schemas.microsoft.com/office/drawing/2014/main" val="10010"/>
                  </a:ext>
                </a:extLst>
              </a:tr>
              <a:tr h="331888">
                <a:tc rowSpan="3">
                  <a:txBody>
                    <a:bodyPr/>
                    <a:lstStyle/>
                    <a:p>
                      <a:pPr marL="0" marR="0">
                        <a:lnSpc>
                          <a:spcPct val="115000"/>
                        </a:lnSpc>
                        <a:spcBef>
                          <a:spcPts val="0"/>
                        </a:spcBef>
                        <a:spcAft>
                          <a:spcPts val="0"/>
                        </a:spcAft>
                      </a:pPr>
                      <a:r>
                        <a:rPr lang="en-US" sz="1800" dirty="0">
                          <a:effectLst/>
                        </a:rPr>
                        <a:t> 35-50 years</a:t>
                      </a:r>
                      <a:endParaRPr lang="en-US" sz="1800" dirty="0">
                        <a:effectLst/>
                        <a:latin typeface="Calibri"/>
                        <a:ea typeface="Calibri"/>
                        <a:cs typeface="Times New Roman"/>
                      </a:endParaRPr>
                    </a:p>
                  </a:txBody>
                  <a:tcPr marL="68575" marR="68575" marT="0" marB="0" anchor="ctr"/>
                </a:tc>
                <a:tc>
                  <a:txBody>
                    <a:bodyPr/>
                    <a:lstStyle/>
                    <a:p>
                      <a:pPr marL="0" marR="0">
                        <a:lnSpc>
                          <a:spcPct val="115000"/>
                        </a:lnSpc>
                        <a:spcBef>
                          <a:spcPts val="0"/>
                        </a:spcBef>
                        <a:spcAft>
                          <a:spcPts val="0"/>
                        </a:spcAft>
                      </a:pPr>
                      <a:r>
                        <a:rPr lang="en-US" sz="1800" dirty="0">
                          <a:effectLst/>
                        </a:rPr>
                        <a:t>Pre</a:t>
                      </a:r>
                      <a:endParaRPr lang="en-US" sz="1800" dirty="0">
                        <a:effectLst/>
                        <a:latin typeface="Calibri"/>
                        <a:ea typeface="Calibri"/>
                        <a:cs typeface="Times New Roman"/>
                      </a:endParaRP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0.97</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0.38</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0.02</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0.99</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0.26</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0.01</a:t>
                      </a:r>
                    </a:p>
                  </a:txBody>
                  <a:tcPr marL="68575" marR="68575" marT="0" marB="0" anchor="ctr">
                    <a:solidFill>
                      <a:schemeClr val="tx1">
                        <a:lumMod val="95000"/>
                      </a:schemeClr>
                    </a:solidFill>
                  </a:tcPr>
                </a:tc>
                <a:extLst>
                  <a:ext uri="{0D108BD9-81ED-4DB2-BD59-A6C34878D82A}">
                    <a16:rowId xmlns:a16="http://schemas.microsoft.com/office/drawing/2014/main" val="10011"/>
                  </a:ext>
                </a:extLst>
              </a:tr>
              <a:tr h="580241">
                <a:tc vMerge="1">
                  <a:txBody>
                    <a:bodyPr/>
                    <a:lstStyle/>
                    <a:p>
                      <a:endParaRPr lang="en-US"/>
                    </a:p>
                  </a:txBody>
                  <a:tcPr/>
                </a:tc>
                <a:tc>
                  <a:txBody>
                    <a:bodyPr/>
                    <a:lstStyle/>
                    <a:p>
                      <a:pPr marL="0" marR="0">
                        <a:lnSpc>
                          <a:spcPct val="115000"/>
                        </a:lnSpc>
                        <a:spcBef>
                          <a:spcPts val="0"/>
                        </a:spcBef>
                        <a:spcAft>
                          <a:spcPts val="0"/>
                        </a:spcAft>
                      </a:pPr>
                      <a:r>
                        <a:rPr lang="en-US" sz="1800" dirty="0">
                          <a:effectLst/>
                        </a:rPr>
                        <a:t>Post </a:t>
                      </a:r>
                      <a:endParaRPr lang="en-US" sz="1800" dirty="0">
                        <a:effectLst/>
                        <a:latin typeface="Calibri"/>
                        <a:ea typeface="Calibri"/>
                        <a:cs typeface="Times New Roman"/>
                      </a:endParaRP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1.03</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0.40</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0.02</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0.76</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0.13</a:t>
                      </a:r>
                    </a:p>
                  </a:txBody>
                  <a:tcPr marL="68575" marR="68575" marT="0" marB="0" anchor="ctr">
                    <a:solidFill>
                      <a:schemeClr val="tx1">
                        <a:lumMod val="9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0.02</a:t>
                      </a:r>
                    </a:p>
                  </a:txBody>
                  <a:tcPr marL="68575" marR="68575" marT="0" marB="0" anchor="ctr">
                    <a:solidFill>
                      <a:schemeClr val="tx1">
                        <a:lumMod val="95000"/>
                      </a:schemeClr>
                    </a:solidFill>
                  </a:tcPr>
                </a:tc>
                <a:extLst>
                  <a:ext uri="{0D108BD9-81ED-4DB2-BD59-A6C34878D82A}">
                    <a16:rowId xmlns:a16="http://schemas.microsoft.com/office/drawing/2014/main" val="10012"/>
                  </a:ext>
                </a:extLst>
              </a:tr>
              <a:tr h="331888">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 </a:t>
                      </a:r>
                      <a:endParaRPr lang="en-US" sz="1800" dirty="0">
                        <a:effectLst/>
                        <a:latin typeface="Calibri"/>
                        <a:ea typeface="Calibri"/>
                        <a:cs typeface="Times New Roman"/>
                      </a:endParaRP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0.95</a:t>
                      </a: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0.87</a:t>
                      </a: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0.84</a:t>
                      </a: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0.35</a:t>
                      </a:r>
                    </a:p>
                  </a:txBody>
                  <a:tcPr marL="68575" marR="68575" marT="0" marB="0" anchor="ctr">
                    <a:solidFill>
                      <a:schemeClr val="tx1">
                        <a:lumMod val="85000"/>
                      </a:schemeClr>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0.0007</a:t>
                      </a:r>
                    </a:p>
                  </a:txBody>
                  <a:tcPr marL="68575" marR="68575" marT="0" marB="0" anchor="ctr">
                    <a:solidFill>
                      <a:srgbClr val="FFFF00"/>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0.58</a:t>
                      </a:r>
                    </a:p>
                  </a:txBody>
                  <a:tcPr marL="68575" marR="68575" marT="0" marB="0" anchor="ctr">
                    <a:solidFill>
                      <a:schemeClr val="tx1">
                        <a:lumMod val="85000"/>
                      </a:schemeClr>
                    </a:solidFill>
                  </a:tcPr>
                </a:tc>
                <a:extLst>
                  <a:ext uri="{0D108BD9-81ED-4DB2-BD59-A6C34878D82A}">
                    <a16:rowId xmlns:a16="http://schemas.microsoft.com/office/drawing/2014/main" val="10013"/>
                  </a:ext>
                </a:extLst>
              </a:tr>
            </a:tbl>
          </a:graphicData>
        </a:graphic>
      </p:graphicFrame>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9F4B-E790-5E42-BBC4-E7E734E122FD}"/>
              </a:ext>
            </a:extLst>
          </p:cNvPr>
          <p:cNvSpPr>
            <a:spLocks noGrp="1"/>
          </p:cNvSpPr>
          <p:nvPr>
            <p:ph type="title"/>
          </p:nvPr>
        </p:nvSpPr>
        <p:spPr>
          <a:xfrm>
            <a:off x="-15875" y="76200"/>
            <a:ext cx="8915400" cy="762000"/>
          </a:xfrm>
        </p:spPr>
        <p:txBody>
          <a:bodyPr>
            <a:noAutofit/>
          </a:bodyPr>
          <a:lstStyle/>
          <a:p>
            <a:pPr>
              <a:defRPr/>
            </a:pPr>
            <a:r>
              <a:rPr lang="en-US" sz="3200" dirty="0"/>
              <a:t>Illness episodes </a:t>
            </a:r>
            <a:r>
              <a:rPr lang="en-US" sz="3200" dirty="0" err="1"/>
              <a:t>ppy</a:t>
            </a:r>
            <a:br>
              <a:rPr lang="en-US" sz="3200" dirty="0"/>
            </a:br>
            <a:r>
              <a:rPr lang="en-US" sz="3200" dirty="0"/>
              <a:t>All homes with Water, Villages A-D    </a:t>
            </a:r>
          </a:p>
        </p:txBody>
      </p:sp>
      <p:graphicFrame>
        <p:nvGraphicFramePr>
          <p:cNvPr id="3" name="Table 2">
            <a:extLst>
              <a:ext uri="{FF2B5EF4-FFF2-40B4-BE49-F238E27FC236}">
                <a16:creationId xmlns:a16="http://schemas.microsoft.com/office/drawing/2014/main" id="{F46D5E01-CC55-D54B-9F7E-82FA308EEEEF}"/>
              </a:ext>
            </a:extLst>
          </p:cNvPr>
          <p:cNvGraphicFramePr>
            <a:graphicFrameLocks noGrp="1"/>
          </p:cNvGraphicFramePr>
          <p:nvPr/>
        </p:nvGraphicFramePr>
        <p:xfrm>
          <a:off x="1371600" y="1066800"/>
          <a:ext cx="6172200" cy="5611813"/>
        </p:xfrm>
        <a:graphic>
          <a:graphicData uri="http://schemas.openxmlformats.org/drawingml/2006/table">
            <a:tbl>
              <a:tblPr firstRow="1" firstCol="1" bandRow="1">
                <a:tableStyleId>{5C22544A-7EE6-4342-B048-85BDC9FD1C3A}</a:tableStyleId>
              </a:tblPr>
              <a:tblGrid>
                <a:gridCol w="1534780">
                  <a:extLst>
                    <a:ext uri="{9D8B030D-6E8A-4147-A177-3AD203B41FA5}">
                      <a16:colId xmlns:a16="http://schemas.microsoft.com/office/drawing/2014/main" val="20000"/>
                    </a:ext>
                  </a:extLst>
                </a:gridCol>
                <a:gridCol w="902811">
                  <a:extLst>
                    <a:ext uri="{9D8B030D-6E8A-4147-A177-3AD203B41FA5}">
                      <a16:colId xmlns:a16="http://schemas.microsoft.com/office/drawing/2014/main" val="20001"/>
                    </a:ext>
                  </a:extLst>
                </a:gridCol>
                <a:gridCol w="3734609">
                  <a:extLst>
                    <a:ext uri="{9D8B030D-6E8A-4147-A177-3AD203B41FA5}">
                      <a16:colId xmlns:a16="http://schemas.microsoft.com/office/drawing/2014/main" val="20002"/>
                    </a:ext>
                  </a:extLst>
                </a:gridCol>
              </a:tblGrid>
              <a:tr h="685777">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b="1" dirty="0">
                          <a:effectLst/>
                          <a:latin typeface="+mn-lt"/>
                          <a:ea typeface="Calibri"/>
                          <a:cs typeface="Times New Roman"/>
                        </a:rPr>
                        <a:t>Villages A-D</a:t>
                      </a:r>
                    </a:p>
                  </a:txBody>
                  <a:tcPr marL="68580" marR="68580" marT="0" marB="0" anchor="ctr"/>
                </a:tc>
                <a:extLst>
                  <a:ext uri="{0D108BD9-81ED-4DB2-BD59-A6C34878D82A}">
                    <a16:rowId xmlns:a16="http://schemas.microsoft.com/office/drawing/2014/main" val="10000"/>
                  </a:ext>
                </a:extLst>
              </a:tr>
              <a:tr h="766449">
                <a:tc>
                  <a:txBody>
                    <a:bodyPr/>
                    <a:lstStyle/>
                    <a:p>
                      <a:pPr marL="0" marR="0">
                        <a:lnSpc>
                          <a:spcPct val="115000"/>
                        </a:lnSpc>
                        <a:spcBef>
                          <a:spcPts val="0"/>
                        </a:spcBef>
                        <a:spcAft>
                          <a:spcPts val="0"/>
                        </a:spcAft>
                      </a:pPr>
                      <a:r>
                        <a:rPr lang="en-US" sz="1800" dirty="0">
                          <a:effectLst/>
                        </a:rPr>
                        <a:t>Infection type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Period</a:t>
                      </a:r>
                      <a:endParaRPr lang="en-US" sz="18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2000" b="1" dirty="0">
                          <a:solidFill>
                            <a:schemeClr val="bg1"/>
                          </a:solidFill>
                          <a:effectLst/>
                        </a:rPr>
                        <a:t>All Homes</a:t>
                      </a:r>
                    </a:p>
                    <a:p>
                      <a:pPr marL="0" marR="0" algn="ctr">
                        <a:lnSpc>
                          <a:spcPct val="115000"/>
                        </a:lnSpc>
                        <a:spcBef>
                          <a:spcPts val="0"/>
                        </a:spcBef>
                        <a:spcAft>
                          <a:spcPts val="0"/>
                        </a:spcAft>
                      </a:pPr>
                      <a:r>
                        <a:rPr lang="en-US" sz="2000" b="1" dirty="0">
                          <a:solidFill>
                            <a:schemeClr val="bg1"/>
                          </a:solidFill>
                          <a:effectLst/>
                          <a:latin typeface="Calibri"/>
                          <a:ea typeface="Calibri"/>
                          <a:cs typeface="Times New Roman"/>
                        </a:rPr>
                        <a:t>With Water</a:t>
                      </a: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452708">
                <a:tc>
                  <a:txBody>
                    <a:bodyPr/>
                    <a:lstStyle/>
                    <a:p>
                      <a:pPr marL="0" marR="0">
                        <a:lnSpc>
                          <a:spcPct val="115000"/>
                        </a:lnSpc>
                        <a:spcBef>
                          <a:spcPts val="0"/>
                        </a:spcBef>
                        <a:spcAft>
                          <a:spcPts val="0"/>
                        </a:spcAft>
                      </a:pPr>
                      <a:r>
                        <a:rPr lang="en-US" sz="1800" dirty="0">
                          <a:effectLst/>
                          <a:latin typeface="Calibri"/>
                          <a:ea typeface="Calibri"/>
                          <a:cs typeface="Times New Roman"/>
                        </a:rPr>
                        <a:t>N</a:t>
                      </a:r>
                      <a:r>
                        <a:rPr lang="en-US" sz="1800" baseline="0" dirty="0">
                          <a:effectLst/>
                          <a:latin typeface="Calibri"/>
                          <a:ea typeface="Calibri"/>
                          <a:cs typeface="Times New Roman"/>
                        </a:rPr>
                        <a:t> (Pre)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1" dirty="0">
                          <a:solidFill>
                            <a:schemeClr val="bg1"/>
                          </a:solidFill>
                          <a:effectLst/>
                          <a:latin typeface="Calibri"/>
                          <a:ea typeface="Calibri"/>
                          <a:cs typeface="Times New Roman"/>
                        </a:rPr>
                        <a:t>821</a:t>
                      </a:r>
                    </a:p>
                  </a:txBody>
                  <a:tcPr marL="68580" marR="68580" marT="0" marB="0">
                    <a:solidFill>
                      <a:schemeClr val="tx1">
                        <a:lumMod val="95000"/>
                      </a:schemeClr>
                    </a:solidFill>
                  </a:tcPr>
                </a:tc>
                <a:extLst>
                  <a:ext uri="{0D108BD9-81ED-4DB2-BD59-A6C34878D82A}">
                    <a16:rowId xmlns:a16="http://schemas.microsoft.com/office/drawing/2014/main" val="10002"/>
                  </a:ext>
                </a:extLst>
              </a:tr>
              <a:tr h="429754">
                <a:tc rowSpan="3">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Respiratory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Pre</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1" dirty="0">
                          <a:solidFill>
                            <a:schemeClr val="bg1"/>
                          </a:solidFill>
                          <a:effectLst/>
                        </a:rPr>
                        <a:t>1.55</a:t>
                      </a:r>
                      <a:endParaRPr lang="en-US" sz="18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3"/>
                  </a:ext>
                </a:extLst>
              </a:tr>
              <a:tr h="380988">
                <a:tc vMerge="1">
                  <a:txBody>
                    <a:bodyPr/>
                    <a:lstStyle/>
                    <a:p>
                      <a:endParaRPr lang="en-US"/>
                    </a:p>
                  </a:txBody>
                  <a:tcPr/>
                </a:tc>
                <a:tc>
                  <a:txBody>
                    <a:bodyPr/>
                    <a:lstStyle/>
                    <a:p>
                      <a:pPr marL="0" marR="0">
                        <a:lnSpc>
                          <a:spcPct val="115000"/>
                        </a:lnSpc>
                        <a:spcBef>
                          <a:spcPts val="0"/>
                        </a:spcBef>
                        <a:spcAft>
                          <a:spcPts val="0"/>
                        </a:spcAft>
                      </a:pPr>
                      <a:r>
                        <a:rPr lang="en-US" sz="1800" dirty="0">
                          <a:effectLst/>
                        </a:rPr>
                        <a:t>Post</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1" dirty="0">
                          <a:solidFill>
                            <a:schemeClr val="bg1"/>
                          </a:solidFill>
                          <a:effectLst/>
                        </a:rPr>
                        <a:t>1.35</a:t>
                      </a:r>
                      <a:endParaRPr lang="en-US" sz="18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4"/>
                  </a:ext>
                </a:extLst>
              </a:tr>
              <a:tr h="630936">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b="1" dirty="0">
                        <a:solidFill>
                          <a:schemeClr val="bg1"/>
                        </a:solidFill>
                        <a:effectLst/>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solidFill>
                            <a:schemeClr val="bg1"/>
                          </a:solidFill>
                          <a:effectLst/>
                        </a:rPr>
                        <a:t>P &lt;0.0001</a:t>
                      </a:r>
                      <a:endParaRPr lang="en-US" sz="1800" b="1" dirty="0">
                        <a:solidFill>
                          <a:schemeClr val="bg1"/>
                        </a:solidFill>
                        <a:effectLst/>
                        <a:latin typeface="+mn-lt"/>
                        <a:ea typeface="Calibri"/>
                        <a:cs typeface="Times New Roman"/>
                      </a:endParaRPr>
                    </a:p>
                  </a:txBody>
                  <a:tcPr marL="68580" marR="68580" marT="0" marB="0">
                    <a:solidFill>
                      <a:schemeClr val="tx1">
                        <a:lumMod val="85000"/>
                      </a:schemeClr>
                    </a:solidFill>
                  </a:tcPr>
                </a:tc>
                <a:extLst>
                  <a:ext uri="{0D108BD9-81ED-4DB2-BD59-A6C34878D82A}">
                    <a16:rowId xmlns:a16="http://schemas.microsoft.com/office/drawing/2014/main" val="10005"/>
                  </a:ext>
                </a:extLst>
              </a:tr>
              <a:tr h="409408">
                <a:tc rowSpan="3">
                  <a:txBody>
                    <a:bodyPr/>
                    <a:lstStyle/>
                    <a:p>
                      <a:pPr marL="0" marR="0">
                        <a:lnSpc>
                          <a:spcPct val="115000"/>
                        </a:lnSpc>
                        <a:spcBef>
                          <a:spcPts val="0"/>
                        </a:spcBef>
                        <a:spcAft>
                          <a:spcPts val="0"/>
                        </a:spcAft>
                      </a:pPr>
                      <a:r>
                        <a:rPr lang="en-US" sz="1800" dirty="0">
                          <a:effectLst/>
                        </a:rPr>
                        <a:t> </a:t>
                      </a:r>
                    </a:p>
                    <a:p>
                      <a:pPr marL="0" marR="0">
                        <a:lnSpc>
                          <a:spcPct val="115000"/>
                        </a:lnSpc>
                        <a:spcBef>
                          <a:spcPts val="0"/>
                        </a:spcBef>
                        <a:spcAft>
                          <a:spcPts val="0"/>
                        </a:spcAft>
                      </a:pPr>
                      <a:r>
                        <a:rPr lang="en-US" sz="1800" dirty="0">
                          <a:effectLst/>
                        </a:rPr>
                        <a:t>Skin</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Pre</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1" dirty="0">
                          <a:solidFill>
                            <a:schemeClr val="bg1"/>
                          </a:solidFill>
                          <a:effectLst/>
                        </a:rPr>
                        <a:t>0.31</a:t>
                      </a:r>
                      <a:endParaRPr lang="en-US" sz="18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6"/>
                  </a:ext>
                </a:extLst>
              </a:tr>
              <a:tr h="380988">
                <a:tc vMerge="1">
                  <a:txBody>
                    <a:bodyPr/>
                    <a:lstStyle/>
                    <a:p>
                      <a:endParaRPr lang="en-US"/>
                    </a:p>
                  </a:txBody>
                  <a:tcPr/>
                </a:tc>
                <a:tc>
                  <a:txBody>
                    <a:bodyPr/>
                    <a:lstStyle/>
                    <a:p>
                      <a:pPr marL="0" marR="0">
                        <a:lnSpc>
                          <a:spcPct val="115000"/>
                        </a:lnSpc>
                        <a:spcBef>
                          <a:spcPts val="0"/>
                        </a:spcBef>
                        <a:spcAft>
                          <a:spcPts val="0"/>
                        </a:spcAft>
                      </a:pPr>
                      <a:r>
                        <a:rPr lang="en-US" sz="1800" dirty="0">
                          <a:effectLst/>
                        </a:rPr>
                        <a:t>Post </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1" dirty="0">
                          <a:solidFill>
                            <a:schemeClr val="bg1"/>
                          </a:solidFill>
                          <a:effectLst/>
                        </a:rPr>
                        <a:t>0.25</a:t>
                      </a:r>
                      <a:endParaRPr lang="en-US" sz="18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7"/>
                  </a:ext>
                </a:extLst>
              </a:tr>
              <a:tr h="352567">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mn-lt"/>
                          <a:ea typeface="+mn-ea"/>
                          <a:cs typeface="+mn-cs"/>
                        </a:rPr>
                        <a:t>P</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r>
                        <a:rPr lang="en-US" sz="1800" b="1" dirty="0">
                          <a:solidFill>
                            <a:schemeClr val="bg1"/>
                          </a:solidFill>
                          <a:effectLst/>
                        </a:rPr>
                        <a:t>P= 0.003</a:t>
                      </a:r>
                      <a:endParaRPr lang="en-US" sz="1800" b="1" dirty="0">
                        <a:solidFill>
                          <a:schemeClr val="bg1"/>
                        </a:solidFill>
                        <a:effectLst/>
                        <a:latin typeface="Calibri"/>
                        <a:ea typeface="Calibri"/>
                        <a:cs typeface="Times New Roman"/>
                      </a:endParaRPr>
                    </a:p>
                  </a:txBody>
                  <a:tcPr marL="68580" marR="68580" marT="0" marB="0">
                    <a:solidFill>
                      <a:schemeClr val="tx1">
                        <a:lumMod val="85000"/>
                      </a:schemeClr>
                    </a:solidFill>
                  </a:tcPr>
                </a:tc>
                <a:extLst>
                  <a:ext uri="{0D108BD9-81ED-4DB2-BD59-A6C34878D82A}">
                    <a16:rowId xmlns:a16="http://schemas.microsoft.com/office/drawing/2014/main" val="10008"/>
                  </a:ext>
                </a:extLst>
              </a:tr>
              <a:tr h="409408">
                <a:tc rowSpan="3">
                  <a:txBody>
                    <a:bodyPr/>
                    <a:lstStyle/>
                    <a:p>
                      <a:pPr marL="0" marR="0">
                        <a:lnSpc>
                          <a:spcPct val="115000"/>
                        </a:lnSpc>
                        <a:spcBef>
                          <a:spcPts val="0"/>
                        </a:spcBef>
                        <a:spcAft>
                          <a:spcPts val="0"/>
                        </a:spcAft>
                      </a:pPr>
                      <a:r>
                        <a:rPr lang="en-US" sz="1800" dirty="0">
                          <a:effectLst/>
                        </a:rPr>
                        <a:t> Gastro-intestinal</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Pre</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1" dirty="0">
                          <a:solidFill>
                            <a:schemeClr val="bg1"/>
                          </a:solidFill>
                          <a:effectLst/>
                        </a:rPr>
                        <a:t>0.05</a:t>
                      </a:r>
                      <a:endParaRPr lang="en-US" sz="18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9"/>
                  </a:ext>
                </a:extLst>
              </a:tr>
              <a:tr h="380988">
                <a:tc vMerge="1">
                  <a:txBody>
                    <a:bodyPr/>
                    <a:lstStyle/>
                    <a:p>
                      <a:endParaRPr lang="en-US"/>
                    </a:p>
                  </a:txBody>
                  <a:tcPr/>
                </a:tc>
                <a:tc>
                  <a:txBody>
                    <a:bodyPr/>
                    <a:lstStyle/>
                    <a:p>
                      <a:pPr marL="0" marR="0">
                        <a:lnSpc>
                          <a:spcPct val="115000"/>
                        </a:lnSpc>
                        <a:spcBef>
                          <a:spcPts val="0"/>
                        </a:spcBef>
                        <a:spcAft>
                          <a:spcPts val="0"/>
                        </a:spcAft>
                      </a:pPr>
                      <a:r>
                        <a:rPr lang="en-US" sz="1800" dirty="0">
                          <a:effectLst/>
                        </a:rPr>
                        <a:t>Post </a:t>
                      </a:r>
                      <a:endParaRPr lang="en-US" sz="1800" dirty="0">
                        <a:effectLst/>
                        <a:latin typeface="Calibri"/>
                        <a:ea typeface="Calibri"/>
                        <a:cs typeface="Times New Roman"/>
                      </a:endParaRPr>
                    </a:p>
                  </a:txBody>
                  <a:tcPr marL="68580" marR="68580" marT="0" marB="0">
                    <a:solidFill>
                      <a:schemeClr val="tx1">
                        <a:lumMod val="95000"/>
                      </a:schemeClr>
                    </a:solidFill>
                  </a:tcPr>
                </a:tc>
                <a:tc>
                  <a:txBody>
                    <a:bodyPr/>
                    <a:lstStyle/>
                    <a:p>
                      <a:pPr marL="0" marR="0" algn="ctr">
                        <a:lnSpc>
                          <a:spcPct val="115000"/>
                        </a:lnSpc>
                        <a:spcBef>
                          <a:spcPts val="0"/>
                        </a:spcBef>
                        <a:spcAft>
                          <a:spcPts val="0"/>
                        </a:spcAft>
                      </a:pPr>
                      <a:r>
                        <a:rPr lang="en-US" sz="1800" b="1" dirty="0">
                          <a:solidFill>
                            <a:schemeClr val="bg1"/>
                          </a:solidFill>
                          <a:effectLst/>
                        </a:rPr>
                        <a:t>0.03</a:t>
                      </a:r>
                      <a:endParaRPr lang="en-US" sz="18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10"/>
                  </a:ext>
                </a:extLst>
              </a:tr>
              <a:tr h="331845">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P</a:t>
                      </a:r>
                      <a:endParaRPr lang="en-US" sz="1800" dirty="0">
                        <a:effectLst/>
                        <a:latin typeface="Calibri"/>
                        <a:ea typeface="Calibri"/>
                        <a:cs typeface="Times New Roman"/>
                      </a:endParaRPr>
                    </a:p>
                  </a:txBody>
                  <a:tcPr marL="68580" marR="68580" marT="0" marB="0">
                    <a:solidFill>
                      <a:schemeClr val="tx1">
                        <a:lumMod val="85000"/>
                      </a:schemeClr>
                    </a:solidFill>
                  </a:tcPr>
                </a:tc>
                <a:tc>
                  <a:txBody>
                    <a:bodyPr/>
                    <a:lstStyle/>
                    <a:p>
                      <a:pPr marL="0" marR="0" algn="ctr">
                        <a:lnSpc>
                          <a:spcPct val="115000"/>
                        </a:lnSpc>
                        <a:spcBef>
                          <a:spcPts val="0"/>
                        </a:spcBef>
                        <a:spcAft>
                          <a:spcPts val="0"/>
                        </a:spcAft>
                      </a:pPr>
                      <a:r>
                        <a:rPr lang="en-US" sz="1800" b="1" dirty="0">
                          <a:solidFill>
                            <a:schemeClr val="bg1"/>
                          </a:solidFill>
                          <a:effectLst/>
                        </a:rPr>
                        <a:t>P = 0.005</a:t>
                      </a:r>
                      <a:endParaRPr lang="en-US" sz="1800" b="1" dirty="0">
                        <a:solidFill>
                          <a:schemeClr val="bg1"/>
                        </a:solidFill>
                        <a:effectLst/>
                        <a:latin typeface="Calibri"/>
                        <a:ea typeface="Calibri"/>
                        <a:cs typeface="Times New Roman"/>
                      </a:endParaRPr>
                    </a:p>
                  </a:txBody>
                  <a:tcPr marL="68580" marR="68580" marT="0" marB="0">
                    <a:solidFill>
                      <a:schemeClr val="tx1">
                        <a:lumMod val="85000"/>
                      </a:schemeClr>
                    </a:solidFill>
                  </a:tcPr>
                </a:tc>
                <a:extLst>
                  <a:ext uri="{0D108BD9-81ED-4DB2-BD59-A6C34878D82A}">
                    <a16:rowId xmlns:a16="http://schemas.microsoft.com/office/drawing/2014/main" val="10011"/>
                  </a:ext>
                </a:extLst>
              </a:tr>
            </a:tbl>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C09D4-A98D-0545-BC93-CA939D3AC678}"/>
              </a:ext>
            </a:extLst>
          </p:cNvPr>
          <p:cNvSpPr>
            <a:spLocks noGrp="1"/>
          </p:cNvSpPr>
          <p:nvPr>
            <p:ph type="title"/>
          </p:nvPr>
        </p:nvSpPr>
        <p:spPr/>
        <p:txBody>
          <a:bodyPr/>
          <a:lstStyle/>
          <a:p>
            <a:pPr>
              <a:defRPr/>
            </a:pPr>
            <a:r>
              <a:rPr lang="en-US" dirty="0"/>
              <a:t>Healthy Alaskans 2020</a:t>
            </a:r>
          </a:p>
        </p:txBody>
      </p:sp>
      <p:sp>
        <p:nvSpPr>
          <p:cNvPr id="7171" name="Content Placeholder 2">
            <a:extLst>
              <a:ext uri="{FF2B5EF4-FFF2-40B4-BE49-F238E27FC236}">
                <a16:creationId xmlns:a16="http://schemas.microsoft.com/office/drawing/2014/main" id="{BD53AA24-70DF-B544-A632-9FEAB797D3EE}"/>
              </a:ext>
            </a:extLst>
          </p:cNvPr>
          <p:cNvSpPr>
            <a:spLocks noGrp="1"/>
          </p:cNvSpPr>
          <p:nvPr>
            <p:ph idx="1"/>
          </p:nvPr>
        </p:nvSpPr>
        <p:spPr/>
        <p:txBody>
          <a:bodyPr/>
          <a:lstStyle/>
          <a:p>
            <a:r>
              <a:rPr lang="en-US" altLang="en-US"/>
              <a:t>25 leading health indicators</a:t>
            </a:r>
          </a:p>
          <a:p>
            <a:pPr lvl="1"/>
            <a:r>
              <a:rPr lang="en-US" altLang="en-US"/>
              <a:t>Critical health priorities for Alaska</a:t>
            </a:r>
          </a:p>
          <a:p>
            <a:r>
              <a:rPr lang="en-US" altLang="en-US"/>
              <a:t>Indicator #19</a:t>
            </a:r>
          </a:p>
          <a:p>
            <a:pPr lvl="1"/>
            <a:r>
              <a:rPr lang="en-US" altLang="en-US"/>
              <a:t>“Increase the proportion of Alaskans with access to in-home water and wastewater services”</a:t>
            </a:r>
          </a:p>
          <a:p>
            <a:pPr lvl="2"/>
            <a:r>
              <a:rPr lang="en-US" altLang="en-US"/>
              <a:t>% of rural community housing units with water and sewer services</a:t>
            </a:r>
          </a:p>
          <a:p>
            <a:pPr lvl="2"/>
            <a:r>
              <a:rPr lang="en-US" altLang="en-US"/>
              <a:t>2010: 78%</a:t>
            </a:r>
          </a:p>
          <a:p>
            <a:pPr lvl="2"/>
            <a:r>
              <a:rPr lang="en-US" altLang="en-US"/>
              <a:t>Target: 87%</a:t>
            </a:r>
          </a:p>
        </p:txBody>
      </p:sp>
      <p:sp>
        <p:nvSpPr>
          <p:cNvPr id="4" name="Slide Number Placeholder 3">
            <a:extLst>
              <a:ext uri="{FF2B5EF4-FFF2-40B4-BE49-F238E27FC236}">
                <a16:creationId xmlns:a16="http://schemas.microsoft.com/office/drawing/2014/main" id="{D0593256-712C-DA4C-8E73-DC5AF0BCF46B}"/>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B38839-12AF-6A4E-B6E1-D4FEF70FDC50}" type="slidenum">
              <a:rPr lang="en-US" altLang="en-US"/>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DCEB-9151-4D45-B70B-CEA355523685}"/>
              </a:ext>
            </a:extLst>
          </p:cNvPr>
          <p:cNvSpPr>
            <a:spLocks noGrp="1"/>
          </p:cNvSpPr>
          <p:nvPr>
            <p:ph type="title"/>
          </p:nvPr>
        </p:nvSpPr>
        <p:spPr/>
        <p:txBody>
          <a:bodyPr>
            <a:normAutofit fontScale="90000"/>
          </a:bodyPr>
          <a:lstStyle/>
          <a:p>
            <a:pPr>
              <a:defRPr/>
            </a:pPr>
            <a:r>
              <a:rPr lang="en-US" dirty="0"/>
              <a:t>Examples of Waterborne Infectious Pathogens</a:t>
            </a:r>
          </a:p>
        </p:txBody>
      </p:sp>
      <p:sp>
        <p:nvSpPr>
          <p:cNvPr id="3" name="Content Placeholder 2">
            <a:extLst>
              <a:ext uri="{FF2B5EF4-FFF2-40B4-BE49-F238E27FC236}">
                <a16:creationId xmlns:a16="http://schemas.microsoft.com/office/drawing/2014/main" id="{9B148572-BA1C-F64F-A837-50B09A2F0976}"/>
              </a:ext>
            </a:extLst>
          </p:cNvPr>
          <p:cNvSpPr>
            <a:spLocks noGrp="1"/>
          </p:cNvSpPr>
          <p:nvPr>
            <p:ph idx="1"/>
          </p:nvPr>
        </p:nvSpPr>
        <p:spPr/>
        <p:txBody>
          <a:bodyPr>
            <a:normAutofit fontScale="85000" lnSpcReduction="20000"/>
          </a:bodyPr>
          <a:lstStyle/>
          <a:p>
            <a:pPr>
              <a:defRPr/>
            </a:pPr>
            <a:r>
              <a:rPr lang="en-US" dirty="0"/>
              <a:t>Bacteria</a:t>
            </a:r>
          </a:p>
          <a:p>
            <a:pPr lvl="1">
              <a:defRPr/>
            </a:pPr>
            <a:r>
              <a:rPr lang="en-US" dirty="0"/>
              <a:t>Salmonella*, </a:t>
            </a:r>
            <a:r>
              <a:rPr lang="en-US" dirty="0" err="1"/>
              <a:t>Shigella</a:t>
            </a:r>
            <a:r>
              <a:rPr lang="en-US" dirty="0"/>
              <a:t>*, Cholera*</a:t>
            </a:r>
          </a:p>
          <a:p>
            <a:pPr>
              <a:defRPr/>
            </a:pPr>
            <a:r>
              <a:rPr lang="en-US" dirty="0"/>
              <a:t>Virus</a:t>
            </a:r>
          </a:p>
          <a:p>
            <a:pPr lvl="1">
              <a:defRPr/>
            </a:pPr>
            <a:r>
              <a:rPr lang="en-US" dirty="0" err="1"/>
              <a:t>Enteroviruses</a:t>
            </a:r>
            <a:r>
              <a:rPr lang="en-US" dirty="0"/>
              <a:t> (polio)*</a:t>
            </a:r>
          </a:p>
          <a:p>
            <a:pPr lvl="1">
              <a:defRPr/>
            </a:pPr>
            <a:r>
              <a:rPr lang="en-US" dirty="0"/>
              <a:t>Hepatitis A*</a:t>
            </a:r>
          </a:p>
          <a:p>
            <a:pPr>
              <a:defRPr/>
            </a:pPr>
            <a:r>
              <a:rPr lang="en-US" dirty="0"/>
              <a:t>Protozoans</a:t>
            </a:r>
          </a:p>
          <a:p>
            <a:pPr lvl="1">
              <a:defRPr/>
            </a:pPr>
            <a:r>
              <a:rPr lang="en-US" dirty="0"/>
              <a:t>Giardia*, </a:t>
            </a:r>
            <a:r>
              <a:rPr lang="en-US" dirty="0" err="1"/>
              <a:t>Cryptosporidia</a:t>
            </a:r>
            <a:r>
              <a:rPr lang="en-US" dirty="0"/>
              <a:t>*</a:t>
            </a:r>
          </a:p>
          <a:p>
            <a:pPr>
              <a:defRPr/>
            </a:pPr>
            <a:r>
              <a:rPr lang="en-US" dirty="0"/>
              <a:t>Parasites</a:t>
            </a:r>
          </a:p>
          <a:p>
            <a:pPr lvl="1">
              <a:defRPr/>
            </a:pPr>
            <a:r>
              <a:rPr lang="en-US" dirty="0"/>
              <a:t>Guinea worm, </a:t>
            </a:r>
            <a:r>
              <a:rPr lang="en-US" dirty="0" err="1"/>
              <a:t>schistosomes</a:t>
            </a:r>
            <a:endParaRPr lang="en-US" dirty="0"/>
          </a:p>
          <a:p>
            <a:pPr lvl="1">
              <a:defRPr/>
            </a:pPr>
            <a:endParaRPr lang="en-US" dirty="0"/>
          </a:p>
          <a:p>
            <a:pPr>
              <a:defRPr/>
            </a:pPr>
            <a:r>
              <a:rPr lang="en-US" dirty="0"/>
              <a:t>* also transmitted by other routes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B939-6FB9-BD4C-8D3C-1D8698F775EE}"/>
              </a:ext>
            </a:extLst>
          </p:cNvPr>
          <p:cNvSpPr>
            <a:spLocks noGrp="1"/>
          </p:cNvSpPr>
          <p:nvPr>
            <p:ph type="title"/>
          </p:nvPr>
        </p:nvSpPr>
        <p:spPr/>
        <p:txBody>
          <a:bodyPr/>
          <a:lstStyle/>
          <a:p>
            <a:pPr>
              <a:defRPr/>
            </a:pPr>
            <a:r>
              <a:rPr lang="en-US" dirty="0"/>
              <a:t>“Pyramid” of Diarrheal Disease</a:t>
            </a:r>
          </a:p>
        </p:txBody>
      </p:sp>
      <p:pic>
        <p:nvPicPr>
          <p:cNvPr id="45059" name="Picture 4">
            <a:extLst>
              <a:ext uri="{FF2B5EF4-FFF2-40B4-BE49-F238E27FC236}">
                <a16:creationId xmlns:a16="http://schemas.microsoft.com/office/drawing/2014/main" id="{5A821782-65F3-6143-9219-C0F7FEE90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95613"/>
            <a:ext cx="6259513" cy="332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0" name="Content Placeholder 2">
            <a:extLst>
              <a:ext uri="{FF2B5EF4-FFF2-40B4-BE49-F238E27FC236}">
                <a16:creationId xmlns:a16="http://schemas.microsoft.com/office/drawing/2014/main" id="{3505729B-2DB8-8849-9F50-3C3C2970B259}"/>
              </a:ext>
            </a:extLst>
          </p:cNvPr>
          <p:cNvSpPr>
            <a:spLocks noGrp="1"/>
          </p:cNvSpPr>
          <p:nvPr>
            <p:ph idx="1"/>
          </p:nvPr>
        </p:nvSpPr>
        <p:spPr>
          <a:xfrm>
            <a:off x="457200" y="1646238"/>
            <a:ext cx="8229600" cy="4525962"/>
          </a:xfrm>
        </p:spPr>
        <p:txBody>
          <a:bodyPr/>
          <a:lstStyle/>
          <a:p>
            <a:r>
              <a:rPr lang="en-US" altLang="en-US"/>
              <a:t>Each reported case may represent hundreds of persons ill in the community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0743-7ABB-ED4E-B56A-BC3C4C7DF35F}"/>
              </a:ext>
            </a:extLst>
          </p:cNvPr>
          <p:cNvSpPr>
            <a:spLocks noGrp="1"/>
          </p:cNvSpPr>
          <p:nvPr>
            <p:ph type="title"/>
          </p:nvPr>
        </p:nvSpPr>
        <p:spPr/>
        <p:txBody>
          <a:bodyPr>
            <a:normAutofit fontScale="90000"/>
          </a:bodyPr>
          <a:lstStyle/>
          <a:p>
            <a:pPr>
              <a:defRPr/>
            </a:pPr>
            <a:r>
              <a:rPr lang="en-US" dirty="0"/>
              <a:t>Salmonella due to Contaminated Schwan’s Ice Cream, 1994</a:t>
            </a:r>
          </a:p>
        </p:txBody>
      </p:sp>
      <p:sp>
        <p:nvSpPr>
          <p:cNvPr id="46083" name="Content Placeholder 2">
            <a:extLst>
              <a:ext uri="{FF2B5EF4-FFF2-40B4-BE49-F238E27FC236}">
                <a16:creationId xmlns:a16="http://schemas.microsoft.com/office/drawing/2014/main" id="{870C3A7B-4C45-A843-B4B2-ADF7432BACFC}"/>
              </a:ext>
            </a:extLst>
          </p:cNvPr>
          <p:cNvSpPr>
            <a:spLocks noGrp="1"/>
          </p:cNvSpPr>
          <p:nvPr>
            <p:ph idx="1"/>
          </p:nvPr>
        </p:nvSpPr>
        <p:spPr>
          <a:xfrm>
            <a:off x="457200" y="4876800"/>
            <a:ext cx="8229600" cy="4525963"/>
          </a:xfrm>
        </p:spPr>
        <p:txBody>
          <a:bodyPr/>
          <a:lstStyle/>
          <a:p>
            <a:r>
              <a:rPr lang="en-US" altLang="en-US"/>
              <a:t>593 culture-confirmed cases</a:t>
            </a:r>
          </a:p>
          <a:p>
            <a:r>
              <a:rPr lang="en-US" altLang="en-US"/>
              <a:t>Attack rate of 6.6%</a:t>
            </a:r>
          </a:p>
          <a:p>
            <a:r>
              <a:rPr lang="en-US" altLang="en-US"/>
              <a:t>Estimated 224,000 cases in US</a:t>
            </a:r>
          </a:p>
          <a:p>
            <a:endParaRPr lang="en-US" altLang="en-US"/>
          </a:p>
        </p:txBody>
      </p:sp>
      <p:sp>
        <p:nvSpPr>
          <p:cNvPr id="46084" name="AutoShape 5" descr=" ">
            <a:hlinkClick r:id="rId2"/>
            <a:extLst>
              <a:ext uri="{FF2B5EF4-FFF2-40B4-BE49-F238E27FC236}">
                <a16:creationId xmlns:a16="http://schemas.microsoft.com/office/drawing/2014/main" id="{0FBA2D44-2BF9-4B4D-BF25-AD1782AF7B2C}"/>
              </a:ext>
            </a:extLst>
          </p:cNvPr>
          <p:cNvSpPr>
            <a:spLocks noChangeAspect="1" noChangeArrowheads="1"/>
          </p:cNvSpPr>
          <p:nvPr/>
        </p:nvSpPr>
        <p:spPr bwMode="auto">
          <a:xfrm>
            <a:off x="2352675" y="2576513"/>
            <a:ext cx="44386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endParaRPr lang="en-US" altLang="en-US" sz="1800" b="0"/>
          </a:p>
        </p:txBody>
      </p:sp>
      <p:pic>
        <p:nvPicPr>
          <p:cNvPr id="46085" name="Picture 8" descr="01f1">
            <a:extLst>
              <a:ext uri="{FF2B5EF4-FFF2-40B4-BE49-F238E27FC236}">
                <a16:creationId xmlns:a16="http://schemas.microsoft.com/office/drawing/2014/main" id="{E7B99462-D241-C340-9236-3A192E877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62150"/>
            <a:ext cx="7620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F1DEA685-059C-4E49-805E-5FE3FC1A0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38113"/>
            <a:ext cx="7847012" cy="696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a:extLst>
              <a:ext uri="{FF2B5EF4-FFF2-40B4-BE49-F238E27FC236}">
                <a16:creationId xmlns:a16="http://schemas.microsoft.com/office/drawing/2014/main" id="{3E3DFA90-8A2A-7D47-83AF-4B0D18ABFCB6}"/>
              </a:ext>
            </a:extLst>
          </p:cNvPr>
          <p:cNvSpPr/>
          <p:nvPr/>
        </p:nvSpPr>
        <p:spPr>
          <a:xfrm>
            <a:off x="8174038" y="792163"/>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Arrow 4">
            <a:extLst>
              <a:ext uri="{FF2B5EF4-FFF2-40B4-BE49-F238E27FC236}">
                <a16:creationId xmlns:a16="http://schemas.microsoft.com/office/drawing/2014/main" id="{899DB2B0-D8F9-154D-949A-C7AE0D6CE347}"/>
              </a:ext>
            </a:extLst>
          </p:cNvPr>
          <p:cNvSpPr/>
          <p:nvPr/>
        </p:nvSpPr>
        <p:spPr>
          <a:xfrm>
            <a:off x="-428625" y="8382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a:extLst>
              <a:ext uri="{FF2B5EF4-FFF2-40B4-BE49-F238E27FC236}">
                <a16:creationId xmlns:a16="http://schemas.microsoft.com/office/drawing/2014/main" id="{1F9CC44B-81F2-7844-AE83-CD7FDCE862BF}"/>
              </a:ext>
            </a:extLst>
          </p:cNvPr>
          <p:cNvSpPr/>
          <p:nvPr/>
        </p:nvSpPr>
        <p:spPr>
          <a:xfrm>
            <a:off x="-488950" y="5257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a:extLst>
              <a:ext uri="{FF2B5EF4-FFF2-40B4-BE49-F238E27FC236}">
                <a16:creationId xmlns:a16="http://schemas.microsoft.com/office/drawing/2014/main" id="{E6B6A8EF-1523-0741-AA0E-9E7209835408}"/>
              </a:ext>
            </a:extLst>
          </p:cNvPr>
          <p:cNvSpPr/>
          <p:nvPr/>
        </p:nvSpPr>
        <p:spPr>
          <a:xfrm>
            <a:off x="-488950" y="28956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a:extLst>
              <a:ext uri="{FF2B5EF4-FFF2-40B4-BE49-F238E27FC236}">
                <a16:creationId xmlns:a16="http://schemas.microsoft.com/office/drawing/2014/main" id="{47FACB58-4648-A645-AEAD-064715EB75BD}"/>
              </a:ext>
            </a:extLst>
          </p:cNvPr>
          <p:cNvSpPr/>
          <p:nvPr/>
        </p:nvSpPr>
        <p:spPr>
          <a:xfrm>
            <a:off x="-455613" y="1752600"/>
            <a:ext cx="977901"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a:extLst>
              <a:ext uri="{FF2B5EF4-FFF2-40B4-BE49-F238E27FC236}">
                <a16:creationId xmlns:a16="http://schemas.microsoft.com/office/drawing/2014/main" id="{F492CA9F-78F5-194D-86E1-8998F13904A1}"/>
              </a:ext>
            </a:extLst>
          </p:cNvPr>
          <p:cNvSpPr/>
          <p:nvPr/>
        </p:nvSpPr>
        <p:spPr>
          <a:xfrm>
            <a:off x="-515938" y="5105400"/>
            <a:ext cx="9794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a:extLst>
              <a:ext uri="{FF2B5EF4-FFF2-40B4-BE49-F238E27FC236}">
                <a16:creationId xmlns:a16="http://schemas.microsoft.com/office/drawing/2014/main" id="{5BB1B958-6FD9-9E45-9A65-4F35CD774726}"/>
              </a:ext>
            </a:extLst>
          </p:cNvPr>
          <p:cNvSpPr/>
          <p:nvPr/>
        </p:nvSpPr>
        <p:spPr>
          <a:xfrm>
            <a:off x="-428625" y="637381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a:extLst>
              <a:ext uri="{FF2B5EF4-FFF2-40B4-BE49-F238E27FC236}">
                <a16:creationId xmlns:a16="http://schemas.microsoft.com/office/drawing/2014/main" id="{EF246BCA-8447-9F4A-9F76-78F41F2E5CEA}"/>
              </a:ext>
            </a:extLst>
          </p:cNvPr>
          <p:cNvSpPr/>
          <p:nvPr/>
        </p:nvSpPr>
        <p:spPr>
          <a:xfrm>
            <a:off x="-447675" y="65532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a:extLst>
              <a:ext uri="{FF2B5EF4-FFF2-40B4-BE49-F238E27FC236}">
                <a16:creationId xmlns:a16="http://schemas.microsoft.com/office/drawing/2014/main" id="{2666E415-4A6C-3844-9EDB-36DC440D6158}"/>
              </a:ext>
            </a:extLst>
          </p:cNvPr>
          <p:cNvSpPr/>
          <p:nvPr/>
        </p:nvSpPr>
        <p:spPr>
          <a:xfrm>
            <a:off x="-428625" y="2236788"/>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a:extLst>
              <a:ext uri="{FF2B5EF4-FFF2-40B4-BE49-F238E27FC236}">
                <a16:creationId xmlns:a16="http://schemas.microsoft.com/office/drawing/2014/main" id="{647046E0-3E20-1E40-979A-71E5DBAC06D1}"/>
              </a:ext>
            </a:extLst>
          </p:cNvPr>
          <p:cNvSpPr/>
          <p:nvPr/>
        </p:nvSpPr>
        <p:spPr>
          <a:xfrm>
            <a:off x="-488950" y="1322388"/>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Left Arrow 13">
            <a:extLst>
              <a:ext uri="{FF2B5EF4-FFF2-40B4-BE49-F238E27FC236}">
                <a16:creationId xmlns:a16="http://schemas.microsoft.com/office/drawing/2014/main" id="{BF7961E7-7E08-0649-8518-016527DF881F}"/>
              </a:ext>
            </a:extLst>
          </p:cNvPr>
          <p:cNvSpPr/>
          <p:nvPr/>
        </p:nvSpPr>
        <p:spPr>
          <a:xfrm>
            <a:off x="8166100" y="65532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 Arrow 14">
            <a:extLst>
              <a:ext uri="{FF2B5EF4-FFF2-40B4-BE49-F238E27FC236}">
                <a16:creationId xmlns:a16="http://schemas.microsoft.com/office/drawing/2014/main" id="{FE71882C-80D0-7943-8EC5-F3D842AB61C0}"/>
              </a:ext>
            </a:extLst>
          </p:cNvPr>
          <p:cNvSpPr/>
          <p:nvPr/>
        </p:nvSpPr>
        <p:spPr>
          <a:xfrm>
            <a:off x="8134350" y="6383338"/>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eft Arrow 15">
            <a:extLst>
              <a:ext uri="{FF2B5EF4-FFF2-40B4-BE49-F238E27FC236}">
                <a16:creationId xmlns:a16="http://schemas.microsoft.com/office/drawing/2014/main" id="{7289BF43-BA6C-204D-A762-4F6E525228CA}"/>
              </a:ext>
            </a:extLst>
          </p:cNvPr>
          <p:cNvSpPr/>
          <p:nvPr/>
        </p:nvSpPr>
        <p:spPr>
          <a:xfrm>
            <a:off x="8202613" y="5105400"/>
            <a:ext cx="979487"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Left Arrow 16">
            <a:extLst>
              <a:ext uri="{FF2B5EF4-FFF2-40B4-BE49-F238E27FC236}">
                <a16:creationId xmlns:a16="http://schemas.microsoft.com/office/drawing/2014/main" id="{C07191BB-EB2C-1F49-B43E-02CA2674B5B1}"/>
              </a:ext>
            </a:extLst>
          </p:cNvPr>
          <p:cNvSpPr/>
          <p:nvPr/>
        </p:nvSpPr>
        <p:spPr>
          <a:xfrm>
            <a:off x="8202613" y="5257800"/>
            <a:ext cx="979487"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 Arrow 17">
            <a:extLst>
              <a:ext uri="{FF2B5EF4-FFF2-40B4-BE49-F238E27FC236}">
                <a16:creationId xmlns:a16="http://schemas.microsoft.com/office/drawing/2014/main" id="{7F4B9BE0-A7F6-2F48-9E2B-1DDD1CEC51EF}"/>
              </a:ext>
            </a:extLst>
          </p:cNvPr>
          <p:cNvSpPr/>
          <p:nvPr/>
        </p:nvSpPr>
        <p:spPr>
          <a:xfrm>
            <a:off x="8202613" y="2895600"/>
            <a:ext cx="979487"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Left Arrow 18">
            <a:extLst>
              <a:ext uri="{FF2B5EF4-FFF2-40B4-BE49-F238E27FC236}">
                <a16:creationId xmlns:a16="http://schemas.microsoft.com/office/drawing/2014/main" id="{3AD7731C-538C-1247-97C5-E439D93BA127}"/>
              </a:ext>
            </a:extLst>
          </p:cNvPr>
          <p:cNvSpPr/>
          <p:nvPr/>
        </p:nvSpPr>
        <p:spPr>
          <a:xfrm>
            <a:off x="8134350" y="2255838"/>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Left Arrow 19">
            <a:extLst>
              <a:ext uri="{FF2B5EF4-FFF2-40B4-BE49-F238E27FC236}">
                <a16:creationId xmlns:a16="http://schemas.microsoft.com/office/drawing/2014/main" id="{49A75006-B115-8344-87B7-347BCC7DBEA1}"/>
              </a:ext>
            </a:extLst>
          </p:cNvPr>
          <p:cNvSpPr/>
          <p:nvPr/>
        </p:nvSpPr>
        <p:spPr>
          <a:xfrm>
            <a:off x="8134350" y="1779588"/>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 Arrow 20">
            <a:extLst>
              <a:ext uri="{FF2B5EF4-FFF2-40B4-BE49-F238E27FC236}">
                <a16:creationId xmlns:a16="http://schemas.microsoft.com/office/drawing/2014/main" id="{1937FF2B-D4E0-2749-9307-0202F359BCE9}"/>
              </a:ext>
            </a:extLst>
          </p:cNvPr>
          <p:cNvSpPr/>
          <p:nvPr/>
        </p:nvSpPr>
        <p:spPr>
          <a:xfrm>
            <a:off x="8166100" y="1246188"/>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06205-0DA8-754B-AF3D-98A3B2961170}"/>
              </a:ext>
            </a:extLst>
          </p:cNvPr>
          <p:cNvSpPr>
            <a:spLocks noGrp="1"/>
          </p:cNvSpPr>
          <p:nvPr>
            <p:ph type="title"/>
          </p:nvPr>
        </p:nvSpPr>
        <p:spPr/>
        <p:txBody>
          <a:bodyPr/>
          <a:lstStyle/>
          <a:p>
            <a:pPr>
              <a:defRPr/>
            </a:pPr>
            <a:r>
              <a:rPr lang="en-US" dirty="0"/>
              <a:t>Reported gastro-intestinal diseases</a:t>
            </a:r>
          </a:p>
        </p:txBody>
      </p:sp>
      <p:sp>
        <p:nvSpPr>
          <p:cNvPr id="48131" name="Content Placeholder 3">
            <a:extLst>
              <a:ext uri="{FF2B5EF4-FFF2-40B4-BE49-F238E27FC236}">
                <a16:creationId xmlns:a16="http://schemas.microsoft.com/office/drawing/2014/main" id="{05B31D43-FE5E-DF49-8825-B597AA56812F}"/>
              </a:ext>
            </a:extLst>
          </p:cNvPr>
          <p:cNvSpPr>
            <a:spLocks noGrp="1"/>
          </p:cNvSpPr>
          <p:nvPr>
            <p:ph idx="1"/>
          </p:nvPr>
        </p:nvSpPr>
        <p:spPr/>
        <p:txBody>
          <a:bodyPr/>
          <a:lstStyle/>
          <a:p>
            <a:r>
              <a:rPr lang="en-US" altLang="en-US"/>
              <a:t>Under reported to public health</a:t>
            </a:r>
          </a:p>
          <a:p>
            <a:r>
              <a:rPr lang="en-US" altLang="en-US"/>
              <a:t>Outbreaks difficult to detect</a:t>
            </a:r>
          </a:p>
          <a:p>
            <a:pPr lvl="1"/>
            <a:r>
              <a:rPr lang="en-US" altLang="en-US"/>
              <a:t>Low attack rates, small populations</a:t>
            </a:r>
          </a:p>
          <a:p>
            <a:pPr lvl="1"/>
            <a:r>
              <a:rPr lang="en-US" altLang="en-US"/>
              <a:t>Patient care-seeking behavior</a:t>
            </a:r>
          </a:p>
          <a:p>
            <a:pPr lvl="1"/>
            <a:r>
              <a:rPr lang="en-US" altLang="en-US"/>
              <a:t>Difficulty in getting diagnosis</a:t>
            </a:r>
          </a:p>
          <a:p>
            <a:r>
              <a:rPr lang="en-US" altLang="en-US"/>
              <a:t>“Sporadic” illness</a:t>
            </a:r>
          </a:p>
          <a:p>
            <a:pPr lvl="1"/>
            <a:r>
              <a:rPr lang="en-US" altLang="en-US"/>
              <a:t>Not in an obvious cluster or event</a:t>
            </a:r>
          </a:p>
          <a:p>
            <a:pPr lvl="1"/>
            <a:r>
              <a:rPr lang="en-US" altLang="en-US"/>
              <a:t>Very difficult to assign a cause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C75A-6BB5-9B42-B014-14692E682C18}"/>
              </a:ext>
            </a:extLst>
          </p:cNvPr>
          <p:cNvSpPr>
            <a:spLocks noGrp="1"/>
          </p:cNvSpPr>
          <p:nvPr>
            <p:ph type="title"/>
          </p:nvPr>
        </p:nvSpPr>
        <p:spPr/>
        <p:txBody>
          <a:bodyPr>
            <a:normAutofit fontScale="90000"/>
          </a:bodyPr>
          <a:lstStyle/>
          <a:p>
            <a:pPr>
              <a:defRPr/>
            </a:pPr>
            <a:r>
              <a:rPr lang="en-US" dirty="0"/>
              <a:t>Waterborne Disease Outbreaks in Alaska</a:t>
            </a:r>
          </a:p>
        </p:txBody>
      </p:sp>
      <p:sp>
        <p:nvSpPr>
          <p:cNvPr id="49155" name="Content Placeholder 2">
            <a:extLst>
              <a:ext uri="{FF2B5EF4-FFF2-40B4-BE49-F238E27FC236}">
                <a16:creationId xmlns:a16="http://schemas.microsoft.com/office/drawing/2014/main" id="{FA082E97-DEB0-7D4C-AD90-F574094695FF}"/>
              </a:ext>
            </a:extLst>
          </p:cNvPr>
          <p:cNvSpPr>
            <a:spLocks noGrp="1"/>
          </p:cNvSpPr>
          <p:nvPr>
            <p:ph idx="1"/>
          </p:nvPr>
        </p:nvSpPr>
        <p:spPr/>
        <p:txBody>
          <a:bodyPr/>
          <a:lstStyle/>
          <a:p>
            <a:endParaRPr lang="en-US" altLang="en-US"/>
          </a:p>
          <a:p>
            <a:r>
              <a:rPr lang="en-US" altLang="en-US"/>
              <a:t>Are there documented infectious disease illnesses that are a result of untreated sewage contaminating drinking water?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17A9-D2C2-2946-840E-5B91A5E535BE}"/>
              </a:ext>
            </a:extLst>
          </p:cNvPr>
          <p:cNvSpPr>
            <a:spLocks noGrp="1"/>
          </p:cNvSpPr>
          <p:nvPr>
            <p:ph type="title"/>
          </p:nvPr>
        </p:nvSpPr>
        <p:spPr/>
        <p:txBody>
          <a:bodyPr/>
          <a:lstStyle/>
          <a:p>
            <a:pPr>
              <a:defRPr/>
            </a:pPr>
            <a:r>
              <a:rPr lang="en-US" dirty="0"/>
              <a:t>Methods, 1</a:t>
            </a:r>
          </a:p>
        </p:txBody>
      </p:sp>
      <p:sp>
        <p:nvSpPr>
          <p:cNvPr id="50179" name="Content Placeholder 2">
            <a:extLst>
              <a:ext uri="{FF2B5EF4-FFF2-40B4-BE49-F238E27FC236}">
                <a16:creationId xmlns:a16="http://schemas.microsoft.com/office/drawing/2014/main" id="{46A11B51-148A-E549-AECE-E2DA20789E1C}"/>
              </a:ext>
            </a:extLst>
          </p:cNvPr>
          <p:cNvSpPr>
            <a:spLocks noGrp="1"/>
          </p:cNvSpPr>
          <p:nvPr>
            <p:ph idx="1"/>
          </p:nvPr>
        </p:nvSpPr>
        <p:spPr/>
        <p:txBody>
          <a:bodyPr/>
          <a:lstStyle/>
          <a:p>
            <a:r>
              <a:rPr lang="en-US" altLang="en-US"/>
              <a:t>PubMed Search (</a:t>
            </a:r>
            <a:r>
              <a:rPr lang="en-US" altLang="en-US" sz="2400"/>
              <a:t>National Library Medicine</a:t>
            </a:r>
            <a:r>
              <a:rPr lang="en-US" altLang="en-US"/>
              <a:t>)</a:t>
            </a:r>
          </a:p>
          <a:p>
            <a:pPr lvl="1"/>
            <a:r>
              <a:rPr lang="en-US" altLang="en-US"/>
              <a:t>1940 - today</a:t>
            </a:r>
          </a:p>
          <a:p>
            <a:pPr lvl="1"/>
            <a:r>
              <a:rPr lang="en-US" altLang="en-US"/>
              <a:t>Search Criteria: Inclusive set</a:t>
            </a:r>
          </a:p>
          <a:p>
            <a:pPr lvl="3"/>
            <a:r>
              <a:rPr lang="en-US" altLang="en-US"/>
              <a:t>Outbreak, Alaska</a:t>
            </a:r>
          </a:p>
          <a:p>
            <a:pPr lvl="3"/>
            <a:r>
              <a:rPr lang="en-US" altLang="en-US"/>
              <a:t>Outbreak, Arctic Region</a:t>
            </a:r>
          </a:p>
          <a:p>
            <a:pPr lvl="3"/>
            <a:r>
              <a:rPr lang="en-US" altLang="en-US"/>
              <a:t>Gastroenteritis, diarrhea</a:t>
            </a:r>
          </a:p>
          <a:p>
            <a:pPr lvl="3"/>
            <a:r>
              <a:rPr lang="en-US" altLang="en-US"/>
              <a:t>Water/adverse effects</a:t>
            </a:r>
          </a:p>
          <a:p>
            <a:pPr lvl="3"/>
            <a:r>
              <a:rPr lang="en-US" altLang="en-US"/>
              <a:t>Sewage</a:t>
            </a:r>
          </a:p>
          <a:p>
            <a:pPr lvl="1"/>
            <a:r>
              <a:rPr lang="en-US" altLang="en-US"/>
              <a:t>Reviewed articles for relevance</a:t>
            </a:r>
          </a:p>
          <a:p>
            <a:pPr lvl="2"/>
            <a:r>
              <a:rPr lang="en-US" altLang="en-US"/>
              <a:t>Confirmed waterborne outbreaks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694B-B060-BF49-BCCE-88B9AA5B1B09}"/>
              </a:ext>
            </a:extLst>
          </p:cNvPr>
          <p:cNvSpPr>
            <a:spLocks noGrp="1"/>
          </p:cNvSpPr>
          <p:nvPr>
            <p:ph type="title"/>
          </p:nvPr>
        </p:nvSpPr>
        <p:spPr/>
        <p:txBody>
          <a:bodyPr/>
          <a:lstStyle/>
          <a:p>
            <a:pPr>
              <a:defRPr/>
            </a:pPr>
            <a:r>
              <a:rPr lang="en-US" dirty="0"/>
              <a:t>Methods, 2</a:t>
            </a:r>
          </a:p>
        </p:txBody>
      </p:sp>
      <p:sp>
        <p:nvSpPr>
          <p:cNvPr id="3" name="Content Placeholder 2">
            <a:extLst>
              <a:ext uri="{FF2B5EF4-FFF2-40B4-BE49-F238E27FC236}">
                <a16:creationId xmlns:a16="http://schemas.microsoft.com/office/drawing/2014/main" id="{0B68BB12-D140-2C41-A380-CD546387011A}"/>
              </a:ext>
            </a:extLst>
          </p:cNvPr>
          <p:cNvSpPr>
            <a:spLocks noGrp="1"/>
          </p:cNvSpPr>
          <p:nvPr>
            <p:ph idx="1"/>
          </p:nvPr>
        </p:nvSpPr>
        <p:spPr/>
        <p:txBody>
          <a:bodyPr>
            <a:normAutofit fontScale="92500" lnSpcReduction="10000"/>
          </a:bodyPr>
          <a:lstStyle/>
          <a:p>
            <a:pPr>
              <a:defRPr/>
            </a:pPr>
            <a:r>
              <a:rPr lang="en-US" dirty="0"/>
              <a:t>Morbidity Mortality Weekly Reports</a:t>
            </a:r>
          </a:p>
          <a:p>
            <a:pPr lvl="1">
              <a:defRPr/>
            </a:pPr>
            <a:r>
              <a:rPr lang="en-US" dirty="0"/>
              <a:t>Waterborne disease outbreaks, 1990 – present</a:t>
            </a:r>
          </a:p>
          <a:p>
            <a:pPr>
              <a:defRPr/>
            </a:pPr>
            <a:r>
              <a:rPr lang="en-US" dirty="0"/>
              <a:t>CDC waterborne disease section</a:t>
            </a:r>
          </a:p>
          <a:p>
            <a:pPr lvl="1">
              <a:defRPr/>
            </a:pPr>
            <a:r>
              <a:rPr lang="en-US" dirty="0"/>
              <a:t>Reported waterborne outbreaks</a:t>
            </a:r>
          </a:p>
          <a:p>
            <a:pPr lvl="2">
              <a:defRPr/>
            </a:pPr>
            <a:r>
              <a:rPr lang="en-US" dirty="0"/>
              <a:t>1970 – 2009</a:t>
            </a:r>
          </a:p>
          <a:p>
            <a:pPr>
              <a:defRPr/>
            </a:pPr>
            <a:r>
              <a:rPr lang="en-US" dirty="0"/>
              <a:t>Google scholar</a:t>
            </a:r>
          </a:p>
          <a:p>
            <a:pPr lvl="1">
              <a:defRPr/>
            </a:pPr>
            <a:r>
              <a:rPr lang="en-US" dirty="0"/>
              <a:t>Outbreak, Alaska, infection: 15,900 hits!</a:t>
            </a:r>
          </a:p>
          <a:p>
            <a:pPr>
              <a:defRPr/>
            </a:pPr>
            <a:r>
              <a:rPr lang="en-US" dirty="0"/>
              <a:t>State of Alaska Epidemiology Bulletins</a:t>
            </a:r>
          </a:p>
          <a:p>
            <a:pPr lvl="1">
              <a:defRPr/>
            </a:pPr>
            <a:r>
              <a:rPr lang="en-US" dirty="0"/>
              <a:t>Topical search “gastrointestinal illness”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BE8AB0-9842-2E4D-914A-633025DB1804}"/>
              </a:ext>
            </a:extLst>
          </p:cNvPr>
          <p:cNvSpPr>
            <a:spLocks noGrp="1"/>
          </p:cNvSpPr>
          <p:nvPr>
            <p:ph type="title"/>
          </p:nvPr>
        </p:nvSpPr>
        <p:spPr/>
        <p:txBody>
          <a:bodyPr/>
          <a:lstStyle/>
          <a:p>
            <a:pPr>
              <a:defRPr/>
            </a:pPr>
            <a:endParaRPr lang="en-US" dirty="0"/>
          </a:p>
        </p:txBody>
      </p:sp>
      <p:sp>
        <p:nvSpPr>
          <p:cNvPr id="52227" name="Content Placeholder 4">
            <a:extLst>
              <a:ext uri="{FF2B5EF4-FFF2-40B4-BE49-F238E27FC236}">
                <a16:creationId xmlns:a16="http://schemas.microsoft.com/office/drawing/2014/main" id="{316BF0DD-9631-D647-B920-9172C800456A}"/>
              </a:ext>
            </a:extLst>
          </p:cNvPr>
          <p:cNvSpPr>
            <a:spLocks noGrp="1"/>
          </p:cNvSpPr>
          <p:nvPr>
            <p:ph idx="1"/>
          </p:nvPr>
        </p:nvSpPr>
        <p:spPr/>
        <p:txBody>
          <a:bodyPr/>
          <a:lstStyle/>
          <a:p>
            <a:endParaRPr lang="en-US" altLang="en-US"/>
          </a:p>
        </p:txBody>
      </p:sp>
      <p:pic>
        <p:nvPicPr>
          <p:cNvPr id="52228" name="Picture 2">
            <a:extLst>
              <a:ext uri="{FF2B5EF4-FFF2-40B4-BE49-F238E27FC236}">
                <a16:creationId xmlns:a16="http://schemas.microsoft.com/office/drawing/2014/main" id="{6AC66B3A-A354-5A4C-9A6C-D9E63D166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9067800"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57D2-0E46-884D-94B2-F201ACF91BCC}"/>
              </a:ext>
            </a:extLst>
          </p:cNvPr>
          <p:cNvSpPr>
            <a:spLocks noGrp="1"/>
          </p:cNvSpPr>
          <p:nvPr>
            <p:ph type="title"/>
          </p:nvPr>
        </p:nvSpPr>
        <p:spPr/>
        <p:txBody>
          <a:bodyPr/>
          <a:lstStyle/>
          <a:p>
            <a:pPr>
              <a:defRPr/>
            </a:pPr>
            <a:endParaRPr lang="en-US" dirty="0"/>
          </a:p>
        </p:txBody>
      </p:sp>
      <p:sp>
        <p:nvSpPr>
          <p:cNvPr id="53251" name="Content Placeholder 2">
            <a:extLst>
              <a:ext uri="{FF2B5EF4-FFF2-40B4-BE49-F238E27FC236}">
                <a16:creationId xmlns:a16="http://schemas.microsoft.com/office/drawing/2014/main" id="{558A13A1-82A5-8E48-B6B0-094117DFFFC4}"/>
              </a:ext>
            </a:extLst>
          </p:cNvPr>
          <p:cNvSpPr>
            <a:spLocks noGrp="1"/>
          </p:cNvSpPr>
          <p:nvPr>
            <p:ph idx="1"/>
          </p:nvPr>
        </p:nvSpPr>
        <p:spPr/>
        <p:txBody>
          <a:bodyPr/>
          <a:lstStyle/>
          <a:p>
            <a:endParaRPr lang="en-US" altLang="en-US"/>
          </a:p>
        </p:txBody>
      </p:sp>
      <p:pic>
        <p:nvPicPr>
          <p:cNvPr id="53252" name="Picture 2">
            <a:extLst>
              <a:ext uri="{FF2B5EF4-FFF2-40B4-BE49-F238E27FC236}">
                <a16:creationId xmlns:a16="http://schemas.microsoft.com/office/drawing/2014/main" id="{72E80C9C-2404-824B-AE86-1EB917680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228850"/>
            <a:ext cx="84296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DFAD-0D9F-914C-88F2-06949C81F8A2}"/>
              </a:ext>
            </a:extLst>
          </p:cNvPr>
          <p:cNvSpPr>
            <a:spLocks noGrp="1"/>
          </p:cNvSpPr>
          <p:nvPr>
            <p:ph type="title"/>
          </p:nvPr>
        </p:nvSpPr>
        <p:spPr/>
        <p:txBody>
          <a:bodyPr/>
          <a:lstStyle/>
          <a:p>
            <a:pPr>
              <a:defRPr/>
            </a:pPr>
            <a:r>
              <a:rPr lang="en-US" dirty="0"/>
              <a:t>HA 2020 Strategies</a:t>
            </a:r>
          </a:p>
        </p:txBody>
      </p:sp>
      <p:sp>
        <p:nvSpPr>
          <p:cNvPr id="8195" name="Content Placeholder 2">
            <a:extLst>
              <a:ext uri="{FF2B5EF4-FFF2-40B4-BE49-F238E27FC236}">
                <a16:creationId xmlns:a16="http://schemas.microsoft.com/office/drawing/2014/main" id="{81074300-FE9A-FC44-B12E-EFE07DC4C751}"/>
              </a:ext>
            </a:extLst>
          </p:cNvPr>
          <p:cNvSpPr>
            <a:spLocks noGrp="1"/>
          </p:cNvSpPr>
          <p:nvPr>
            <p:ph idx="1"/>
          </p:nvPr>
        </p:nvSpPr>
        <p:spPr/>
        <p:txBody>
          <a:bodyPr/>
          <a:lstStyle/>
          <a:p>
            <a:r>
              <a:rPr lang="en-US" altLang="en-US" sz="2400"/>
              <a:t>Establish sustainable water and sanitation services in communities where homes are unserved.</a:t>
            </a:r>
            <a:br>
              <a:rPr lang="en-US" altLang="en-US" sz="2400"/>
            </a:br>
            <a:br>
              <a:rPr lang="en-US" altLang="en-US" sz="2400"/>
            </a:br>
            <a:endParaRPr lang="en-US" altLang="en-US" sz="2400"/>
          </a:p>
          <a:p>
            <a:r>
              <a:rPr lang="en-US" altLang="en-US" sz="2400"/>
              <a:t>Promote research and development that will address the technologic challenges of providing adequate and affordable water and sanitation services.</a:t>
            </a:r>
            <a:br>
              <a:rPr lang="en-US" altLang="en-US" sz="2400"/>
            </a:br>
            <a:br>
              <a:rPr lang="en-US" altLang="en-US" sz="2400"/>
            </a:br>
            <a:endParaRPr lang="en-US" altLang="en-US" sz="2400"/>
          </a:p>
          <a:p>
            <a:r>
              <a:rPr lang="en-US" altLang="en-US" sz="2400"/>
              <a:t>Ensure homes with existing water and sanitation services continue to function.</a:t>
            </a:r>
          </a:p>
          <a:p>
            <a:endParaRPr lang="en-US" altLang="en-US"/>
          </a:p>
        </p:txBody>
      </p:sp>
      <p:sp>
        <p:nvSpPr>
          <p:cNvPr id="4" name="Slide Number Placeholder 3">
            <a:extLst>
              <a:ext uri="{FF2B5EF4-FFF2-40B4-BE49-F238E27FC236}">
                <a16:creationId xmlns:a16="http://schemas.microsoft.com/office/drawing/2014/main" id="{BC84A0D3-20E4-1649-A133-66FB929DBA9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712762-53CF-694C-98E2-9BAD07013338}" type="slidenum">
              <a:rPr lang="en-US" altLang="en-US"/>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A98B-9E5B-CA4B-9838-034229A4FFCB}"/>
              </a:ext>
            </a:extLst>
          </p:cNvPr>
          <p:cNvSpPr>
            <a:spLocks noGrp="1"/>
          </p:cNvSpPr>
          <p:nvPr>
            <p:ph type="title"/>
          </p:nvPr>
        </p:nvSpPr>
        <p:spPr/>
        <p:txBody>
          <a:bodyPr/>
          <a:lstStyle/>
          <a:p>
            <a:pPr>
              <a:defRPr/>
            </a:pPr>
            <a:endParaRPr lang="en-US" dirty="0"/>
          </a:p>
        </p:txBody>
      </p:sp>
      <p:sp>
        <p:nvSpPr>
          <p:cNvPr id="54275" name="Content Placeholder 2">
            <a:extLst>
              <a:ext uri="{FF2B5EF4-FFF2-40B4-BE49-F238E27FC236}">
                <a16:creationId xmlns:a16="http://schemas.microsoft.com/office/drawing/2014/main" id="{26A138B4-8597-3841-92DF-2F6851EA8090}"/>
              </a:ext>
            </a:extLst>
          </p:cNvPr>
          <p:cNvSpPr>
            <a:spLocks noGrp="1"/>
          </p:cNvSpPr>
          <p:nvPr>
            <p:ph idx="1"/>
          </p:nvPr>
        </p:nvSpPr>
        <p:spPr/>
        <p:txBody>
          <a:bodyPr/>
          <a:lstStyle/>
          <a:p>
            <a:endParaRPr lang="en-US" altLang="en-US"/>
          </a:p>
        </p:txBody>
      </p:sp>
      <p:pic>
        <p:nvPicPr>
          <p:cNvPr id="54276" name="Picture 2">
            <a:extLst>
              <a:ext uri="{FF2B5EF4-FFF2-40B4-BE49-F238E27FC236}">
                <a16:creationId xmlns:a16="http://schemas.microsoft.com/office/drawing/2014/main" id="{5827399F-11DA-0147-A28B-31657CBD7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2038350"/>
            <a:ext cx="5967412"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8CEB-7566-044A-A7CF-239862FC2C7D}"/>
              </a:ext>
            </a:extLst>
          </p:cNvPr>
          <p:cNvSpPr>
            <a:spLocks noGrp="1"/>
          </p:cNvSpPr>
          <p:nvPr>
            <p:ph type="title"/>
          </p:nvPr>
        </p:nvSpPr>
        <p:spPr/>
        <p:txBody>
          <a:bodyPr/>
          <a:lstStyle/>
          <a:p>
            <a:pPr>
              <a:defRPr/>
            </a:pPr>
            <a:endParaRPr lang="en-US"/>
          </a:p>
        </p:txBody>
      </p:sp>
      <p:sp>
        <p:nvSpPr>
          <p:cNvPr id="55299" name="Content Placeholder 2">
            <a:extLst>
              <a:ext uri="{FF2B5EF4-FFF2-40B4-BE49-F238E27FC236}">
                <a16:creationId xmlns:a16="http://schemas.microsoft.com/office/drawing/2014/main" id="{BD492612-7002-0041-9ECC-C4597D09359A}"/>
              </a:ext>
            </a:extLst>
          </p:cNvPr>
          <p:cNvSpPr>
            <a:spLocks noGrp="1"/>
          </p:cNvSpPr>
          <p:nvPr>
            <p:ph idx="1"/>
          </p:nvPr>
        </p:nvSpPr>
        <p:spPr/>
        <p:txBody>
          <a:bodyPr/>
          <a:lstStyle/>
          <a:p>
            <a:endParaRPr lang="en-US" altLang="en-US"/>
          </a:p>
        </p:txBody>
      </p:sp>
      <p:pic>
        <p:nvPicPr>
          <p:cNvPr id="55300" name="Picture 2">
            <a:extLst>
              <a:ext uri="{FF2B5EF4-FFF2-40B4-BE49-F238E27FC236}">
                <a16:creationId xmlns:a16="http://schemas.microsoft.com/office/drawing/2014/main" id="{09FA18CC-F6F0-CA44-ABC3-50F446B7E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435725" cy="431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F1DC-00CD-354F-89DF-A9614358F63C}"/>
              </a:ext>
            </a:extLst>
          </p:cNvPr>
          <p:cNvSpPr>
            <a:spLocks noGrp="1"/>
          </p:cNvSpPr>
          <p:nvPr>
            <p:ph type="title"/>
          </p:nvPr>
        </p:nvSpPr>
        <p:spPr/>
        <p:txBody>
          <a:bodyPr>
            <a:normAutofit fontScale="90000"/>
          </a:bodyPr>
          <a:lstStyle/>
          <a:p>
            <a:pPr>
              <a:defRPr/>
            </a:pPr>
            <a:r>
              <a:rPr lang="en-US" dirty="0" err="1"/>
              <a:t>Hep</a:t>
            </a:r>
            <a:r>
              <a:rPr lang="en-US" dirty="0"/>
              <a:t> A, Ft Yukon, 1960 -61</a:t>
            </a:r>
            <a:br>
              <a:rPr lang="en-US" dirty="0"/>
            </a:br>
            <a:endParaRPr lang="en-US" dirty="0"/>
          </a:p>
        </p:txBody>
      </p:sp>
      <p:sp>
        <p:nvSpPr>
          <p:cNvPr id="56323" name="Content Placeholder 2">
            <a:extLst>
              <a:ext uri="{FF2B5EF4-FFF2-40B4-BE49-F238E27FC236}">
                <a16:creationId xmlns:a16="http://schemas.microsoft.com/office/drawing/2014/main" id="{55C747A9-B282-2042-AC59-91FFF975DC5B}"/>
              </a:ext>
            </a:extLst>
          </p:cNvPr>
          <p:cNvSpPr>
            <a:spLocks noGrp="1"/>
          </p:cNvSpPr>
          <p:nvPr>
            <p:ph idx="1"/>
          </p:nvPr>
        </p:nvSpPr>
        <p:spPr/>
        <p:txBody>
          <a:bodyPr/>
          <a:lstStyle/>
          <a:p>
            <a:r>
              <a:rPr lang="en-US" altLang="en-US"/>
              <a:t>July 1960 – March 1961</a:t>
            </a:r>
          </a:p>
          <a:p>
            <a:pPr lvl="1"/>
            <a:r>
              <a:rPr lang="en-US" altLang="en-US"/>
              <a:t>608 cases of hepatitis A, 28% of village</a:t>
            </a:r>
          </a:p>
          <a:p>
            <a:pPr lvl="1"/>
            <a:r>
              <a:rPr lang="en-US" altLang="en-US"/>
              <a:t>Person-to-person spread</a:t>
            </a:r>
          </a:p>
          <a:p>
            <a:pPr lvl="2"/>
            <a:r>
              <a:rPr lang="en-US" altLang="en-US"/>
              <a:t>Pattern of epidemic</a:t>
            </a:r>
          </a:p>
        </p:txBody>
      </p:sp>
      <p:pic>
        <p:nvPicPr>
          <p:cNvPr id="56324" name="Picture 3">
            <a:extLst>
              <a:ext uri="{FF2B5EF4-FFF2-40B4-BE49-F238E27FC236}">
                <a16:creationId xmlns:a16="http://schemas.microsoft.com/office/drawing/2014/main" id="{9A5D1874-4C21-DC42-8ACB-8028FD845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3597275"/>
            <a:ext cx="4391025" cy="310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B04F-B598-9B4C-9F15-D3C680687AF3}"/>
              </a:ext>
            </a:extLst>
          </p:cNvPr>
          <p:cNvSpPr>
            <a:spLocks noGrp="1"/>
          </p:cNvSpPr>
          <p:nvPr>
            <p:ph type="title"/>
          </p:nvPr>
        </p:nvSpPr>
        <p:spPr/>
        <p:txBody>
          <a:bodyPr/>
          <a:lstStyle/>
          <a:p>
            <a:pPr>
              <a:defRPr/>
            </a:pPr>
            <a:r>
              <a:rPr lang="en-US" dirty="0" err="1"/>
              <a:t>Hep</a:t>
            </a:r>
            <a:r>
              <a:rPr lang="en-US" dirty="0"/>
              <a:t> A, Ft Yukon, 1960 -61</a:t>
            </a:r>
          </a:p>
        </p:txBody>
      </p:sp>
      <p:sp>
        <p:nvSpPr>
          <p:cNvPr id="57347" name="Content Placeholder 2">
            <a:extLst>
              <a:ext uri="{FF2B5EF4-FFF2-40B4-BE49-F238E27FC236}">
                <a16:creationId xmlns:a16="http://schemas.microsoft.com/office/drawing/2014/main" id="{85661CD3-9292-804E-9F5E-C2021FF8F804}"/>
              </a:ext>
            </a:extLst>
          </p:cNvPr>
          <p:cNvSpPr>
            <a:spLocks noGrp="1"/>
          </p:cNvSpPr>
          <p:nvPr>
            <p:ph idx="1"/>
          </p:nvPr>
        </p:nvSpPr>
        <p:spPr/>
        <p:txBody>
          <a:bodyPr/>
          <a:lstStyle/>
          <a:p>
            <a:r>
              <a:rPr lang="en-US" altLang="en-US"/>
              <a:t>July 1960 – March 1961</a:t>
            </a:r>
          </a:p>
          <a:p>
            <a:pPr lvl="1"/>
            <a:r>
              <a:rPr lang="en-US" altLang="en-US"/>
              <a:t>Water testing negative for coliforms, Fluorescein test</a:t>
            </a:r>
          </a:p>
          <a:p>
            <a:pPr lvl="1"/>
            <a:r>
              <a:rPr lang="en-US" altLang="en-US"/>
              <a:t>Rates similar among river water and well water users</a:t>
            </a:r>
          </a:p>
        </p:txBody>
      </p:sp>
      <p:pic>
        <p:nvPicPr>
          <p:cNvPr id="57348" name="Picture 2">
            <a:extLst>
              <a:ext uri="{FF2B5EF4-FFF2-40B4-BE49-F238E27FC236}">
                <a16:creationId xmlns:a16="http://schemas.microsoft.com/office/drawing/2014/main" id="{EF015372-101F-494D-B0C8-536334643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191000"/>
            <a:ext cx="35052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9D7D-C234-A945-BE8F-B97AA19BA440}"/>
              </a:ext>
            </a:extLst>
          </p:cNvPr>
          <p:cNvSpPr>
            <a:spLocks noGrp="1"/>
          </p:cNvSpPr>
          <p:nvPr>
            <p:ph type="title"/>
          </p:nvPr>
        </p:nvSpPr>
        <p:spPr/>
        <p:txBody>
          <a:bodyPr>
            <a:normAutofit fontScale="90000"/>
          </a:bodyPr>
          <a:lstStyle/>
          <a:p>
            <a:pPr>
              <a:defRPr/>
            </a:pPr>
            <a:r>
              <a:rPr lang="en-US" dirty="0"/>
              <a:t>Waterborne Illness Outbreaks, Reported to CDC, 1971 - 2006</a:t>
            </a:r>
          </a:p>
        </p:txBody>
      </p:sp>
      <p:pic>
        <p:nvPicPr>
          <p:cNvPr id="58371" name="Picture 2">
            <a:extLst>
              <a:ext uri="{FF2B5EF4-FFF2-40B4-BE49-F238E27FC236}">
                <a16:creationId xmlns:a16="http://schemas.microsoft.com/office/drawing/2014/main" id="{BB569AE6-6548-B147-8C5C-296E70E9C0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971675"/>
            <a:ext cx="5872163" cy="4406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62FA-1DE7-5D43-823C-6005F5F59376}"/>
              </a:ext>
            </a:extLst>
          </p:cNvPr>
          <p:cNvSpPr>
            <a:spLocks noGrp="1"/>
          </p:cNvSpPr>
          <p:nvPr>
            <p:ph type="title"/>
          </p:nvPr>
        </p:nvSpPr>
        <p:spPr/>
        <p:txBody>
          <a:bodyPr/>
          <a:lstStyle/>
          <a:p>
            <a:pPr>
              <a:defRPr/>
            </a:pPr>
            <a:endParaRPr lang="en-US"/>
          </a:p>
        </p:txBody>
      </p:sp>
      <p:pic>
        <p:nvPicPr>
          <p:cNvPr id="59395" name="Picture 2">
            <a:extLst>
              <a:ext uri="{FF2B5EF4-FFF2-40B4-BE49-F238E27FC236}">
                <a16:creationId xmlns:a16="http://schemas.microsoft.com/office/drawing/2014/main" id="{0E72489A-E992-5B41-84E8-51DB333C38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003300"/>
            <a:ext cx="7391400" cy="5548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2EE8-8AB4-0C45-8A70-6A138BB1C94F}"/>
              </a:ext>
            </a:extLst>
          </p:cNvPr>
          <p:cNvSpPr>
            <a:spLocks noGrp="1"/>
          </p:cNvSpPr>
          <p:nvPr>
            <p:ph type="title"/>
          </p:nvPr>
        </p:nvSpPr>
        <p:spPr/>
        <p:txBody>
          <a:bodyPr/>
          <a:lstStyle/>
          <a:p>
            <a:pPr>
              <a:defRPr/>
            </a:pPr>
            <a:endParaRPr lang="en-US"/>
          </a:p>
        </p:txBody>
      </p:sp>
      <p:pic>
        <p:nvPicPr>
          <p:cNvPr id="60419" name="Picture 2">
            <a:extLst>
              <a:ext uri="{FF2B5EF4-FFF2-40B4-BE49-F238E27FC236}">
                <a16:creationId xmlns:a16="http://schemas.microsoft.com/office/drawing/2014/main" id="{3E4C1F6F-5406-544F-A039-8C5BD3ED5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4538" y="554038"/>
            <a:ext cx="7485062" cy="56181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3839-BE03-E64B-9834-AD18FEFFC0FA}"/>
              </a:ext>
            </a:extLst>
          </p:cNvPr>
          <p:cNvSpPr>
            <a:spLocks noGrp="1"/>
          </p:cNvSpPr>
          <p:nvPr>
            <p:ph type="title"/>
          </p:nvPr>
        </p:nvSpPr>
        <p:spPr/>
        <p:txBody>
          <a:bodyPr>
            <a:normAutofit fontScale="90000"/>
          </a:bodyPr>
          <a:lstStyle/>
          <a:p>
            <a:pPr>
              <a:defRPr/>
            </a:pPr>
            <a:r>
              <a:rPr lang="en-US" dirty="0"/>
              <a:t>Waterborne Illness Outbreaks in Alaska, Reported to CDC</a:t>
            </a:r>
          </a:p>
        </p:txBody>
      </p:sp>
      <p:sp>
        <p:nvSpPr>
          <p:cNvPr id="61443" name="Content Placeholder 2">
            <a:extLst>
              <a:ext uri="{FF2B5EF4-FFF2-40B4-BE49-F238E27FC236}">
                <a16:creationId xmlns:a16="http://schemas.microsoft.com/office/drawing/2014/main" id="{7245B0C1-19D5-294B-9971-08303C363343}"/>
              </a:ext>
            </a:extLst>
          </p:cNvPr>
          <p:cNvSpPr>
            <a:spLocks noGrp="1"/>
          </p:cNvSpPr>
          <p:nvPr>
            <p:ph idx="1"/>
          </p:nvPr>
        </p:nvSpPr>
        <p:spPr/>
        <p:txBody>
          <a:bodyPr/>
          <a:lstStyle/>
          <a:p>
            <a:r>
              <a:rPr lang="en-US" altLang="en-US"/>
              <a:t>1971 - 2009, drinking water sources</a:t>
            </a:r>
          </a:p>
          <a:p>
            <a:r>
              <a:rPr lang="en-US" altLang="en-US"/>
              <a:t>15 events</a:t>
            </a:r>
          </a:p>
          <a:p>
            <a:pPr lvl="1"/>
            <a:r>
              <a:rPr lang="en-US" altLang="en-US"/>
              <a:t>6 bacteria</a:t>
            </a:r>
          </a:p>
          <a:p>
            <a:pPr lvl="1"/>
            <a:r>
              <a:rPr lang="en-US" altLang="en-US"/>
              <a:t>2 chemical: copper, fluoride</a:t>
            </a:r>
          </a:p>
          <a:p>
            <a:pPr lvl="1"/>
            <a:r>
              <a:rPr lang="en-US" altLang="en-US"/>
              <a:t>5 Giardia</a:t>
            </a:r>
          </a:p>
          <a:p>
            <a:pPr lvl="1"/>
            <a:r>
              <a:rPr lang="en-US" altLang="en-US"/>
              <a:t>2 unidentified cause</a:t>
            </a:r>
          </a:p>
          <a:p>
            <a:r>
              <a:rPr lang="en-US" altLang="en-US"/>
              <a:t>6 community sources</a:t>
            </a:r>
          </a:p>
          <a:p>
            <a:pPr lvl="1"/>
            <a:r>
              <a:rPr lang="en-US" altLang="en-US"/>
              <a:t>3 mobile home parks, 1 boat, 3 municipal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9F09-5288-8D46-9669-37E3577B7438}"/>
              </a:ext>
            </a:extLst>
          </p:cNvPr>
          <p:cNvSpPr>
            <a:spLocks noGrp="1"/>
          </p:cNvSpPr>
          <p:nvPr>
            <p:ph type="title"/>
          </p:nvPr>
        </p:nvSpPr>
        <p:spPr/>
        <p:txBody>
          <a:bodyPr>
            <a:normAutofit fontScale="90000"/>
          </a:bodyPr>
          <a:lstStyle/>
          <a:p>
            <a:pPr>
              <a:defRPr/>
            </a:pPr>
            <a:r>
              <a:rPr lang="en-US" dirty="0"/>
              <a:t>Waterborne Illness Outbreaks in Alaska, Reported to CDC, 2</a:t>
            </a:r>
          </a:p>
        </p:txBody>
      </p:sp>
      <p:sp>
        <p:nvSpPr>
          <p:cNvPr id="3" name="Content Placeholder 2">
            <a:extLst>
              <a:ext uri="{FF2B5EF4-FFF2-40B4-BE49-F238E27FC236}">
                <a16:creationId xmlns:a16="http://schemas.microsoft.com/office/drawing/2014/main" id="{EE20F9AE-CF2C-7A49-99F0-985157C46B62}"/>
              </a:ext>
            </a:extLst>
          </p:cNvPr>
          <p:cNvSpPr>
            <a:spLocks noGrp="1"/>
          </p:cNvSpPr>
          <p:nvPr>
            <p:ph idx="1"/>
          </p:nvPr>
        </p:nvSpPr>
        <p:spPr/>
        <p:txBody>
          <a:bodyPr>
            <a:normAutofit fontScale="92500" lnSpcReduction="20000"/>
          </a:bodyPr>
          <a:lstStyle/>
          <a:p>
            <a:pPr>
              <a:defRPr/>
            </a:pPr>
            <a:r>
              <a:rPr lang="en-US" dirty="0"/>
              <a:t>Infectious, community sources (6)</a:t>
            </a:r>
          </a:p>
          <a:p>
            <a:pPr lvl="2">
              <a:defRPr/>
            </a:pPr>
            <a:r>
              <a:rPr lang="en-US" dirty="0"/>
              <a:t>Anchorage, 1971, </a:t>
            </a:r>
            <a:r>
              <a:rPr lang="en-US" dirty="0" err="1"/>
              <a:t>Shigella</a:t>
            </a:r>
            <a:r>
              <a:rPr lang="en-US" dirty="0"/>
              <a:t>, 89 cases</a:t>
            </a:r>
          </a:p>
          <a:p>
            <a:pPr lvl="3">
              <a:defRPr/>
            </a:pPr>
            <a:r>
              <a:rPr lang="en-US" dirty="0"/>
              <a:t>Untreated ground water</a:t>
            </a:r>
          </a:p>
          <a:p>
            <a:pPr lvl="2">
              <a:defRPr/>
            </a:pPr>
            <a:r>
              <a:rPr lang="en-US" dirty="0"/>
              <a:t>Old Harbor, 1973,  </a:t>
            </a:r>
            <a:r>
              <a:rPr lang="en-US" dirty="0" err="1"/>
              <a:t>Shigella</a:t>
            </a:r>
            <a:r>
              <a:rPr lang="en-US" dirty="0"/>
              <a:t>, 50 cases</a:t>
            </a:r>
          </a:p>
          <a:p>
            <a:pPr lvl="3">
              <a:defRPr/>
            </a:pPr>
            <a:r>
              <a:rPr lang="en-US" dirty="0"/>
              <a:t>Treatment deficiency</a:t>
            </a:r>
          </a:p>
          <a:p>
            <a:pPr lvl="2">
              <a:defRPr/>
            </a:pPr>
            <a:r>
              <a:rPr lang="en-US" dirty="0"/>
              <a:t>Juneau, 1974, Salmonella, 34 cases</a:t>
            </a:r>
          </a:p>
          <a:p>
            <a:pPr lvl="3">
              <a:defRPr/>
            </a:pPr>
            <a:r>
              <a:rPr lang="en-US" dirty="0"/>
              <a:t>Treatment deficiency</a:t>
            </a:r>
          </a:p>
          <a:p>
            <a:pPr lvl="2">
              <a:defRPr/>
            </a:pPr>
            <a:r>
              <a:rPr lang="en-US" dirty="0"/>
              <a:t>?Community, 1976, </a:t>
            </a:r>
            <a:r>
              <a:rPr lang="en-US" dirty="0" err="1"/>
              <a:t>Shigella</a:t>
            </a:r>
            <a:r>
              <a:rPr lang="en-US" dirty="0"/>
              <a:t>, 25 cases</a:t>
            </a:r>
          </a:p>
          <a:p>
            <a:pPr lvl="3">
              <a:defRPr/>
            </a:pPr>
            <a:r>
              <a:rPr lang="en-US" dirty="0"/>
              <a:t>Untreated surface water</a:t>
            </a:r>
          </a:p>
          <a:p>
            <a:pPr lvl="2">
              <a:defRPr/>
            </a:pPr>
            <a:r>
              <a:rPr lang="en-US" dirty="0"/>
              <a:t>Barge </a:t>
            </a:r>
            <a:r>
              <a:rPr lang="en-US" dirty="0" err="1"/>
              <a:t>Unisea</a:t>
            </a:r>
            <a:r>
              <a:rPr lang="en-US" dirty="0"/>
              <a:t>, 1980, Giardia, 189 cases</a:t>
            </a:r>
          </a:p>
          <a:p>
            <a:pPr lvl="3">
              <a:defRPr/>
            </a:pPr>
            <a:r>
              <a:rPr lang="en-US" dirty="0"/>
              <a:t>Plumbing system deficiency</a:t>
            </a:r>
          </a:p>
          <a:p>
            <a:pPr lvl="2">
              <a:defRPr/>
            </a:pPr>
            <a:r>
              <a:rPr lang="en-US" dirty="0"/>
              <a:t>Ketchikan, 1984, Giardia, 177 cases</a:t>
            </a:r>
          </a:p>
          <a:p>
            <a:pPr lvl="3">
              <a:defRPr/>
            </a:pPr>
            <a:r>
              <a:rPr lang="en-US" dirty="0"/>
              <a:t>Treatment deficiency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3345-07A0-6C4E-80F8-13E1262CCD86}"/>
              </a:ext>
            </a:extLst>
          </p:cNvPr>
          <p:cNvSpPr>
            <a:spLocks noGrp="1"/>
          </p:cNvSpPr>
          <p:nvPr>
            <p:ph type="title"/>
          </p:nvPr>
        </p:nvSpPr>
        <p:spPr/>
        <p:txBody>
          <a:bodyPr/>
          <a:lstStyle/>
          <a:p>
            <a:pPr>
              <a:defRPr/>
            </a:pPr>
            <a:r>
              <a:rPr lang="en-US" dirty="0"/>
              <a:t>Ketchikan 1984</a:t>
            </a:r>
          </a:p>
        </p:txBody>
      </p:sp>
      <p:sp>
        <p:nvSpPr>
          <p:cNvPr id="63491" name="Content Placeholder 2">
            <a:extLst>
              <a:ext uri="{FF2B5EF4-FFF2-40B4-BE49-F238E27FC236}">
                <a16:creationId xmlns:a16="http://schemas.microsoft.com/office/drawing/2014/main" id="{B23F01CE-34DC-C240-9579-BC9A0283ABB6}"/>
              </a:ext>
            </a:extLst>
          </p:cNvPr>
          <p:cNvSpPr>
            <a:spLocks noGrp="1"/>
          </p:cNvSpPr>
          <p:nvPr>
            <p:ph idx="1"/>
          </p:nvPr>
        </p:nvSpPr>
        <p:spPr/>
        <p:txBody>
          <a:bodyPr/>
          <a:lstStyle/>
          <a:p>
            <a:r>
              <a:rPr lang="en-US" altLang="en-US"/>
              <a:t>Aug through Nov</a:t>
            </a:r>
          </a:p>
          <a:p>
            <a:pPr lvl="1"/>
            <a:r>
              <a:rPr lang="en-US" altLang="en-US"/>
              <a:t>Giardiasis</a:t>
            </a:r>
          </a:p>
          <a:p>
            <a:pPr lvl="1"/>
            <a:r>
              <a:rPr lang="en-US" altLang="en-US"/>
              <a:t>177 cases</a:t>
            </a:r>
          </a:p>
          <a:p>
            <a:pPr lvl="3"/>
            <a:r>
              <a:rPr lang="en-US" altLang="en-US"/>
              <a:t>Most from Carlanna Lake area</a:t>
            </a:r>
          </a:p>
          <a:p>
            <a:pPr lvl="1"/>
            <a:r>
              <a:rPr lang="en-US" altLang="en-US"/>
              <a:t>City water was common source</a:t>
            </a:r>
          </a:p>
          <a:p>
            <a:pPr lvl="3"/>
            <a:r>
              <a:rPr lang="en-US" altLang="en-US"/>
              <a:t>Carlanna Lake pretreatment water</a:t>
            </a:r>
          </a:p>
          <a:p>
            <a:pPr lvl="4"/>
            <a:r>
              <a:rPr lang="en-US" altLang="en-US"/>
              <a:t> giardia +</a:t>
            </a:r>
          </a:p>
          <a:p>
            <a:pPr lvl="3"/>
            <a:r>
              <a:rPr lang="en-US" altLang="en-US"/>
              <a:t>Construction was ongoing during this time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02673C-8E67-0043-87BF-9FEB3196761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4E39F8-C367-B04D-AD31-F9053D4884F6}" type="slidenum">
              <a:rPr lang="en-US" altLang="en-US"/>
              <a:pPr/>
              <a:t>6</a:t>
            </a:fld>
            <a:endParaRPr lang="en-US" altLang="en-US"/>
          </a:p>
        </p:txBody>
      </p:sp>
      <p:pic>
        <p:nvPicPr>
          <p:cNvPr id="9219" name="Object 1">
            <a:extLst>
              <a:ext uri="{FF2B5EF4-FFF2-40B4-BE49-F238E27FC236}">
                <a16:creationId xmlns:a16="http://schemas.microsoft.com/office/drawing/2014/main" id="{F7E51DE0-5811-B149-BFB4-0CE821F45876}"/>
              </a:ext>
            </a:extLst>
          </p:cNvPr>
          <p:cNvPicPr>
            <a:picLocks noChangeArrowheads="1"/>
          </p:cNvPicPr>
          <p:nvPr/>
        </p:nvPicPr>
        <p:blipFill>
          <a:blip r:embed="rId2">
            <a:extLst>
              <a:ext uri="{28A0092B-C50C-407E-A947-70E740481C1C}">
                <a14:useLocalDpi xmlns:a14="http://schemas.microsoft.com/office/drawing/2010/main" val="0"/>
              </a:ext>
            </a:extLst>
          </a:blip>
          <a:srcRect r="-76" b="-162"/>
          <a:stretch>
            <a:fillRect/>
          </a:stretch>
        </p:blipFill>
        <p:spPr bwMode="auto">
          <a:xfrm>
            <a:off x="609600" y="6096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ECF2-EE75-AB44-A144-E6FC78194B21}"/>
              </a:ext>
            </a:extLst>
          </p:cNvPr>
          <p:cNvSpPr>
            <a:spLocks noGrp="1"/>
          </p:cNvSpPr>
          <p:nvPr>
            <p:ph type="title"/>
          </p:nvPr>
        </p:nvSpPr>
        <p:spPr/>
        <p:txBody>
          <a:bodyPr/>
          <a:lstStyle/>
          <a:p>
            <a:pPr>
              <a:defRPr/>
            </a:pPr>
            <a:r>
              <a:rPr lang="en-US" dirty="0"/>
              <a:t>Summary</a:t>
            </a:r>
          </a:p>
        </p:txBody>
      </p:sp>
      <p:sp>
        <p:nvSpPr>
          <p:cNvPr id="64515" name="Content Placeholder 2">
            <a:extLst>
              <a:ext uri="{FF2B5EF4-FFF2-40B4-BE49-F238E27FC236}">
                <a16:creationId xmlns:a16="http://schemas.microsoft.com/office/drawing/2014/main" id="{3EA25793-47F4-4544-9283-81E03BF5D6D0}"/>
              </a:ext>
            </a:extLst>
          </p:cNvPr>
          <p:cNvSpPr>
            <a:spLocks noGrp="1"/>
          </p:cNvSpPr>
          <p:nvPr>
            <p:ph idx="1"/>
          </p:nvPr>
        </p:nvSpPr>
        <p:spPr/>
        <p:txBody>
          <a:bodyPr/>
          <a:lstStyle/>
          <a:p>
            <a:r>
              <a:rPr lang="en-US" altLang="en-US"/>
              <a:t>Waterborne infectious diseases in Alaska</a:t>
            </a:r>
          </a:p>
          <a:p>
            <a:pPr lvl="1"/>
            <a:r>
              <a:rPr lang="en-US" altLang="en-US"/>
              <a:t>Reportable, but uncommon	</a:t>
            </a:r>
          </a:p>
          <a:p>
            <a:r>
              <a:rPr lang="en-US" altLang="en-US"/>
              <a:t>Waterborne Outbreaks</a:t>
            </a:r>
          </a:p>
          <a:p>
            <a:pPr lvl="1"/>
            <a:r>
              <a:rPr lang="en-US" altLang="en-US"/>
              <a:t>Uncommon, 1 every other year</a:t>
            </a:r>
          </a:p>
          <a:p>
            <a:pPr lvl="1"/>
            <a:r>
              <a:rPr lang="en-US" altLang="en-US"/>
              <a:t>No recent municipal outbreaks</a:t>
            </a:r>
          </a:p>
          <a:p>
            <a:pPr lvl="2"/>
            <a:r>
              <a:rPr lang="en-US" altLang="en-US"/>
              <a:t>Last in 1984</a:t>
            </a:r>
          </a:p>
          <a:p>
            <a:pPr lvl="1"/>
            <a:r>
              <a:rPr lang="en-US" altLang="en-US"/>
              <a:t>None attributed to sewage lagoons	</a:t>
            </a:r>
          </a:p>
          <a:p>
            <a:r>
              <a:rPr lang="en-US" altLang="en-US"/>
              <a:t>Risk appears low</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26A7-AC79-0544-8D55-BE6192C5C696}"/>
              </a:ext>
            </a:extLst>
          </p:cNvPr>
          <p:cNvSpPr>
            <a:spLocks noGrp="1"/>
          </p:cNvSpPr>
          <p:nvPr>
            <p:ph type="title"/>
          </p:nvPr>
        </p:nvSpPr>
        <p:spPr/>
        <p:txBody>
          <a:bodyPr/>
          <a:lstStyle/>
          <a:p>
            <a:pPr>
              <a:defRPr/>
            </a:pPr>
            <a:r>
              <a:rPr lang="en-US" dirty="0"/>
              <a:t>Limitations</a:t>
            </a:r>
          </a:p>
        </p:txBody>
      </p:sp>
      <p:sp>
        <p:nvSpPr>
          <p:cNvPr id="65539" name="Content Placeholder 2">
            <a:extLst>
              <a:ext uri="{FF2B5EF4-FFF2-40B4-BE49-F238E27FC236}">
                <a16:creationId xmlns:a16="http://schemas.microsoft.com/office/drawing/2014/main" id="{03EDE819-8921-F248-8A03-874CCBD8EB38}"/>
              </a:ext>
            </a:extLst>
          </p:cNvPr>
          <p:cNvSpPr>
            <a:spLocks noGrp="1"/>
          </p:cNvSpPr>
          <p:nvPr>
            <p:ph idx="1"/>
          </p:nvPr>
        </p:nvSpPr>
        <p:spPr/>
        <p:txBody>
          <a:bodyPr/>
          <a:lstStyle/>
          <a:p>
            <a:r>
              <a:rPr lang="en-US" altLang="en-US"/>
              <a:t>Untapped sources</a:t>
            </a:r>
          </a:p>
          <a:p>
            <a:pPr lvl="1"/>
            <a:r>
              <a:rPr lang="en-US" altLang="en-US"/>
              <a:t>14000 google hits still to review</a:t>
            </a:r>
          </a:p>
          <a:p>
            <a:pPr lvl="1"/>
            <a:r>
              <a:rPr lang="en-US" altLang="en-US"/>
              <a:t>DEC files?</a:t>
            </a:r>
          </a:p>
          <a:p>
            <a:r>
              <a:rPr lang="en-US" altLang="en-US"/>
              <a:t>Infectious diarrhea is under-reported</a:t>
            </a:r>
          </a:p>
          <a:p>
            <a:pPr lvl="1"/>
            <a:r>
              <a:rPr lang="en-US" altLang="en-US"/>
              <a:t>Outbreaks are under-recognized</a:t>
            </a:r>
          </a:p>
          <a:p>
            <a:r>
              <a:rPr lang="en-US" altLang="en-US"/>
              <a:t>“Sporadic” cases nearly impossible to explain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723C-F6EF-4046-AF39-04ED98740549}"/>
              </a:ext>
            </a:extLst>
          </p:cNvPr>
          <p:cNvSpPr>
            <a:spLocks noGrp="1"/>
          </p:cNvSpPr>
          <p:nvPr>
            <p:ph type="title"/>
          </p:nvPr>
        </p:nvSpPr>
        <p:spPr/>
        <p:txBody>
          <a:bodyPr/>
          <a:lstStyle/>
          <a:p>
            <a:pPr>
              <a:defRPr/>
            </a:pPr>
            <a:r>
              <a:rPr lang="en-US" dirty="0"/>
              <a:t>HA2020 Dashboard</a:t>
            </a:r>
          </a:p>
        </p:txBody>
      </p:sp>
      <p:sp>
        <p:nvSpPr>
          <p:cNvPr id="4" name="Slide Number Placeholder 3">
            <a:extLst>
              <a:ext uri="{FF2B5EF4-FFF2-40B4-BE49-F238E27FC236}">
                <a16:creationId xmlns:a16="http://schemas.microsoft.com/office/drawing/2014/main" id="{5A892147-962E-F24C-A1CA-4A20860D143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42918C-A758-1642-9C29-956B6F866ACF}" type="slidenum">
              <a:rPr lang="en-US" altLang="en-US"/>
              <a:pPr/>
              <a:t>7</a:t>
            </a:fld>
            <a:endParaRPr lang="en-US" altLang="en-US"/>
          </a:p>
        </p:txBody>
      </p:sp>
      <p:pic>
        <p:nvPicPr>
          <p:cNvPr id="10244" name="Picture 2">
            <a:extLst>
              <a:ext uri="{FF2B5EF4-FFF2-40B4-BE49-F238E27FC236}">
                <a16:creationId xmlns:a16="http://schemas.microsoft.com/office/drawing/2014/main" id="{F9C7101C-82B2-0343-93EC-0A002FE987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7988" y="1981200"/>
            <a:ext cx="8431212" cy="1633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5" name="TextBox 4">
            <a:extLst>
              <a:ext uri="{FF2B5EF4-FFF2-40B4-BE49-F238E27FC236}">
                <a16:creationId xmlns:a16="http://schemas.microsoft.com/office/drawing/2014/main" id="{A35A6691-9F6A-BA48-8227-FF655FA50A23}"/>
              </a:ext>
            </a:extLst>
          </p:cNvPr>
          <p:cNvSpPr txBox="1">
            <a:spLocks noChangeArrowheads="1"/>
          </p:cNvSpPr>
          <p:nvPr/>
        </p:nvSpPr>
        <p:spPr bwMode="auto">
          <a:xfrm>
            <a:off x="1600200" y="5181600"/>
            <a:ext cx="7424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b="0"/>
              <a:t>http://hss.state.ak.us/ha2020/25LHI.htm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E3BC-18EA-3F4B-AE87-50E557040D2C}"/>
              </a:ext>
            </a:extLst>
          </p:cNvPr>
          <p:cNvSpPr>
            <a:spLocks noGrp="1"/>
          </p:cNvSpPr>
          <p:nvPr>
            <p:ph type="title"/>
          </p:nvPr>
        </p:nvSpPr>
        <p:spPr/>
        <p:txBody>
          <a:bodyPr/>
          <a:lstStyle/>
          <a:p>
            <a:pPr>
              <a:defRPr/>
            </a:pPr>
            <a:r>
              <a:rPr lang="en-US" dirty="0"/>
              <a:t>Arctic Council:</a:t>
            </a:r>
            <a:br>
              <a:rPr lang="en-US" dirty="0"/>
            </a:br>
            <a:r>
              <a:rPr lang="en-US" dirty="0"/>
              <a:t> US Chairmanship, 2015 - 17</a:t>
            </a:r>
          </a:p>
        </p:txBody>
      </p:sp>
      <p:sp>
        <p:nvSpPr>
          <p:cNvPr id="11267" name="Content Placeholder 2">
            <a:extLst>
              <a:ext uri="{FF2B5EF4-FFF2-40B4-BE49-F238E27FC236}">
                <a16:creationId xmlns:a16="http://schemas.microsoft.com/office/drawing/2014/main" id="{E82BFE0F-3DC3-A943-9C67-42A7BCD8A964}"/>
              </a:ext>
            </a:extLst>
          </p:cNvPr>
          <p:cNvSpPr>
            <a:spLocks noGrp="1"/>
          </p:cNvSpPr>
          <p:nvPr>
            <p:ph idx="1"/>
          </p:nvPr>
        </p:nvSpPr>
        <p:spPr/>
        <p:txBody>
          <a:bodyPr/>
          <a:lstStyle/>
          <a:p>
            <a:r>
              <a:rPr lang="en-US" altLang="en-US" i="1"/>
              <a:t>Water, Sanitation, and Human Health</a:t>
            </a:r>
            <a:endParaRPr lang="en-US" altLang="en-US"/>
          </a:p>
          <a:p>
            <a:pPr lvl="1"/>
            <a:r>
              <a:rPr lang="en-US" altLang="en-US"/>
              <a:t>Current status in Arctic</a:t>
            </a:r>
          </a:p>
          <a:p>
            <a:pPr lvl="2"/>
            <a:r>
              <a:rPr lang="en-US" altLang="en-US"/>
              <a:t>Water/sewer service</a:t>
            </a:r>
          </a:p>
          <a:p>
            <a:pPr lvl="2"/>
            <a:r>
              <a:rPr lang="en-US" altLang="en-US"/>
              <a:t>Related health indicators</a:t>
            </a:r>
          </a:p>
          <a:p>
            <a:pPr lvl="1"/>
            <a:r>
              <a:rPr lang="en-US" altLang="en-US"/>
              <a:t>Sustainable, innovative approaches to expand service</a:t>
            </a:r>
          </a:p>
          <a:p>
            <a:pPr lvl="1"/>
            <a:r>
              <a:rPr lang="en-US" altLang="en-US"/>
              <a:t>Share best practices across Arctic</a:t>
            </a:r>
          </a:p>
          <a:p>
            <a:pPr lvl="2"/>
            <a:r>
              <a:rPr lang="en-US" altLang="en-US"/>
              <a:t>Circumpolar Sanitation Conference, Aug 2016</a:t>
            </a:r>
          </a:p>
          <a:p>
            <a:pPr lvl="1"/>
            <a:endParaRPr lang="en-US" altLang="en-US"/>
          </a:p>
        </p:txBody>
      </p:sp>
      <p:sp>
        <p:nvSpPr>
          <p:cNvPr id="4" name="Slide Number Placeholder 3">
            <a:extLst>
              <a:ext uri="{FF2B5EF4-FFF2-40B4-BE49-F238E27FC236}">
                <a16:creationId xmlns:a16="http://schemas.microsoft.com/office/drawing/2014/main" id="{132E8209-6872-0942-A718-FA18E796254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2DDB67-1D80-D346-BF8C-1FB98E969F85}" type="slidenum">
              <a:rPr lang="en-US" altLang="en-US"/>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D6D52F-6BA1-F54A-89E8-0E5CD3DC7A4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3B0D18-5EEF-BD4D-9D24-9F67010C5D8C}" type="slidenum">
              <a:rPr lang="en-US" altLang="en-US"/>
              <a:pPr/>
              <a:t>9</a:t>
            </a:fld>
            <a:endParaRPr lang="en-US" altLang="en-US"/>
          </a:p>
        </p:txBody>
      </p:sp>
      <p:sp>
        <p:nvSpPr>
          <p:cNvPr id="273410" name="Rectangle 2">
            <a:extLst>
              <a:ext uri="{FF2B5EF4-FFF2-40B4-BE49-F238E27FC236}">
                <a16:creationId xmlns:a16="http://schemas.microsoft.com/office/drawing/2014/main" id="{0B1D531D-C3F6-E541-8723-447FC24990A9}"/>
              </a:ext>
            </a:extLst>
          </p:cNvPr>
          <p:cNvSpPr>
            <a:spLocks noGrp="1" noChangeArrowheads="1"/>
          </p:cNvSpPr>
          <p:nvPr>
            <p:ph type="title"/>
          </p:nvPr>
        </p:nvSpPr>
        <p:spPr/>
        <p:txBody>
          <a:bodyPr/>
          <a:lstStyle/>
          <a:p>
            <a:pPr eaLnBrk="1" hangingPunct="1">
              <a:defRPr/>
            </a:pPr>
            <a:r>
              <a:rPr lang="en-US" sz="3200" dirty="0"/>
              <a:t>Water-related Infections</a:t>
            </a:r>
          </a:p>
        </p:txBody>
      </p:sp>
      <p:sp>
        <p:nvSpPr>
          <p:cNvPr id="18436" name="Rectangle 3">
            <a:extLst>
              <a:ext uri="{FF2B5EF4-FFF2-40B4-BE49-F238E27FC236}">
                <a16:creationId xmlns:a16="http://schemas.microsoft.com/office/drawing/2014/main" id="{0D5ACE98-4E89-424B-9465-3316C493011E}"/>
              </a:ext>
            </a:extLst>
          </p:cNvPr>
          <p:cNvSpPr>
            <a:spLocks noGrp="1" noChangeArrowheads="1"/>
          </p:cNvSpPr>
          <p:nvPr>
            <p:ph type="body" idx="1"/>
          </p:nvPr>
        </p:nvSpPr>
        <p:spPr>
          <a:xfrm>
            <a:off x="457200" y="1371600"/>
            <a:ext cx="8229600" cy="4495800"/>
          </a:xfrm>
        </p:spPr>
        <p:txBody>
          <a:bodyPr/>
          <a:lstStyle/>
          <a:p>
            <a:pPr eaLnBrk="1" hangingPunct="1">
              <a:lnSpc>
                <a:spcPct val="80000"/>
              </a:lnSpc>
              <a:defRPr/>
            </a:pPr>
            <a:r>
              <a:rPr lang="en-US" sz="2800" dirty="0"/>
              <a:t>Water-borne</a:t>
            </a:r>
          </a:p>
          <a:p>
            <a:pPr lvl="1" eaLnBrk="1" hangingPunct="1">
              <a:lnSpc>
                <a:spcPct val="80000"/>
              </a:lnSpc>
              <a:defRPr/>
            </a:pPr>
            <a:r>
              <a:rPr lang="en-US" sz="2400" dirty="0"/>
              <a:t>Pathogen ingested with water</a:t>
            </a:r>
          </a:p>
          <a:p>
            <a:pPr lvl="2" eaLnBrk="1" hangingPunct="1">
              <a:lnSpc>
                <a:spcPct val="80000"/>
              </a:lnSpc>
              <a:defRPr/>
            </a:pPr>
            <a:r>
              <a:rPr lang="en-US" sz="2000" dirty="0"/>
              <a:t>Cholera, other enteric infections</a:t>
            </a:r>
          </a:p>
          <a:p>
            <a:pPr eaLnBrk="1" hangingPunct="1">
              <a:lnSpc>
                <a:spcPct val="80000"/>
              </a:lnSpc>
              <a:defRPr/>
            </a:pPr>
            <a:r>
              <a:rPr lang="en-US" sz="2800" dirty="0"/>
              <a:t>Water-washed</a:t>
            </a:r>
          </a:p>
          <a:p>
            <a:pPr lvl="1" eaLnBrk="1" hangingPunct="1">
              <a:lnSpc>
                <a:spcPct val="80000"/>
              </a:lnSpc>
              <a:defRPr/>
            </a:pPr>
            <a:r>
              <a:rPr lang="en-US" sz="2400" dirty="0"/>
              <a:t>Person-to-person transmission</a:t>
            </a:r>
          </a:p>
          <a:p>
            <a:pPr lvl="1" eaLnBrk="1" hangingPunct="1">
              <a:lnSpc>
                <a:spcPct val="80000"/>
              </a:lnSpc>
              <a:defRPr/>
            </a:pPr>
            <a:r>
              <a:rPr lang="en-US" sz="2400" dirty="0"/>
              <a:t>Lack of water for hygiene</a:t>
            </a:r>
          </a:p>
          <a:p>
            <a:pPr lvl="2" eaLnBrk="1" hangingPunct="1">
              <a:lnSpc>
                <a:spcPct val="80000"/>
              </a:lnSpc>
              <a:defRPr/>
            </a:pPr>
            <a:r>
              <a:rPr lang="en-US" sz="2000" dirty="0"/>
              <a:t>Skin infections, trachoma</a:t>
            </a:r>
          </a:p>
          <a:p>
            <a:pPr eaLnBrk="1" hangingPunct="1">
              <a:lnSpc>
                <a:spcPct val="80000"/>
              </a:lnSpc>
              <a:defRPr/>
            </a:pPr>
            <a:r>
              <a:rPr lang="en-US" sz="2800" dirty="0">
                <a:solidFill>
                  <a:schemeClr val="tx1">
                    <a:lumMod val="75000"/>
                  </a:schemeClr>
                </a:solidFill>
              </a:rPr>
              <a:t>Water-based</a:t>
            </a:r>
          </a:p>
          <a:p>
            <a:pPr lvl="1" eaLnBrk="1" hangingPunct="1">
              <a:lnSpc>
                <a:spcPct val="80000"/>
              </a:lnSpc>
              <a:defRPr/>
            </a:pPr>
            <a:r>
              <a:rPr lang="en-US" sz="2400" dirty="0">
                <a:solidFill>
                  <a:schemeClr val="tx1">
                    <a:lumMod val="75000"/>
                  </a:schemeClr>
                </a:solidFill>
              </a:rPr>
              <a:t>Aquatic intermediate host</a:t>
            </a:r>
          </a:p>
          <a:p>
            <a:pPr lvl="2" eaLnBrk="1" hangingPunct="1">
              <a:lnSpc>
                <a:spcPct val="80000"/>
              </a:lnSpc>
              <a:defRPr/>
            </a:pPr>
            <a:r>
              <a:rPr lang="en-US" sz="2000" dirty="0" err="1">
                <a:solidFill>
                  <a:schemeClr val="tx1">
                    <a:lumMod val="75000"/>
                  </a:schemeClr>
                </a:solidFill>
              </a:rPr>
              <a:t>Schistosomiasis</a:t>
            </a:r>
            <a:r>
              <a:rPr lang="en-US" sz="2000" dirty="0">
                <a:solidFill>
                  <a:schemeClr val="tx1">
                    <a:lumMod val="75000"/>
                  </a:schemeClr>
                </a:solidFill>
              </a:rPr>
              <a:t>, guinea worm</a:t>
            </a:r>
          </a:p>
          <a:p>
            <a:pPr eaLnBrk="1" hangingPunct="1">
              <a:lnSpc>
                <a:spcPct val="80000"/>
              </a:lnSpc>
              <a:defRPr/>
            </a:pPr>
            <a:r>
              <a:rPr lang="en-US" sz="2800" dirty="0">
                <a:solidFill>
                  <a:schemeClr val="tx1">
                    <a:lumMod val="75000"/>
                  </a:schemeClr>
                </a:solidFill>
              </a:rPr>
              <a:t>Water-related insect vector</a:t>
            </a:r>
          </a:p>
          <a:p>
            <a:pPr lvl="1" eaLnBrk="1" hangingPunct="1">
              <a:lnSpc>
                <a:spcPct val="80000"/>
              </a:lnSpc>
              <a:defRPr/>
            </a:pPr>
            <a:r>
              <a:rPr lang="en-US" sz="2400" dirty="0">
                <a:solidFill>
                  <a:schemeClr val="tx1">
                    <a:lumMod val="75000"/>
                  </a:schemeClr>
                </a:solidFill>
              </a:rPr>
              <a:t>Insects breed or bite near water</a:t>
            </a:r>
          </a:p>
          <a:p>
            <a:pPr lvl="2" eaLnBrk="1" hangingPunct="1">
              <a:lnSpc>
                <a:spcPct val="80000"/>
              </a:lnSpc>
              <a:defRPr/>
            </a:pPr>
            <a:r>
              <a:rPr lang="en-US" sz="2000" dirty="0">
                <a:solidFill>
                  <a:schemeClr val="tx1">
                    <a:lumMod val="75000"/>
                  </a:schemeClr>
                </a:solidFill>
              </a:rPr>
              <a:t>Malaria, dengue</a:t>
            </a:r>
          </a:p>
          <a:p>
            <a:pPr lvl="2" eaLnBrk="1" hangingPunct="1">
              <a:lnSpc>
                <a:spcPct val="80000"/>
              </a:lnSpc>
              <a:defRPr/>
            </a:pPr>
            <a:endParaRPr lang="en-US" sz="2000" dirty="0"/>
          </a:p>
          <a:p>
            <a:pPr lvl="1" eaLnBrk="1" hangingPunct="1">
              <a:lnSpc>
                <a:spcPct val="80000"/>
              </a:lnSpc>
              <a:defRPr/>
            </a:pPr>
            <a:endParaRPr lang="en-US" sz="2400" dirty="0"/>
          </a:p>
        </p:txBody>
      </p:sp>
      <p:sp>
        <p:nvSpPr>
          <p:cNvPr id="12293" name="Text Box 4">
            <a:extLst>
              <a:ext uri="{FF2B5EF4-FFF2-40B4-BE49-F238E27FC236}">
                <a16:creationId xmlns:a16="http://schemas.microsoft.com/office/drawing/2014/main" id="{57528367-B08B-054B-9412-EBA2E3EB3566}"/>
              </a:ext>
            </a:extLst>
          </p:cNvPr>
          <p:cNvSpPr txBox="1">
            <a:spLocks noChangeArrowheads="1"/>
          </p:cNvSpPr>
          <p:nvPr/>
        </p:nvSpPr>
        <p:spPr bwMode="auto">
          <a:xfrm>
            <a:off x="288925" y="6361113"/>
            <a:ext cx="732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tx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tx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a:t>* “Drawers of Water”; White, Bradley, White; U of Chicago Press, 1972</a:t>
            </a:r>
          </a:p>
        </p:txBody>
      </p:sp>
    </p:spTree>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7395</TotalTime>
  <Words>3004</Words>
  <Application>Microsoft Macintosh PowerPoint</Application>
  <PresentationFormat>On-screen Show (4:3)</PresentationFormat>
  <Paragraphs>730</Paragraphs>
  <Slides>61</Slides>
  <Notes>17</Notes>
  <HiddenSlides>9</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61</vt:i4>
      </vt:variant>
    </vt:vector>
  </HeadingPairs>
  <TitlesOfParts>
    <vt:vector size="68" baseType="lpstr">
      <vt:lpstr>Arial</vt:lpstr>
      <vt:lpstr>Calibri</vt:lpstr>
      <vt:lpstr>Times New Roman</vt:lpstr>
      <vt:lpstr>Mountain Top</vt:lpstr>
      <vt:lpstr>Microsoft Graph Chart</vt:lpstr>
      <vt:lpstr>Chart</vt:lpstr>
      <vt:lpstr>Microsoft Excel Chart</vt:lpstr>
      <vt:lpstr>Health Update </vt:lpstr>
      <vt:lpstr>Progress with In-home  Water &amp; Sanitation Services  in Rural Alaska</vt:lpstr>
      <vt:lpstr> What’s Ahead?</vt:lpstr>
      <vt:lpstr>Healthy Alaskans 2020</vt:lpstr>
      <vt:lpstr>HA 2020 Strategies</vt:lpstr>
      <vt:lpstr>PowerPoint Presentation</vt:lpstr>
      <vt:lpstr>HA2020 Dashboard</vt:lpstr>
      <vt:lpstr>Arctic Council:  US Chairmanship, 2015 - 17</vt:lpstr>
      <vt:lpstr>Water-related Infections</vt:lpstr>
      <vt:lpstr>Hierarchy of Water Requirements</vt:lpstr>
      <vt:lpstr>PowerPoint Presentation</vt:lpstr>
      <vt:lpstr>Hospitalization Rates for “High” and “Low” Water Service Regions, Alaska, 2000-2004</vt:lpstr>
      <vt:lpstr>Hospitalization Rates for “High” and “Low” Water Service Regions, Alaska, 2000-2004</vt:lpstr>
      <vt:lpstr>Serious infections with Streptococcus pneumoniae in children &lt; 5 years old,  Southwest Alaska, 2001-2007</vt:lpstr>
      <vt:lpstr>Infectious Diseases in Rural Alaska Communities:  Without In-home Water Service vs. With Service</vt:lpstr>
      <vt:lpstr>Hospitalization rates for Alaska Native infants, according to percent of homes with water service  1999 - 2004*</vt:lpstr>
      <vt:lpstr>Skin infection rates, all ages,  by village water service,  Southwest Alaska, 1999 - 2000</vt:lpstr>
      <vt:lpstr>Number of Cavities in Primary Teeth by  Village Fluoridation Status</vt:lpstr>
      <vt:lpstr>PowerPoint Presentation</vt:lpstr>
      <vt:lpstr>Impact of In-home Piped Water on Rates of Infectious Disease - The Four Village Study  </vt:lpstr>
      <vt:lpstr>Objectives</vt:lpstr>
      <vt:lpstr>Methods </vt:lpstr>
      <vt:lpstr>Intervention and Timeline</vt:lpstr>
      <vt:lpstr>Outcomes</vt:lpstr>
      <vt:lpstr>Analysis</vt:lpstr>
      <vt:lpstr>Results</vt:lpstr>
      <vt:lpstr>Study participants, by village</vt:lpstr>
      <vt:lpstr>Community Demographics</vt:lpstr>
      <vt:lpstr>Mean household water use  pre- and post-installation</vt:lpstr>
      <vt:lpstr>W.H.O.  Water availability and health</vt:lpstr>
      <vt:lpstr>Illness Episodes (ppy) in Homes That Received Water    </vt:lpstr>
      <vt:lpstr>Annual Clinic and Hospital Visit Rates, All Homes Installed with Piped Water</vt:lpstr>
      <vt:lpstr>Illness episodes (ppy),Village A</vt:lpstr>
      <vt:lpstr>Summary  After Piped Sanitation Service Installed:</vt:lpstr>
      <vt:lpstr>Limitations</vt:lpstr>
      <vt:lpstr>Conclusions</vt:lpstr>
      <vt:lpstr>Recommendations: Total Water Use</vt:lpstr>
      <vt:lpstr>Illness episodes per person per year for each village by age class   </vt:lpstr>
      <vt:lpstr>Illness episodes ppy All homes with Water, Villages A-D    </vt:lpstr>
      <vt:lpstr>Examples of Waterborne Infectious Pathogens</vt:lpstr>
      <vt:lpstr>“Pyramid” of Diarrheal Disease</vt:lpstr>
      <vt:lpstr>Salmonella due to Contaminated Schwan’s Ice Cream, 1994</vt:lpstr>
      <vt:lpstr>PowerPoint Presentation</vt:lpstr>
      <vt:lpstr>Reported gastro-intestinal diseases</vt:lpstr>
      <vt:lpstr>Waterborne Disease Outbreaks in Alaska</vt:lpstr>
      <vt:lpstr>Methods, 1</vt:lpstr>
      <vt:lpstr>Methods, 2</vt:lpstr>
      <vt:lpstr>PowerPoint Presentation</vt:lpstr>
      <vt:lpstr>PowerPoint Presentation</vt:lpstr>
      <vt:lpstr>PowerPoint Presentation</vt:lpstr>
      <vt:lpstr>PowerPoint Presentation</vt:lpstr>
      <vt:lpstr>Hep A, Ft Yukon, 1960 -61 </vt:lpstr>
      <vt:lpstr>Hep A, Ft Yukon, 1960 -61</vt:lpstr>
      <vt:lpstr>Waterborne Illness Outbreaks, Reported to CDC, 1971 - 2006</vt:lpstr>
      <vt:lpstr>PowerPoint Presentation</vt:lpstr>
      <vt:lpstr>PowerPoint Presentation</vt:lpstr>
      <vt:lpstr>Waterborne Illness Outbreaks in Alaska, Reported to CDC</vt:lpstr>
      <vt:lpstr>Waterborne Illness Outbreaks in Alaska, Reported to CDC, 2</vt:lpstr>
      <vt:lpstr>Ketchikan 1984</vt:lpstr>
      <vt:lpstr>Summary</vt:lpstr>
      <vt:lpstr>Limitations</vt:lpstr>
    </vt:vector>
  </TitlesOfParts>
  <Company>HHS-PHS-CDC-CID-AIP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 of Invasive Pneumococcal Disease Detected by Surveillance—Alaska, 2003-04</dc:title>
  <dc:creator>auq0</dc:creator>
  <cp:lastModifiedBy>Johanna</cp:lastModifiedBy>
  <cp:revision>287</cp:revision>
  <dcterms:created xsi:type="dcterms:W3CDTF">2006-02-03T01:47:37Z</dcterms:created>
  <dcterms:modified xsi:type="dcterms:W3CDTF">2020-10-26T18:58:20Z</dcterms:modified>
</cp:coreProperties>
</file>