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05" r:id="rId2"/>
    <p:sldId id="309" r:id="rId3"/>
    <p:sldId id="283" r:id="rId4"/>
    <p:sldId id="284" r:id="rId5"/>
    <p:sldId id="326" r:id="rId6"/>
    <p:sldId id="314" r:id="rId7"/>
    <p:sldId id="329" r:id="rId8"/>
    <p:sldId id="328" r:id="rId9"/>
    <p:sldId id="317"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83" autoAdjust="0"/>
    <p:restoredTop sz="88542" autoAdjust="0"/>
  </p:normalViewPr>
  <p:slideViewPr>
    <p:cSldViewPr snapToGrid="0" snapToObjects="1">
      <p:cViewPr>
        <p:scale>
          <a:sx n="93" d="100"/>
          <a:sy n="93" d="100"/>
        </p:scale>
        <p:origin x="912" y="-2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1D97B-2E1E-5541-9EC1-84205BB1116F}" type="datetimeFigureOut">
              <a:rPr lang="en-US" smtClean="0"/>
              <a:t>2/1/17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22E66A-FAC5-6F4C-AA46-42F1E08BFD6B}" type="slidenum">
              <a:rPr lang="en-US" smtClean="0"/>
              <a:t>‹#›</a:t>
            </a:fld>
            <a:endParaRPr lang="en-US"/>
          </a:p>
        </p:txBody>
      </p:sp>
    </p:spTree>
    <p:extLst>
      <p:ext uri="{BB962C8B-B14F-4D97-AF65-F5344CB8AC3E}">
        <p14:creationId xmlns:p14="http://schemas.microsoft.com/office/powerpoint/2010/main" val="26230401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Calibri" charset="0"/>
              </a:rPr>
              <a:t>Good Morning!</a:t>
            </a:r>
          </a:p>
          <a:p>
            <a:pPr eaLnBrk="1" hangingPunct="1">
              <a:spcBef>
                <a:spcPct val="0"/>
              </a:spcBef>
            </a:pPr>
            <a:endParaRPr lang="en-US" smtClean="0">
              <a:latin typeface="Calibri" charset="0"/>
            </a:endParaRPr>
          </a:p>
          <a:p>
            <a:pPr eaLnBrk="1" hangingPunct="1">
              <a:spcBef>
                <a:spcPct val="0"/>
              </a:spcBef>
            </a:pPr>
            <a:r>
              <a:rPr lang="en-US" smtClean="0">
                <a:latin typeface="Calibri" charset="0"/>
              </a:rPr>
              <a:t>Thank you Cheryl and USARC for inviting me to join this interesting conversation and to share</a:t>
            </a:r>
            <a:r>
              <a:rPr lang="en-US" baseline="0" smtClean="0">
                <a:latin typeface="Calibri" charset="0"/>
              </a:rPr>
              <a:t> information about water and food security.</a:t>
            </a:r>
          </a:p>
          <a:p>
            <a:pPr eaLnBrk="1" hangingPunct="1">
              <a:spcBef>
                <a:spcPct val="0"/>
              </a:spcBef>
            </a:pPr>
            <a:endParaRPr lang="en-US" baseline="0" smtClean="0">
              <a:latin typeface="Calibri" charset="0"/>
            </a:endParaRPr>
          </a:p>
          <a:p>
            <a:pPr eaLnBrk="1" hangingPunct="1">
              <a:spcBef>
                <a:spcPct val="0"/>
              </a:spcBef>
            </a:pPr>
            <a:r>
              <a:rPr lang="en-US" baseline="0" smtClean="0">
                <a:latin typeface="Calibri" charset="0"/>
              </a:rPr>
              <a:t>What I share today is the product of Inuit across Alaska.  For those of you that are not familiar with ICC, ICC advocates on behalf of 160,000 Inuit across Chukotka, Alaska, Canada and Greenland. Here in Alaska</a:t>
            </a:r>
            <a:r>
              <a:rPr lang="mr-IN" baseline="0" smtClean="0">
                <a:latin typeface="Calibri" charset="0"/>
              </a:rPr>
              <a:t>…</a:t>
            </a: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27645" indent="-279864" eaLnBrk="0" hangingPunct="0">
              <a:defRPr sz="2400">
                <a:solidFill>
                  <a:schemeClr val="tx1"/>
                </a:solidFill>
                <a:latin typeface="Calibri" charset="0"/>
                <a:ea typeface="ＭＳ Ｐゴシック" charset="0"/>
              </a:defRPr>
            </a:lvl2pPr>
            <a:lvl3pPr marL="1119454" indent="-223891" eaLnBrk="0" hangingPunct="0">
              <a:defRPr sz="2400">
                <a:solidFill>
                  <a:schemeClr val="tx1"/>
                </a:solidFill>
                <a:latin typeface="Calibri" charset="0"/>
                <a:ea typeface="ＭＳ Ｐゴシック" charset="0"/>
              </a:defRPr>
            </a:lvl3pPr>
            <a:lvl4pPr marL="1567236" indent="-223891" eaLnBrk="0" hangingPunct="0">
              <a:defRPr sz="2400">
                <a:solidFill>
                  <a:schemeClr val="tx1"/>
                </a:solidFill>
                <a:latin typeface="Calibri" charset="0"/>
                <a:ea typeface="ＭＳ Ｐゴシック" charset="0"/>
              </a:defRPr>
            </a:lvl4pPr>
            <a:lvl5pPr marL="2015018" indent="-223891" eaLnBrk="0" hangingPunct="0">
              <a:defRPr sz="2400">
                <a:solidFill>
                  <a:schemeClr val="tx1"/>
                </a:solidFill>
                <a:latin typeface="Calibri" charset="0"/>
                <a:ea typeface="ＭＳ Ｐゴシック" charset="0"/>
              </a:defRPr>
            </a:lvl5pPr>
            <a:lvl6pPr marL="2462799" indent="-223891" eaLnBrk="0" fontAlgn="base" hangingPunct="0">
              <a:spcBef>
                <a:spcPct val="0"/>
              </a:spcBef>
              <a:spcAft>
                <a:spcPct val="0"/>
              </a:spcAft>
              <a:defRPr sz="2400">
                <a:solidFill>
                  <a:schemeClr val="tx1"/>
                </a:solidFill>
                <a:latin typeface="Calibri" charset="0"/>
                <a:ea typeface="ＭＳ Ｐゴシック" charset="0"/>
              </a:defRPr>
            </a:lvl6pPr>
            <a:lvl7pPr marL="2910581" indent="-223891" eaLnBrk="0" fontAlgn="base" hangingPunct="0">
              <a:spcBef>
                <a:spcPct val="0"/>
              </a:spcBef>
              <a:spcAft>
                <a:spcPct val="0"/>
              </a:spcAft>
              <a:defRPr sz="2400">
                <a:solidFill>
                  <a:schemeClr val="tx1"/>
                </a:solidFill>
                <a:latin typeface="Calibri" charset="0"/>
                <a:ea typeface="ＭＳ Ｐゴシック" charset="0"/>
              </a:defRPr>
            </a:lvl7pPr>
            <a:lvl8pPr marL="3358363" indent="-223891" eaLnBrk="0" fontAlgn="base" hangingPunct="0">
              <a:spcBef>
                <a:spcPct val="0"/>
              </a:spcBef>
              <a:spcAft>
                <a:spcPct val="0"/>
              </a:spcAft>
              <a:defRPr sz="2400">
                <a:solidFill>
                  <a:schemeClr val="tx1"/>
                </a:solidFill>
                <a:latin typeface="Calibri" charset="0"/>
                <a:ea typeface="ＭＳ Ｐゴシック" charset="0"/>
              </a:defRPr>
            </a:lvl8pPr>
            <a:lvl9pPr marL="3806144" indent="-223891"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2EFC98E-FB2A-7246-9C9C-B0F66CBA49D4}" type="slidenum">
              <a:rPr lang="en-US" sz="1200"/>
              <a:pPr eaLnBrk="1" hangingPunct="1"/>
              <a:t>1</a:t>
            </a:fld>
            <a:endParaRPr lang="en-US" sz="1200"/>
          </a:p>
        </p:txBody>
      </p:sp>
    </p:spTree>
    <p:extLst>
      <p:ext uri="{BB962C8B-B14F-4D97-AF65-F5344CB8AC3E}">
        <p14:creationId xmlns:p14="http://schemas.microsoft.com/office/powerpoint/2010/main" val="93158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smtClean="0">
              <a:solidFill>
                <a:schemeClr val="tx1"/>
              </a:solidFill>
              <a:effectLst/>
              <a:latin typeface="+mn-lt"/>
              <a:ea typeface="+mn-ea"/>
              <a:cs typeface="+mn-cs"/>
            </a:endParaRPr>
          </a:p>
          <a:p>
            <a:pPr>
              <a:defRPr/>
            </a:pPr>
            <a:endParaRPr lang="en-US" smtClean="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smtClean="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smtClean="0">
                <a:latin typeface="Calibri" charset="0"/>
              </a:rPr>
              <a:t>we advocate on behalf of Inupiat, St. Lawrence Island Yupik, </a:t>
            </a:r>
            <a:r>
              <a:rPr lang="en-US" baseline="0" err="1" smtClean="0">
                <a:latin typeface="Calibri" charset="0"/>
              </a:rPr>
              <a:t>Centeral</a:t>
            </a:r>
            <a:r>
              <a:rPr lang="en-US" baseline="0" smtClean="0">
                <a:latin typeface="Calibri" charset="0"/>
              </a:rPr>
              <a:t> Yupik and </a:t>
            </a:r>
            <a:r>
              <a:rPr lang="en-US" baseline="0" err="1" smtClean="0">
                <a:latin typeface="Calibri" charset="0"/>
              </a:rPr>
              <a:t>Cupik</a:t>
            </a:r>
            <a:r>
              <a:rPr lang="en-US" baseline="0" smtClean="0">
                <a:latin typeface="Calibri" charset="0"/>
              </a:rPr>
              <a:t>. We collectively refer to everyone as Inuit internationally and for the sake of this presentation. These are the people that developed what I will share today.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smtClean="0">
              <a:solidFill>
                <a:schemeClr val="tx1"/>
              </a:solidFill>
              <a:effectLst/>
              <a:latin typeface="Calibri"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smtClean="0">
                <a:solidFill>
                  <a:schemeClr val="tx1"/>
                </a:solidFill>
                <a:effectLst/>
                <a:latin typeface="Calibri" charset="0"/>
                <a:ea typeface="+mn-ea"/>
                <a:cs typeface="+mn-cs"/>
              </a:rPr>
              <a:t>To begin a conversation about food and water security, we first need to share what Alaskan Inuit food security</a:t>
            </a:r>
            <a:r>
              <a:rPr lang="en-US" sz="1200" kern="1200" baseline="0" smtClean="0">
                <a:solidFill>
                  <a:schemeClr val="tx1"/>
                </a:solidFill>
                <a:effectLst/>
                <a:latin typeface="+mn-lt"/>
                <a:ea typeface="+mn-ea"/>
                <a:cs typeface="+mn-cs"/>
              </a:rPr>
              <a:t> is</a:t>
            </a:r>
            <a:r>
              <a:rPr lang="mr-IN" sz="1200" kern="1200" baseline="0" smtClean="0">
                <a:solidFill>
                  <a:schemeClr val="tx1"/>
                </a:solidFill>
                <a:effectLst/>
                <a:latin typeface="+mn-lt"/>
                <a:ea typeface="+mn-ea"/>
                <a:cs typeface="+mn-cs"/>
              </a:rPr>
              <a:t>…</a:t>
            </a:r>
            <a:endParaRPr lang="en-US" sz="1200" kern="1200" baseline="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22E66A-FAC5-6F4C-AA46-42F1E08BFD6B}" type="slidenum">
              <a:rPr lang="en-US" smtClean="0"/>
              <a:t>2</a:t>
            </a:fld>
            <a:endParaRPr lang="en-US"/>
          </a:p>
        </p:txBody>
      </p:sp>
    </p:spTree>
    <p:extLst>
      <p:ext uri="{BB962C8B-B14F-4D97-AF65-F5344CB8AC3E}">
        <p14:creationId xmlns:p14="http://schemas.microsoft.com/office/powerpoint/2010/main" val="895968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As</a:t>
            </a:r>
            <a:r>
              <a:rPr lang="en-US" sz="1200" kern="1200" baseline="0" smtClean="0">
                <a:solidFill>
                  <a:schemeClr val="tx1"/>
                </a:solidFill>
                <a:effectLst/>
                <a:latin typeface="+mn-lt"/>
                <a:ea typeface="+mn-ea"/>
                <a:cs typeface="+mn-cs"/>
              </a:rPr>
              <a:t> one elder explained, the Arctic is a puzzle made up of many pieces.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smtClean="0">
                <a:solidFill>
                  <a:schemeClr val="tx1"/>
                </a:solidFill>
                <a:effectLst/>
                <a:latin typeface="+mn-lt"/>
                <a:ea typeface="+mn-ea"/>
                <a:cs typeface="+mn-cs"/>
              </a:rPr>
              <a:t>PUSH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22E66A-FAC5-6F4C-AA46-42F1E08BFD6B}" type="slidenum">
              <a:rPr lang="en-US" smtClean="0"/>
              <a:t>3</a:t>
            </a:fld>
            <a:endParaRPr lang="en-US"/>
          </a:p>
        </p:txBody>
      </p:sp>
    </p:spTree>
    <p:extLst>
      <p:ext uri="{BB962C8B-B14F-4D97-AF65-F5344CB8AC3E}">
        <p14:creationId xmlns:p14="http://schemas.microsoft.com/office/powerpoint/2010/main" val="2014114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 definition is long – because food is</a:t>
            </a:r>
            <a:r>
              <a:rPr lang="en-US" baseline="0" smtClean="0"/>
              <a:t> the foundation of Inuit culture; it is a description of an Ecosystem. I will read the first line. But please read the entire definition.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22E66A-FAC5-6F4C-AA46-42F1E08BFD6B}" type="slidenum">
              <a:rPr lang="en-US" smtClean="0"/>
              <a:t>4</a:t>
            </a:fld>
            <a:endParaRPr lang="en-US"/>
          </a:p>
        </p:txBody>
      </p:sp>
    </p:spTree>
    <p:extLst>
      <p:ext uri="{BB962C8B-B14F-4D97-AF65-F5344CB8AC3E}">
        <p14:creationId xmlns:p14="http://schemas.microsoft.com/office/powerpoint/2010/main" val="222882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 is food security</a:t>
            </a:r>
            <a:r>
              <a:rPr lang="is-IS" smtClean="0"/>
              <a:t>…these are all of the pieces</a:t>
            </a:r>
            <a:r>
              <a:rPr lang="is-IS" baseline="0" smtClean="0"/>
              <a:t> – all of the dimensions that make up Alaskan Inuit food security. This is a conceptual framework that comes out of the work done in Alaska. </a:t>
            </a:r>
          </a:p>
          <a:p>
            <a:endParaRPr lang="is-IS" baseline="0" smtClean="0"/>
          </a:p>
          <a:p>
            <a:r>
              <a:rPr lang="is-IS" baseline="0" smtClean="0"/>
              <a:t>Explain the conceptual framework....</a:t>
            </a:r>
          </a:p>
          <a:p>
            <a:endParaRPr lang="is-IS" baseline="0" smtClean="0"/>
          </a:p>
          <a:p>
            <a:r>
              <a:rPr lang="is-IS" baseline="0" smtClean="0"/>
              <a:t>Within these dimensions lie water security, lies discussions about sanitation, about water accessibility, about decision making power...</a:t>
            </a:r>
          </a:p>
          <a:p>
            <a:endParaRPr lang="is-IS" baseline="0" smtClean="0"/>
          </a:p>
          <a:p>
            <a:endParaRPr lang="is-IS" baseline="0" smtClean="0"/>
          </a:p>
          <a:p>
            <a:endParaRPr lang="en-US" smtClean="0"/>
          </a:p>
          <a:p>
            <a:endParaRPr lang="en-US"/>
          </a:p>
        </p:txBody>
      </p:sp>
      <p:sp>
        <p:nvSpPr>
          <p:cNvPr id="4" name="Slide Number Placeholder 3"/>
          <p:cNvSpPr>
            <a:spLocks noGrp="1"/>
          </p:cNvSpPr>
          <p:nvPr>
            <p:ph type="sldNum" sz="quarter" idx="10"/>
          </p:nvPr>
        </p:nvSpPr>
        <p:spPr/>
        <p:txBody>
          <a:bodyPr/>
          <a:lstStyle/>
          <a:p>
            <a:fld id="{1422E66A-FAC5-6F4C-AA46-42F1E08BFD6B}" type="slidenum">
              <a:rPr lang="en-US" smtClean="0"/>
              <a:t>5</a:t>
            </a:fld>
            <a:endParaRPr lang="en-US"/>
          </a:p>
        </p:txBody>
      </p:sp>
    </p:spTree>
    <p:extLst>
      <p:ext uri="{BB962C8B-B14F-4D97-AF65-F5344CB8AC3E}">
        <p14:creationId xmlns:p14="http://schemas.microsoft.com/office/powerpoint/2010/main" val="16826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A key point here is that one piece of the puzzle cannot be looked to understand the Arctic. You must consider all the pieces and how they interlink with each other and the importance of understanding cumulative impacts.</a:t>
            </a:r>
          </a:p>
          <a:p>
            <a:endParaRPr lang="en-US" baseline="0" smtClean="0"/>
          </a:p>
          <a:p>
            <a:endParaRPr lang="en-US" baseline="0" smtClean="0"/>
          </a:p>
          <a:p>
            <a:r>
              <a:rPr lang="is-IS" baseline="0" smtClean="0"/>
              <a:t>Consider the health and wellness dimension </a:t>
            </a:r>
            <a:r>
              <a:rPr lang="mr-IN" baseline="0" smtClean="0"/>
              <a:t>–</a:t>
            </a:r>
            <a:r>
              <a:rPr lang="is-IS" baseline="0" smtClean="0"/>
              <a:t> this includes health of everything, inlcuding water - </a:t>
            </a:r>
            <a:r>
              <a:rPr lang="en-US" sz="1200" b="0" i="0" u="none" strike="noStrike" kern="1200" baseline="0" smtClean="0">
                <a:solidFill>
                  <a:schemeClr val="tx1"/>
                </a:solidFill>
                <a:latin typeface="+mn-lt"/>
                <a:ea typeface="+mn-ea"/>
                <a:cs typeface="+mn-cs"/>
              </a:rPr>
              <a:t>environmental integrity and productivity to withstand pollution, habitat destruction and</a:t>
            </a:r>
          </a:p>
          <a:p>
            <a:r>
              <a:rPr lang="en-US" sz="1200" b="0" i="0" u="none" strike="noStrike" kern="1200" baseline="0" smtClean="0">
                <a:solidFill>
                  <a:schemeClr val="tx1"/>
                </a:solidFill>
                <a:latin typeface="+mn-lt"/>
                <a:ea typeface="+mn-ea"/>
                <a:cs typeface="+mn-cs"/>
              </a:rPr>
              <a:t>other disturbances.</a:t>
            </a:r>
            <a:endParaRPr lang="is-IS" baseline="0" smtClean="0"/>
          </a:p>
          <a:p>
            <a:endParaRPr lang="is-IS" baseline="0" smtClean="0"/>
          </a:p>
          <a:p>
            <a:r>
              <a:rPr lang="is-IS" baseline="0" smtClean="0"/>
              <a:t>Accessibility includes, access to water. Sources of water have been changing. There is a loss of multi year sea ice for fresh water, some areas that once accessed water from near by lakes are unable to do to an increase in pollution. And freshwater lakes are drying up.</a:t>
            </a:r>
          </a:p>
          <a:p>
            <a:endParaRPr lang="is-IS" sz="1200" b="0" i="0" u="none" strike="noStrike" kern="1200" baseline="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422E66A-FAC5-6F4C-AA46-42F1E08BFD6B}" type="slidenum">
              <a:rPr lang="en-US" smtClean="0"/>
              <a:t>6</a:t>
            </a:fld>
            <a:endParaRPr lang="en-US"/>
          </a:p>
        </p:txBody>
      </p:sp>
    </p:spTree>
    <p:extLst>
      <p:ext uri="{BB962C8B-B14F-4D97-AF65-F5344CB8AC3E}">
        <p14:creationId xmlns:p14="http://schemas.microsoft.com/office/powerpoint/2010/main" val="3728049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smtClean="0"/>
              <a:t>All of this is linked to decision making power....many people discussed the impact of not having input, or their Indigenous Knowledge considered, when deciding were to place sanitation facilities. The result has been facilities placed in areas were they pollute fresh water. In making this conceptual model, many people shared concerns of particles from these </a:t>
            </a:r>
            <a:r>
              <a:rPr lang="en-US" sz="1200" b="0" i="0" u="none" strike="noStrike" kern="1200" baseline="0" smtClean="0">
                <a:solidFill>
                  <a:schemeClr val="tx1"/>
                </a:solidFill>
                <a:latin typeface="+mn-lt"/>
                <a:ea typeface="+mn-ea"/>
                <a:cs typeface="+mn-cs"/>
              </a:rPr>
              <a:t>systems are blown throughout a village</a:t>
            </a:r>
            <a:r>
              <a:rPr lang="mr-IN" sz="1200" b="0" i="0" u="none" strike="noStrike" kern="1200" baseline="0" smtClean="0">
                <a:solidFill>
                  <a:schemeClr val="tx1"/>
                </a:solidFill>
                <a:latin typeface="+mn-lt"/>
                <a:ea typeface="+mn-ea"/>
                <a:cs typeface="+mn-cs"/>
              </a:rPr>
              <a:t>…</a:t>
            </a:r>
            <a:r>
              <a:rPr lang="en-US" sz="1200" b="0" i="0" u="none" strike="noStrike" kern="1200" baseline="0" smtClean="0">
                <a:solidFill>
                  <a:schemeClr val="tx1"/>
                </a:solidFill>
                <a:latin typeface="+mn-lt"/>
                <a:ea typeface="+mn-ea"/>
                <a:cs typeface="+mn-cs"/>
              </a:rPr>
              <a:t>people also shared that incidents of sanitation systems discharging waste and chemicals through processing water systems have resulted in a decrease in life (fish and vegetation) within the direct area.</a:t>
            </a:r>
            <a:endParaRPr lang="en-US" smtClean="0"/>
          </a:p>
          <a:p>
            <a:pPr>
              <a:lnSpc>
                <a:spcPct val="90000"/>
              </a:lnSpc>
              <a:spcBef>
                <a:spcPct val="0"/>
              </a:spcBef>
            </a:pPr>
            <a:endParaRPr lang="en-US" smtClean="0">
              <a:latin typeface="Calibri" charset="0"/>
            </a:endParaRPr>
          </a:p>
          <a:p>
            <a:pPr>
              <a:lnSpc>
                <a:spcPct val="90000"/>
              </a:lnSpc>
              <a:spcBef>
                <a:spcPct val="0"/>
              </a:spcBef>
            </a:pPr>
            <a:r>
              <a:rPr lang="en-US" smtClean="0">
                <a:latin typeface="Calibri" charset="0"/>
              </a:rPr>
              <a:t>These concerns stress the need to use</a:t>
            </a:r>
            <a:r>
              <a:rPr lang="en-US" baseline="0" smtClean="0">
                <a:latin typeface="Calibri" charset="0"/>
              </a:rPr>
              <a:t> both</a:t>
            </a:r>
            <a:r>
              <a:rPr lang="en-US" smtClean="0">
                <a:latin typeface="Calibri" charset="0"/>
              </a:rPr>
              <a:t> Indigenous Knowledge</a:t>
            </a:r>
            <a:r>
              <a:rPr lang="en-US" baseline="0" smtClean="0">
                <a:latin typeface="Calibri" charset="0"/>
              </a:rPr>
              <a:t> and science when determining the best solutions.</a:t>
            </a:r>
          </a:p>
          <a:p>
            <a:pPr>
              <a:lnSpc>
                <a:spcPct val="90000"/>
              </a:lnSpc>
              <a:spcBef>
                <a:spcPct val="0"/>
              </a:spcBef>
            </a:pPr>
            <a:endParaRPr lang="en-US" baseline="0" smtClean="0">
              <a:latin typeface="Calibri" charset="0"/>
            </a:endParaRPr>
          </a:p>
          <a:p>
            <a:pPr marL="0" marR="0" indent="0" algn="l" defTabSz="457200" rtl="0" eaLnBrk="1" fontAlgn="auto" latinLnBrk="0" hangingPunct="1">
              <a:lnSpc>
                <a:spcPct val="90000"/>
              </a:lnSpc>
              <a:spcBef>
                <a:spcPct val="0"/>
              </a:spcBef>
              <a:spcAft>
                <a:spcPts val="0"/>
              </a:spcAft>
              <a:buClrTx/>
              <a:buSzTx/>
              <a:buFontTx/>
              <a:buNone/>
              <a:tabLst/>
              <a:defRPr/>
            </a:pPr>
            <a:r>
              <a:rPr lang="is-IS" baseline="0" smtClean="0"/>
              <a:t>Accessibility includes, access to water. Sources of water have been changing. There is a loss of multi year sea ice for fresh water, some areas that once accessed water from near by lakes are unable to do to an increase in pollution. And freshwater lakes are drying up.</a:t>
            </a:r>
          </a:p>
          <a:p>
            <a:pPr>
              <a:lnSpc>
                <a:spcPct val="90000"/>
              </a:lnSpc>
              <a:spcBef>
                <a:spcPct val="0"/>
              </a:spcBef>
            </a:pPr>
            <a:endParaRPr lang="en-US" smtClean="0">
              <a:latin typeface="Calibri" charset="0"/>
            </a:endParaRPr>
          </a:p>
          <a:p>
            <a:endParaRPr lang="en-US"/>
          </a:p>
        </p:txBody>
      </p:sp>
      <p:sp>
        <p:nvSpPr>
          <p:cNvPr id="4" name="Slide Number Placeholder 3"/>
          <p:cNvSpPr>
            <a:spLocks noGrp="1"/>
          </p:cNvSpPr>
          <p:nvPr>
            <p:ph type="sldNum" sz="quarter" idx="10"/>
          </p:nvPr>
        </p:nvSpPr>
        <p:spPr/>
        <p:txBody>
          <a:bodyPr/>
          <a:lstStyle/>
          <a:p>
            <a:fld id="{1422E66A-FAC5-6F4C-AA46-42F1E08BFD6B}" type="slidenum">
              <a:rPr lang="en-US" smtClean="0"/>
              <a:t>7</a:t>
            </a:fld>
            <a:endParaRPr lang="en-US"/>
          </a:p>
        </p:txBody>
      </p:sp>
    </p:spTree>
    <p:extLst>
      <p:ext uri="{BB962C8B-B14F-4D97-AF65-F5344CB8AC3E}">
        <p14:creationId xmlns:p14="http://schemas.microsoft.com/office/powerpoint/2010/main" val="1287858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Remember</a:t>
            </a:r>
            <a:r>
              <a:rPr lang="en-US" baseline="0" smtClean="0"/>
              <a:t> here, we need knowledge sources to support the dimensions.</a:t>
            </a:r>
          </a:p>
          <a:p>
            <a:endParaRPr lang="en-US" baseline="0" smtClean="0"/>
          </a:p>
          <a:p>
            <a:r>
              <a:rPr lang="en-US" baseline="0" smtClean="0"/>
              <a:t>This work resulted in numerous recommendations:</a:t>
            </a:r>
          </a:p>
          <a:p>
            <a:endParaRPr lang="en-US" baseline="0" smtClean="0"/>
          </a:p>
          <a:p>
            <a:pPr marL="171450" indent="-171450">
              <a:buFont typeface="Arial" charset="0"/>
              <a:buChar char="•"/>
            </a:pPr>
            <a:r>
              <a:rPr lang="en-US" sz="1200" b="0" i="0" u="none" strike="noStrike" kern="1200" baseline="0" smtClean="0">
                <a:solidFill>
                  <a:schemeClr val="tx1"/>
                </a:solidFill>
                <a:latin typeface="+mn-lt"/>
                <a:ea typeface="+mn-ea"/>
                <a:cs typeface="+mn-cs"/>
              </a:rPr>
              <a:t>Determine the location of sanitation systems and landfills in collaboration with IK</a:t>
            </a:r>
          </a:p>
          <a:p>
            <a:pPr marL="171450" indent="-171450">
              <a:buFont typeface="Arial" charset="0"/>
              <a:buChar char="•"/>
            </a:pPr>
            <a:r>
              <a:rPr lang="en-US" sz="1200" b="0" i="0" u="none" strike="noStrike" kern="1200" baseline="0" smtClean="0">
                <a:solidFill>
                  <a:schemeClr val="tx1"/>
                </a:solidFill>
                <a:latin typeface="+mn-lt"/>
                <a:ea typeface="+mn-ea"/>
                <a:cs typeface="+mn-cs"/>
              </a:rPr>
              <a:t>holders.</a:t>
            </a:r>
          </a:p>
          <a:p>
            <a:pPr marL="171450" indent="-171450">
              <a:buFont typeface="Arial" charset="0"/>
              <a:buChar char="•"/>
            </a:pPr>
            <a:endParaRPr lang="en-US" sz="1200" b="0" i="0" u="none" strike="noStrike" kern="1200" baseline="0" smtClean="0">
              <a:solidFill>
                <a:schemeClr val="tx1"/>
              </a:solidFill>
              <a:latin typeface="+mn-lt"/>
              <a:ea typeface="+mn-ea"/>
              <a:cs typeface="+mn-cs"/>
            </a:endParaRPr>
          </a:p>
          <a:p>
            <a:pPr marL="171450" indent="-171450">
              <a:buFont typeface="Arial" charset="0"/>
              <a:buChar char="•"/>
            </a:pPr>
            <a:r>
              <a:rPr lang="en-US" sz="1200" b="0" i="0" u="none" strike="noStrike" kern="1200" baseline="0" smtClean="0">
                <a:solidFill>
                  <a:schemeClr val="tx1"/>
                </a:solidFill>
                <a:latin typeface="+mn-lt"/>
                <a:ea typeface="+mn-ea"/>
                <a:cs typeface="+mn-cs"/>
              </a:rPr>
              <a:t>Continue to monitor contaminants associated with sanitation and landfill systems.</a:t>
            </a:r>
          </a:p>
          <a:p>
            <a:pPr marL="171450" indent="-171450">
              <a:buFont typeface="Arial" charset="0"/>
              <a:buChar char="•"/>
            </a:pPr>
            <a:endParaRPr lang="en-US" sz="1200" b="0" i="0" u="none" strike="noStrike" kern="1200" baseline="0" smtClean="0">
              <a:solidFill>
                <a:schemeClr val="tx1"/>
              </a:solidFill>
              <a:latin typeface="+mn-lt"/>
              <a:ea typeface="+mn-ea"/>
              <a:cs typeface="+mn-cs"/>
            </a:endParaRPr>
          </a:p>
          <a:p>
            <a:pPr marL="171450" indent="-171450">
              <a:buFont typeface="Arial" charset="0"/>
              <a:buChar char="•"/>
            </a:pPr>
            <a:r>
              <a:rPr lang="en-US" sz="1200" b="0" i="0" u="none" strike="noStrike" kern="1200" baseline="0" smtClean="0">
                <a:solidFill>
                  <a:schemeClr val="tx1"/>
                </a:solidFill>
                <a:latin typeface="+mn-lt"/>
                <a:ea typeface="+mn-ea"/>
                <a:cs typeface="+mn-cs"/>
              </a:rPr>
              <a:t>Implement an active communication of pollutants system</a:t>
            </a:r>
            <a:r>
              <a:rPr lang="mr-IN" sz="1200" b="0" i="0" u="none" strike="noStrike" kern="1200" baseline="0" smtClean="0">
                <a:solidFill>
                  <a:schemeClr val="tx1"/>
                </a:solidFill>
                <a:latin typeface="+mn-lt"/>
                <a:ea typeface="+mn-ea"/>
                <a:cs typeface="+mn-cs"/>
              </a:rPr>
              <a:t>…</a:t>
            </a:r>
            <a:r>
              <a:rPr lang="en-US" sz="1200" b="0" i="0" u="none" strike="noStrike" kern="1200" baseline="0" smtClean="0">
                <a:solidFill>
                  <a:schemeClr val="tx1"/>
                </a:solidFill>
                <a:latin typeface="+mn-lt"/>
                <a:ea typeface="+mn-ea"/>
                <a:cs typeface="+mn-cs"/>
              </a:rPr>
              <a:t>it is understood that pollutants are</a:t>
            </a:r>
          </a:p>
          <a:p>
            <a:pPr marL="171450" indent="-171450">
              <a:buFont typeface="Arial" charset="0"/>
              <a:buChar char="•"/>
            </a:pPr>
            <a:r>
              <a:rPr lang="en-US" sz="1200" b="0" i="0" u="none" strike="noStrike" kern="1200" baseline="0" smtClean="0">
                <a:solidFill>
                  <a:schemeClr val="tx1"/>
                </a:solidFill>
                <a:latin typeface="+mn-lt"/>
                <a:ea typeface="+mn-ea"/>
                <a:cs typeface="+mn-cs"/>
              </a:rPr>
              <a:t>playing a role in how life is changing within the Arctic. </a:t>
            </a:r>
            <a:endParaRPr lang="en-US"/>
          </a:p>
        </p:txBody>
      </p:sp>
      <p:sp>
        <p:nvSpPr>
          <p:cNvPr id="4" name="Slide Number Placeholder 3"/>
          <p:cNvSpPr>
            <a:spLocks noGrp="1"/>
          </p:cNvSpPr>
          <p:nvPr>
            <p:ph type="sldNum" sz="quarter" idx="10"/>
          </p:nvPr>
        </p:nvSpPr>
        <p:spPr/>
        <p:txBody>
          <a:bodyPr/>
          <a:lstStyle/>
          <a:p>
            <a:fld id="{1422E66A-FAC5-6F4C-AA46-42F1E08BFD6B}" type="slidenum">
              <a:rPr lang="en-US" smtClean="0"/>
              <a:t>8</a:t>
            </a:fld>
            <a:endParaRPr lang="en-US"/>
          </a:p>
        </p:txBody>
      </p:sp>
    </p:spTree>
    <p:extLst>
      <p:ext uri="{BB962C8B-B14F-4D97-AF65-F5344CB8AC3E}">
        <p14:creationId xmlns:p14="http://schemas.microsoft.com/office/powerpoint/2010/main" val="61077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2226"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ea typeface="+mn-ea"/>
                <a:cs typeface="+mn-cs"/>
              </a:rPr>
              <a:t> </a:t>
            </a:r>
            <a:r>
              <a:rPr lang="en-US" dirty="0" smtClean="0">
                <a:ea typeface="+mn-ea"/>
                <a:cs typeface="+mn-cs"/>
              </a:rPr>
              <a:t>Quyanaq </a:t>
            </a:r>
            <a:r>
              <a:rPr lang="en-US" dirty="0" err="1" smtClean="0">
                <a:ea typeface="+mn-ea"/>
                <a:cs typeface="+mn-cs"/>
              </a:rPr>
              <a:t>puk</a:t>
            </a:r>
            <a:r>
              <a:rPr lang="en-US" dirty="0" smtClean="0">
                <a:ea typeface="+mn-ea"/>
                <a:cs typeface="+mn-cs"/>
              </a:rPr>
              <a:t> for </a:t>
            </a:r>
            <a:r>
              <a:rPr lang="en-US" dirty="0">
                <a:ea typeface="+mn-ea"/>
                <a:cs typeface="+mn-cs"/>
              </a:rPr>
              <a:t>listening and considering this point of view</a:t>
            </a:r>
          </a:p>
          <a:p>
            <a:pPr>
              <a:defRPr/>
            </a:pPr>
            <a:r>
              <a:rPr lang="en-US" dirty="0">
                <a:ea typeface="+mn-ea"/>
                <a:cs typeface="+mn-cs"/>
              </a:rPr>
              <a:t> </a:t>
            </a:r>
          </a:p>
        </p:txBody>
      </p:sp>
      <p:sp>
        <p:nvSpPr>
          <p:cNvPr id="593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27645" indent="-279864" eaLnBrk="0" hangingPunct="0">
              <a:defRPr sz="2400">
                <a:solidFill>
                  <a:schemeClr val="tx1"/>
                </a:solidFill>
                <a:latin typeface="Calibri" charset="0"/>
                <a:ea typeface="ＭＳ Ｐゴシック" charset="0"/>
              </a:defRPr>
            </a:lvl2pPr>
            <a:lvl3pPr marL="1119454" indent="-223891" eaLnBrk="0" hangingPunct="0">
              <a:defRPr sz="2400">
                <a:solidFill>
                  <a:schemeClr val="tx1"/>
                </a:solidFill>
                <a:latin typeface="Calibri" charset="0"/>
                <a:ea typeface="ＭＳ Ｐゴシック" charset="0"/>
              </a:defRPr>
            </a:lvl3pPr>
            <a:lvl4pPr marL="1567236" indent="-223891" eaLnBrk="0" hangingPunct="0">
              <a:defRPr sz="2400">
                <a:solidFill>
                  <a:schemeClr val="tx1"/>
                </a:solidFill>
                <a:latin typeface="Calibri" charset="0"/>
                <a:ea typeface="ＭＳ Ｐゴシック" charset="0"/>
              </a:defRPr>
            </a:lvl4pPr>
            <a:lvl5pPr marL="2015018" indent="-223891" eaLnBrk="0" hangingPunct="0">
              <a:defRPr sz="2400">
                <a:solidFill>
                  <a:schemeClr val="tx1"/>
                </a:solidFill>
                <a:latin typeface="Calibri" charset="0"/>
                <a:ea typeface="ＭＳ Ｐゴシック" charset="0"/>
              </a:defRPr>
            </a:lvl5pPr>
            <a:lvl6pPr marL="2462799" indent="-223891" eaLnBrk="0" fontAlgn="base" hangingPunct="0">
              <a:spcBef>
                <a:spcPct val="0"/>
              </a:spcBef>
              <a:spcAft>
                <a:spcPct val="0"/>
              </a:spcAft>
              <a:defRPr sz="2400">
                <a:solidFill>
                  <a:schemeClr val="tx1"/>
                </a:solidFill>
                <a:latin typeface="Calibri" charset="0"/>
                <a:ea typeface="ＭＳ Ｐゴシック" charset="0"/>
              </a:defRPr>
            </a:lvl6pPr>
            <a:lvl7pPr marL="2910581" indent="-223891" eaLnBrk="0" fontAlgn="base" hangingPunct="0">
              <a:spcBef>
                <a:spcPct val="0"/>
              </a:spcBef>
              <a:spcAft>
                <a:spcPct val="0"/>
              </a:spcAft>
              <a:defRPr sz="2400">
                <a:solidFill>
                  <a:schemeClr val="tx1"/>
                </a:solidFill>
                <a:latin typeface="Calibri" charset="0"/>
                <a:ea typeface="ＭＳ Ｐゴシック" charset="0"/>
              </a:defRPr>
            </a:lvl7pPr>
            <a:lvl8pPr marL="3358363" indent="-223891" eaLnBrk="0" fontAlgn="base" hangingPunct="0">
              <a:spcBef>
                <a:spcPct val="0"/>
              </a:spcBef>
              <a:spcAft>
                <a:spcPct val="0"/>
              </a:spcAft>
              <a:defRPr sz="2400">
                <a:solidFill>
                  <a:schemeClr val="tx1"/>
                </a:solidFill>
                <a:latin typeface="Calibri" charset="0"/>
                <a:ea typeface="ＭＳ Ｐゴシック" charset="0"/>
              </a:defRPr>
            </a:lvl8pPr>
            <a:lvl9pPr marL="3806144" indent="-223891"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DED2852-B198-324D-B0AC-7B5E1E4A27E8}" type="slidenum">
              <a:rPr lang="en-US" sz="1200"/>
              <a:pPr eaLnBrk="1" hangingPunct="1"/>
              <a:t>9</a:t>
            </a:fld>
            <a:endParaRPr lang="en-US" sz="1200"/>
          </a:p>
        </p:txBody>
      </p:sp>
    </p:spTree>
    <p:extLst>
      <p:ext uri="{BB962C8B-B14F-4D97-AF65-F5344CB8AC3E}">
        <p14:creationId xmlns:p14="http://schemas.microsoft.com/office/powerpoint/2010/main" val="199945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0C5F76-8DE2-E540-8EFC-F673A165A9E7}"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4336C-CEDC-F444-B952-1AD5F1DF950C}" type="slidenum">
              <a:rPr lang="en-US" smtClean="0"/>
              <a:t>‹#›</a:t>
            </a:fld>
            <a:endParaRPr lang="en-US"/>
          </a:p>
        </p:txBody>
      </p:sp>
    </p:spTree>
    <p:extLst>
      <p:ext uri="{BB962C8B-B14F-4D97-AF65-F5344CB8AC3E}">
        <p14:creationId xmlns:p14="http://schemas.microsoft.com/office/powerpoint/2010/main" val="394500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0C5F76-8DE2-E540-8EFC-F673A165A9E7}"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4336C-CEDC-F444-B952-1AD5F1DF950C}" type="slidenum">
              <a:rPr lang="en-US" smtClean="0"/>
              <a:t>‹#›</a:t>
            </a:fld>
            <a:endParaRPr lang="en-US"/>
          </a:p>
        </p:txBody>
      </p:sp>
    </p:spTree>
    <p:extLst>
      <p:ext uri="{BB962C8B-B14F-4D97-AF65-F5344CB8AC3E}">
        <p14:creationId xmlns:p14="http://schemas.microsoft.com/office/powerpoint/2010/main" val="425731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0C5F76-8DE2-E540-8EFC-F673A165A9E7}"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4336C-CEDC-F444-B952-1AD5F1DF950C}" type="slidenum">
              <a:rPr lang="en-US" smtClean="0"/>
              <a:t>‹#›</a:t>
            </a:fld>
            <a:endParaRPr lang="en-US"/>
          </a:p>
        </p:txBody>
      </p:sp>
    </p:spTree>
    <p:extLst>
      <p:ext uri="{BB962C8B-B14F-4D97-AF65-F5344CB8AC3E}">
        <p14:creationId xmlns:p14="http://schemas.microsoft.com/office/powerpoint/2010/main" val="302232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0C5F76-8DE2-E540-8EFC-F673A165A9E7}"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4336C-CEDC-F444-B952-1AD5F1DF950C}" type="slidenum">
              <a:rPr lang="en-US" smtClean="0"/>
              <a:t>‹#›</a:t>
            </a:fld>
            <a:endParaRPr lang="en-US"/>
          </a:p>
        </p:txBody>
      </p:sp>
    </p:spTree>
    <p:extLst>
      <p:ext uri="{BB962C8B-B14F-4D97-AF65-F5344CB8AC3E}">
        <p14:creationId xmlns:p14="http://schemas.microsoft.com/office/powerpoint/2010/main" val="1694103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0C5F76-8DE2-E540-8EFC-F673A165A9E7}"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4336C-CEDC-F444-B952-1AD5F1DF950C}" type="slidenum">
              <a:rPr lang="en-US" smtClean="0"/>
              <a:t>‹#›</a:t>
            </a:fld>
            <a:endParaRPr lang="en-US"/>
          </a:p>
        </p:txBody>
      </p:sp>
    </p:spTree>
    <p:extLst>
      <p:ext uri="{BB962C8B-B14F-4D97-AF65-F5344CB8AC3E}">
        <p14:creationId xmlns:p14="http://schemas.microsoft.com/office/powerpoint/2010/main" val="3651281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0C5F76-8DE2-E540-8EFC-F673A165A9E7}"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4336C-CEDC-F444-B952-1AD5F1DF950C}" type="slidenum">
              <a:rPr lang="en-US" smtClean="0"/>
              <a:t>‹#›</a:t>
            </a:fld>
            <a:endParaRPr lang="en-US"/>
          </a:p>
        </p:txBody>
      </p:sp>
    </p:spTree>
    <p:extLst>
      <p:ext uri="{BB962C8B-B14F-4D97-AF65-F5344CB8AC3E}">
        <p14:creationId xmlns:p14="http://schemas.microsoft.com/office/powerpoint/2010/main" val="361344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0C5F76-8DE2-E540-8EFC-F673A165A9E7}" type="datetimeFigureOut">
              <a:rPr lang="en-US" smtClean="0"/>
              <a:t>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04336C-CEDC-F444-B952-1AD5F1DF950C}" type="slidenum">
              <a:rPr lang="en-US" smtClean="0"/>
              <a:t>‹#›</a:t>
            </a:fld>
            <a:endParaRPr lang="en-US"/>
          </a:p>
        </p:txBody>
      </p:sp>
    </p:spTree>
    <p:extLst>
      <p:ext uri="{BB962C8B-B14F-4D97-AF65-F5344CB8AC3E}">
        <p14:creationId xmlns:p14="http://schemas.microsoft.com/office/powerpoint/2010/main" val="1158277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0C5F76-8DE2-E540-8EFC-F673A165A9E7}" type="datetimeFigureOut">
              <a:rPr lang="en-US" smtClean="0"/>
              <a:t>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04336C-CEDC-F444-B952-1AD5F1DF950C}" type="slidenum">
              <a:rPr lang="en-US" smtClean="0"/>
              <a:t>‹#›</a:t>
            </a:fld>
            <a:endParaRPr lang="en-US"/>
          </a:p>
        </p:txBody>
      </p:sp>
    </p:spTree>
    <p:extLst>
      <p:ext uri="{BB962C8B-B14F-4D97-AF65-F5344CB8AC3E}">
        <p14:creationId xmlns:p14="http://schemas.microsoft.com/office/powerpoint/2010/main" val="79831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C5F76-8DE2-E540-8EFC-F673A165A9E7}" type="datetimeFigureOut">
              <a:rPr lang="en-US" smtClean="0"/>
              <a:t>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04336C-CEDC-F444-B952-1AD5F1DF950C}" type="slidenum">
              <a:rPr lang="en-US" smtClean="0"/>
              <a:t>‹#›</a:t>
            </a:fld>
            <a:endParaRPr lang="en-US"/>
          </a:p>
        </p:txBody>
      </p:sp>
    </p:spTree>
    <p:extLst>
      <p:ext uri="{BB962C8B-B14F-4D97-AF65-F5344CB8AC3E}">
        <p14:creationId xmlns:p14="http://schemas.microsoft.com/office/powerpoint/2010/main" val="3672149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0C5F76-8DE2-E540-8EFC-F673A165A9E7}"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4336C-CEDC-F444-B952-1AD5F1DF950C}" type="slidenum">
              <a:rPr lang="en-US" smtClean="0"/>
              <a:t>‹#›</a:t>
            </a:fld>
            <a:endParaRPr lang="en-US"/>
          </a:p>
        </p:txBody>
      </p:sp>
    </p:spTree>
    <p:extLst>
      <p:ext uri="{BB962C8B-B14F-4D97-AF65-F5344CB8AC3E}">
        <p14:creationId xmlns:p14="http://schemas.microsoft.com/office/powerpoint/2010/main" val="19933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0C5F76-8DE2-E540-8EFC-F673A165A9E7}"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4336C-CEDC-F444-B952-1AD5F1DF950C}" type="slidenum">
              <a:rPr lang="en-US" smtClean="0"/>
              <a:t>‹#›</a:t>
            </a:fld>
            <a:endParaRPr lang="en-US"/>
          </a:p>
        </p:txBody>
      </p:sp>
    </p:spTree>
    <p:extLst>
      <p:ext uri="{BB962C8B-B14F-4D97-AF65-F5344CB8AC3E}">
        <p14:creationId xmlns:p14="http://schemas.microsoft.com/office/powerpoint/2010/main" val="10253631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100000">
              <a:srgbClr val="FFFFFF"/>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0C5F76-8DE2-E540-8EFC-F673A165A9E7}" type="datetimeFigureOut">
              <a:rPr lang="en-US" smtClean="0"/>
              <a:t>2/1/17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4336C-CEDC-F444-B952-1AD5F1DF950C}" type="slidenum">
              <a:rPr lang="en-US" smtClean="0"/>
              <a:t>‹#›</a:t>
            </a:fld>
            <a:endParaRPr lang="en-US"/>
          </a:p>
        </p:txBody>
      </p:sp>
    </p:spTree>
    <p:extLst>
      <p:ext uri="{BB962C8B-B14F-4D97-AF65-F5344CB8AC3E}">
        <p14:creationId xmlns:p14="http://schemas.microsoft.com/office/powerpoint/2010/main" val="383223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jpeg"/><Relationship Id="rId7"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1"/>
          <p:cNvSpPr>
            <a:spLocks noGrp="1"/>
          </p:cNvSpPr>
          <p:nvPr>
            <p:ph type="title" idx="4294967295"/>
          </p:nvPr>
        </p:nvSpPr>
        <p:spPr>
          <a:xfrm>
            <a:off x="565007" y="153555"/>
            <a:ext cx="7770812" cy="1702955"/>
          </a:xfrm>
        </p:spPr>
        <p:txBody>
          <a:bodyPr>
            <a:noAutofit/>
          </a:bodyPr>
          <a:lstStyle/>
          <a:p>
            <a:r>
              <a:rPr lang="en-US" sz="3600" b="1" dirty="0" smtClean="0">
                <a:latin typeface="Times"/>
                <a:cs typeface="Times"/>
              </a:rPr>
              <a:t/>
            </a:r>
            <a:br>
              <a:rPr lang="en-US" sz="3600" b="1" dirty="0" smtClean="0">
                <a:latin typeface="Times"/>
                <a:cs typeface="Times"/>
              </a:rPr>
            </a:br>
            <a:r>
              <a:rPr lang="en-US" sz="3600" b="1" dirty="0" smtClean="0">
                <a:latin typeface="Times"/>
                <a:cs typeface="Times"/>
              </a:rPr>
              <a:t> Food </a:t>
            </a:r>
            <a:r>
              <a:rPr lang="en-US" sz="3600" b="1" dirty="0">
                <a:latin typeface="Times"/>
                <a:cs typeface="Times"/>
              </a:rPr>
              <a:t>Security </a:t>
            </a:r>
            <a:br>
              <a:rPr lang="en-US" sz="3600" b="1" dirty="0">
                <a:latin typeface="Times"/>
                <a:cs typeface="Times"/>
              </a:rPr>
            </a:br>
            <a:r>
              <a:rPr lang="en-US" sz="3600" b="1" dirty="0">
                <a:latin typeface="Times"/>
                <a:cs typeface="Times"/>
              </a:rPr>
              <a:t/>
            </a:r>
            <a:br>
              <a:rPr lang="en-US" sz="3600" b="1" dirty="0">
                <a:latin typeface="Times"/>
                <a:cs typeface="Times"/>
              </a:rPr>
            </a:br>
            <a:endParaRPr lang="en-US" sz="3600" b="1" dirty="0">
              <a:solidFill>
                <a:srgbClr val="000000"/>
              </a:solidFill>
              <a:latin typeface="Times"/>
              <a:cs typeface="Times"/>
            </a:endParaRPr>
          </a:p>
        </p:txBody>
      </p:sp>
      <p:sp>
        <p:nvSpPr>
          <p:cNvPr id="16386" name="TextBox 1"/>
          <p:cNvSpPr txBox="1">
            <a:spLocks noChangeArrowheads="1"/>
          </p:cNvSpPr>
          <p:nvPr/>
        </p:nvSpPr>
        <p:spPr bwMode="auto">
          <a:xfrm>
            <a:off x="1634836" y="5414332"/>
            <a:ext cx="5531933"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000000"/>
                </a:solidFill>
                <a:latin typeface="Times"/>
                <a:cs typeface="Times"/>
              </a:rPr>
              <a:t>Presented by</a:t>
            </a:r>
            <a:r>
              <a:rPr lang="en-US" sz="1800" dirty="0" smtClean="0">
                <a:solidFill>
                  <a:srgbClr val="000000"/>
                </a:solidFill>
                <a:latin typeface="Times"/>
                <a:cs typeface="Times"/>
              </a:rPr>
              <a:t>: Carolina </a:t>
            </a:r>
            <a:r>
              <a:rPr lang="en-US" sz="1800" dirty="0" err="1" smtClean="0">
                <a:solidFill>
                  <a:srgbClr val="000000"/>
                </a:solidFill>
                <a:latin typeface="Times"/>
                <a:cs typeface="Times"/>
              </a:rPr>
              <a:t>Behe</a:t>
            </a:r>
            <a:endParaRPr lang="en-US" sz="1800" dirty="0" smtClean="0">
              <a:solidFill>
                <a:srgbClr val="000000"/>
              </a:solidFill>
              <a:latin typeface="Times"/>
              <a:cs typeface="Times"/>
            </a:endParaRPr>
          </a:p>
          <a:p>
            <a:pPr algn="ctr" eaLnBrk="1" hangingPunct="1"/>
            <a:r>
              <a:rPr lang="en-US" sz="1800" dirty="0" smtClean="0">
                <a:solidFill>
                  <a:srgbClr val="000000"/>
                </a:solidFill>
                <a:latin typeface="Times"/>
                <a:cs typeface="Times"/>
              </a:rPr>
              <a:t>7</a:t>
            </a:r>
            <a:r>
              <a:rPr lang="en-US" sz="1800" baseline="30000" dirty="0" smtClean="0">
                <a:solidFill>
                  <a:srgbClr val="000000"/>
                </a:solidFill>
                <a:latin typeface="Times"/>
                <a:cs typeface="Times"/>
              </a:rPr>
              <a:t>th</a:t>
            </a:r>
            <a:r>
              <a:rPr lang="en-US" sz="1800" dirty="0" smtClean="0">
                <a:solidFill>
                  <a:srgbClr val="000000"/>
                </a:solidFill>
                <a:latin typeface="Times"/>
                <a:cs typeface="Times"/>
              </a:rPr>
              <a:t> Annual Water and Sanitation Innovations for the Arctic</a:t>
            </a:r>
          </a:p>
          <a:p>
            <a:pPr algn="ctr" eaLnBrk="1" hangingPunct="1"/>
            <a:r>
              <a:rPr lang="en-US" sz="1800" dirty="0" smtClean="0">
                <a:solidFill>
                  <a:srgbClr val="000000"/>
                </a:solidFill>
                <a:latin typeface="Times"/>
                <a:cs typeface="Times"/>
              </a:rPr>
              <a:t>January 20</a:t>
            </a:r>
            <a:r>
              <a:rPr lang="en-US" sz="1800" baseline="30000" dirty="0" smtClean="0">
                <a:solidFill>
                  <a:srgbClr val="000000"/>
                </a:solidFill>
                <a:latin typeface="Times"/>
                <a:cs typeface="Times"/>
              </a:rPr>
              <a:t>th</a:t>
            </a:r>
            <a:r>
              <a:rPr lang="en-US" sz="1800" dirty="0" smtClean="0">
                <a:solidFill>
                  <a:srgbClr val="000000"/>
                </a:solidFill>
                <a:latin typeface="Times"/>
                <a:cs typeface="Times"/>
              </a:rPr>
              <a:t>, 2017</a:t>
            </a:r>
          </a:p>
          <a:p>
            <a:pPr algn="ctr" eaLnBrk="1" hangingPunct="1"/>
            <a:endParaRPr lang="en-US" sz="1800" dirty="0" smtClean="0">
              <a:solidFill>
                <a:srgbClr val="000000"/>
              </a:solidFill>
              <a:latin typeface="Arial Narrow" charset="0"/>
              <a:cs typeface="Arial Narrow" charset="0"/>
            </a:endParaRPr>
          </a:p>
          <a:p>
            <a:pPr algn="ctr" eaLnBrk="1" hangingPunct="1"/>
            <a:endParaRPr lang="en-US" sz="1800" dirty="0">
              <a:solidFill>
                <a:srgbClr val="000000"/>
              </a:solidFill>
              <a:latin typeface="Arial Narrow" charset="0"/>
              <a:cs typeface="Arial Narrow" charset="0"/>
            </a:endParaRPr>
          </a:p>
          <a:p>
            <a:pPr algn="ctr" eaLnBrk="1" hangingPunct="1"/>
            <a:endParaRPr lang="en-US" sz="1800" dirty="0">
              <a:solidFill>
                <a:srgbClr val="000000"/>
              </a:solidFill>
              <a:latin typeface="Arial Narrow" charset="0"/>
              <a:cs typeface="Arial Narrow" charset="0"/>
            </a:endParaRPr>
          </a:p>
        </p:txBody>
      </p:sp>
      <p:sp>
        <p:nvSpPr>
          <p:cNvPr id="16387" name="TextBox 1"/>
          <p:cNvSpPr txBox="1">
            <a:spLocks noChangeArrowheads="1"/>
          </p:cNvSpPr>
          <p:nvPr/>
        </p:nvSpPr>
        <p:spPr bwMode="auto">
          <a:xfrm>
            <a:off x="-1325563" y="2316163"/>
            <a:ext cx="1841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a:latin typeface="Arial Narrow" charset="0"/>
              <a:cs typeface="Arial Narrow" charset="0"/>
            </a:endParaRPr>
          </a:p>
        </p:txBody>
      </p:sp>
      <p:pic>
        <p:nvPicPr>
          <p:cNvPr id="16388"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75766" y="1350818"/>
            <a:ext cx="3543300" cy="3868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314460"/>
      </p:ext>
    </p:extLst>
  </p:cSld>
  <p:clrMapOvr>
    <a:masterClrMapping/>
  </p:clrMapOvr>
  <p:transition advTm="28618"/>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2" name="Rectangle 1"/>
          <p:cNvSpPr/>
          <p:nvPr/>
        </p:nvSpPr>
        <p:spPr>
          <a:xfrm>
            <a:off x="279400" y="622300"/>
            <a:ext cx="30353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165100" y="4584700"/>
            <a:ext cx="3035300" cy="66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87517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7782" y="6026727"/>
            <a:ext cx="4350327" cy="651164"/>
          </a:xfrm>
          <a:prstGeom prst="rect">
            <a:avLst/>
          </a:prstGeom>
          <a:noFill/>
        </p:spPr>
        <p:txBody>
          <a:bodyPr wrap="square" rtlCol="0">
            <a:spAutoFit/>
          </a:bodyPr>
          <a:lstStyle/>
          <a:p>
            <a:endParaRPr lang="en-US"/>
          </a:p>
        </p:txBody>
      </p:sp>
      <p:grpSp>
        <p:nvGrpSpPr>
          <p:cNvPr id="11" name="Group 10"/>
          <p:cNvGrpSpPr/>
          <p:nvPr/>
        </p:nvGrpSpPr>
        <p:grpSpPr>
          <a:xfrm>
            <a:off x="9144" y="0"/>
            <a:ext cx="9134856" cy="6858000"/>
            <a:chOff x="9144" y="0"/>
            <a:chExt cx="9134856" cy="685800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44" y="0"/>
              <a:ext cx="9134856" cy="6858000"/>
            </a:xfrm>
            <a:prstGeom prst="rect">
              <a:avLst/>
            </a:prstGeom>
          </p:spPr>
        </p:pic>
        <p:pic>
          <p:nvPicPr>
            <p:cNvPr id="8" name="Picture 7"/>
            <p:cNvPicPr>
              <a:picLocks noChangeAspect="1"/>
            </p:cNvPicPr>
            <p:nvPr/>
          </p:nvPicPr>
          <p:blipFill>
            <a:blip r:embed="rId4">
              <a:alphaModFix amt="77000"/>
              <a:extLst>
                <a:ext uri="{28A0092B-C50C-407E-A947-70E740481C1C}">
                  <a14:useLocalDpi xmlns:a14="http://schemas.microsoft.com/office/drawing/2010/main"/>
                </a:ext>
              </a:extLst>
            </a:blip>
            <a:stretch>
              <a:fillRect/>
            </a:stretch>
          </p:blipFill>
          <p:spPr>
            <a:xfrm>
              <a:off x="8013700" y="6540499"/>
              <a:ext cx="1130300" cy="317500"/>
            </a:xfrm>
            <a:prstGeom prst="rect">
              <a:avLst/>
            </a:prstGeom>
          </p:spPr>
        </p:pic>
      </p:grpSp>
      <p:grpSp>
        <p:nvGrpSpPr>
          <p:cNvPr id="10" name="Group 9"/>
          <p:cNvGrpSpPr/>
          <p:nvPr/>
        </p:nvGrpSpPr>
        <p:grpSpPr>
          <a:xfrm>
            <a:off x="9144" y="1"/>
            <a:ext cx="9134856" cy="6857999"/>
            <a:chOff x="9144" y="0"/>
            <a:chExt cx="7539881" cy="5638800"/>
          </a:xfrm>
        </p:grpSpPr>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44" y="0"/>
              <a:ext cx="7539881" cy="5638800"/>
            </a:xfrm>
            <a:prstGeom prst="rect">
              <a:avLst/>
            </a:prstGeom>
          </p:spPr>
        </p:pic>
        <p:pic>
          <p:nvPicPr>
            <p:cNvPr id="9" name="Picture 8"/>
            <p:cNvPicPr>
              <a:picLocks noChangeAspect="1"/>
            </p:cNvPicPr>
            <p:nvPr/>
          </p:nvPicPr>
          <p:blipFill>
            <a:blip r:embed="rId4">
              <a:alphaModFix amt="77000"/>
              <a:extLst>
                <a:ext uri="{28A0092B-C50C-407E-A947-70E740481C1C}">
                  <a14:useLocalDpi xmlns:a14="http://schemas.microsoft.com/office/drawing/2010/main"/>
                </a:ext>
              </a:extLst>
            </a:blip>
            <a:stretch>
              <a:fillRect/>
            </a:stretch>
          </p:blipFill>
          <p:spPr>
            <a:xfrm>
              <a:off x="6418725" y="5321300"/>
              <a:ext cx="1130300" cy="317500"/>
            </a:xfrm>
            <a:prstGeom prst="rect">
              <a:avLst/>
            </a:prstGeom>
          </p:spPr>
        </p:pic>
      </p:grpSp>
    </p:spTree>
    <p:extLst>
      <p:ext uri="{BB962C8B-B14F-4D97-AF65-F5344CB8AC3E}">
        <p14:creationId xmlns:p14="http://schemas.microsoft.com/office/powerpoint/2010/main" val="271036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76421_10153447013545577_1543792603_n.jp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508000"/>
            <a:ext cx="9144000" cy="5403273"/>
          </a:xfrm>
        </p:spPr>
        <p:txBody>
          <a:bodyPr>
            <a:normAutofit fontScale="55000" lnSpcReduction="20000"/>
          </a:bodyPr>
          <a:lstStyle/>
          <a:p>
            <a:pPr marL="0" indent="0">
              <a:lnSpc>
                <a:spcPct val="170000"/>
              </a:lnSpc>
              <a:buNone/>
            </a:pPr>
            <a:endParaRPr lang="en-US" sz="7200" smtClean="0">
              <a:latin typeface="Times"/>
              <a:cs typeface="Times"/>
            </a:endParaRPr>
          </a:p>
          <a:p>
            <a:pPr marL="0" indent="0">
              <a:lnSpc>
                <a:spcPct val="170000"/>
              </a:lnSpc>
              <a:buNone/>
            </a:pPr>
            <a:r>
              <a:rPr lang="en-US" sz="6900" smtClean="0">
                <a:latin typeface="Times"/>
                <a:cs typeface="Times"/>
              </a:rPr>
              <a:t>Alaska </a:t>
            </a:r>
            <a:r>
              <a:rPr lang="en-US" sz="6900">
                <a:latin typeface="Times"/>
                <a:cs typeface="Times"/>
              </a:rPr>
              <a:t>Inuit Food Security is the natural right of all Inuit to be part of the ecosystem, to access food, to care-take, protect, and respect all of life, land, water, and air. </a:t>
            </a:r>
          </a:p>
        </p:txBody>
      </p:sp>
      <p:sp>
        <p:nvSpPr>
          <p:cNvPr id="5" name="TextBox 4"/>
          <p:cNvSpPr txBox="1"/>
          <p:nvPr/>
        </p:nvSpPr>
        <p:spPr>
          <a:xfrm>
            <a:off x="7631972" y="6365558"/>
            <a:ext cx="1512028" cy="246221"/>
          </a:xfrm>
          <a:prstGeom prst="rect">
            <a:avLst/>
          </a:prstGeom>
          <a:solidFill>
            <a:schemeClr val="bg1">
              <a:alpha val="49000"/>
            </a:schemeClr>
          </a:solidFill>
          <a:effectLst>
            <a:softEdge rad="76200"/>
          </a:effectLst>
        </p:spPr>
        <p:txBody>
          <a:bodyPr wrap="square" rtlCol="0">
            <a:spAutoFit/>
          </a:bodyPr>
          <a:lstStyle/>
          <a:p>
            <a:r>
              <a:rPr lang="en-US" sz="1000" smtClean="0">
                <a:latin typeface="Times"/>
                <a:cs typeface="Times"/>
              </a:rPr>
              <a:t>Photo: Jacki Clevland</a:t>
            </a:r>
            <a:endParaRPr lang="en-US" sz="1000">
              <a:latin typeface="Times"/>
              <a:cs typeface="Times"/>
            </a:endParaRPr>
          </a:p>
        </p:txBody>
      </p:sp>
    </p:spTree>
    <p:extLst>
      <p:ext uri="{BB962C8B-B14F-4D97-AF65-F5344CB8AC3E}">
        <p14:creationId xmlns:p14="http://schemas.microsoft.com/office/powerpoint/2010/main" val="745746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300" y="-304800"/>
            <a:ext cx="8648700" cy="7505700"/>
          </a:xfrm>
          <a:prstGeom prst="rect">
            <a:avLst/>
          </a:prstGeom>
        </p:spPr>
      </p:pic>
    </p:spTree>
    <p:extLst>
      <p:ext uri="{BB962C8B-B14F-4D97-AF65-F5344CB8AC3E}">
        <p14:creationId xmlns:p14="http://schemas.microsoft.com/office/powerpoint/2010/main" val="801531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8503"/>
            <a:ext cx="4572000" cy="3393280"/>
            <a:chOff x="3007" y="-18503"/>
            <a:chExt cx="3765429" cy="3224464"/>
          </a:xfrm>
        </p:grpSpPr>
        <p:pic>
          <p:nvPicPr>
            <p:cNvPr id="7" name="Picture 6" descr="IMG_01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43" y="-18503"/>
              <a:ext cx="3751393" cy="3224464"/>
            </a:xfrm>
            <a:prstGeom prst="rect">
              <a:avLst/>
            </a:prstGeom>
          </p:spPr>
        </p:pic>
        <p:sp>
          <p:nvSpPr>
            <p:cNvPr id="18" name="TextBox 17"/>
            <p:cNvSpPr txBox="1"/>
            <p:nvPr/>
          </p:nvSpPr>
          <p:spPr>
            <a:xfrm>
              <a:off x="3007" y="2959740"/>
              <a:ext cx="1512028" cy="246221"/>
            </a:xfrm>
            <a:prstGeom prst="rect">
              <a:avLst/>
            </a:prstGeom>
            <a:solidFill>
              <a:schemeClr val="bg1">
                <a:alpha val="49000"/>
              </a:schemeClr>
            </a:solidFill>
            <a:effectLst>
              <a:softEdge rad="76200"/>
            </a:effectLst>
          </p:spPr>
          <p:txBody>
            <a:bodyPr wrap="square" rtlCol="0">
              <a:spAutoFit/>
            </a:bodyPr>
            <a:lstStyle/>
            <a:p>
              <a:r>
                <a:rPr lang="en-US" sz="1000" smtClean="0">
                  <a:latin typeface="Times"/>
                  <a:cs typeface="Times"/>
                </a:rPr>
                <a:t>Photo: Carolina Behe</a:t>
              </a:r>
              <a:endParaRPr lang="en-US" sz="1000">
                <a:latin typeface="Times"/>
                <a:cs typeface="Times"/>
              </a:endParaRPr>
            </a:p>
          </p:txBody>
        </p:sp>
      </p:grpSp>
      <p:pic>
        <p:nvPicPr>
          <p:cNvPr id="25" name="Content Placeholder 3" descr="P1000970.JPG"/>
          <p:cNvPicPr>
            <a:picLocks noGrp="1" noChangeAspect="1"/>
          </p:cNvPicPr>
          <p:nvPr>
            <p:ph idx="1"/>
          </p:nvPr>
        </p:nvPicPr>
        <p:blipFill>
          <a:blip r:embed="rId4" cstate="print">
            <a:extLst>
              <a:ext uri="{28A0092B-C50C-407E-A947-70E740481C1C}">
                <a14:useLocalDpi xmlns:a14="http://schemas.microsoft.com/office/drawing/2010/main"/>
              </a:ext>
            </a:extLst>
          </a:blip>
          <a:srcRect/>
          <a:stretch>
            <a:fillRect/>
          </a:stretch>
        </p:blipFill>
        <p:spPr>
          <a:xfrm>
            <a:off x="17043" y="3374777"/>
            <a:ext cx="4716123" cy="3467762"/>
          </a:xfr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0" y="0"/>
            <a:ext cx="4572000" cy="6858000"/>
          </a:xfrm>
          <a:prstGeom prst="rect">
            <a:avLst/>
          </a:prstGeom>
        </p:spPr>
      </p:pic>
      <p:sp>
        <p:nvSpPr>
          <p:cNvPr id="26" name="TextBox 25"/>
          <p:cNvSpPr txBox="1"/>
          <p:nvPr/>
        </p:nvSpPr>
        <p:spPr>
          <a:xfrm>
            <a:off x="2727567" y="6583427"/>
            <a:ext cx="1835911" cy="259112"/>
          </a:xfrm>
          <a:prstGeom prst="rect">
            <a:avLst/>
          </a:prstGeom>
          <a:solidFill>
            <a:schemeClr val="bg1">
              <a:alpha val="49000"/>
            </a:schemeClr>
          </a:solidFill>
          <a:effectLst>
            <a:softEdge rad="76200"/>
          </a:effectLst>
        </p:spPr>
        <p:txBody>
          <a:bodyPr wrap="square" rtlCol="0">
            <a:spAutoFit/>
          </a:bodyPr>
          <a:lstStyle/>
          <a:p>
            <a:r>
              <a:rPr lang="en-US" sz="1000" smtClean="0">
                <a:latin typeface="Times"/>
                <a:cs typeface="Times"/>
              </a:rPr>
              <a:t>Photo: Carolina Behe</a:t>
            </a:r>
            <a:endParaRPr lang="en-US" sz="1000">
              <a:latin typeface="Times"/>
              <a:cs typeface="Times"/>
            </a:endParaRPr>
          </a:p>
        </p:txBody>
      </p:sp>
      <p:sp>
        <p:nvSpPr>
          <p:cNvPr id="27" name="TextBox 26"/>
          <p:cNvSpPr txBox="1"/>
          <p:nvPr/>
        </p:nvSpPr>
        <p:spPr>
          <a:xfrm>
            <a:off x="7358908" y="6648357"/>
            <a:ext cx="1835911" cy="246221"/>
          </a:xfrm>
          <a:prstGeom prst="rect">
            <a:avLst/>
          </a:prstGeom>
          <a:solidFill>
            <a:schemeClr val="bg1">
              <a:alpha val="49000"/>
            </a:schemeClr>
          </a:solidFill>
          <a:effectLst>
            <a:softEdge rad="76200"/>
          </a:effectLst>
        </p:spPr>
        <p:txBody>
          <a:bodyPr wrap="square" rtlCol="0">
            <a:spAutoFit/>
          </a:bodyPr>
          <a:lstStyle/>
          <a:p>
            <a:r>
              <a:rPr lang="en-US" sz="1000" smtClean="0">
                <a:latin typeface="Times"/>
                <a:cs typeface="Times"/>
              </a:rPr>
              <a:t>Photo: </a:t>
            </a:r>
            <a:r>
              <a:rPr lang="en-US" sz="1000" err="1" smtClean="0">
                <a:latin typeface="Times"/>
                <a:cs typeface="Times"/>
              </a:rPr>
              <a:t>Jacki</a:t>
            </a:r>
            <a:r>
              <a:rPr lang="en-US" sz="1000" smtClean="0">
                <a:latin typeface="Times"/>
                <a:cs typeface="Times"/>
              </a:rPr>
              <a:t> Cleveland</a:t>
            </a:r>
            <a:endParaRPr lang="en-US" sz="1000">
              <a:latin typeface="Times"/>
              <a:cs typeface="Times"/>
            </a:endParaRPr>
          </a:p>
        </p:txBody>
      </p:sp>
    </p:spTree>
    <p:extLst>
      <p:ext uri="{BB962C8B-B14F-4D97-AF65-F5344CB8AC3E}">
        <p14:creationId xmlns:p14="http://schemas.microsoft.com/office/powerpoint/2010/main" val="18596567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4878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300" y="-304800"/>
            <a:ext cx="8648700" cy="7505700"/>
          </a:xfrm>
          <a:prstGeom prst="rect">
            <a:avLst/>
          </a:prstGeom>
        </p:spPr>
      </p:pic>
    </p:spTree>
    <p:extLst>
      <p:ext uri="{BB962C8B-B14F-4D97-AF65-F5344CB8AC3E}">
        <p14:creationId xmlns:p14="http://schemas.microsoft.com/office/powerpoint/2010/main" val="799129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92808" y="0"/>
            <a:ext cx="9336808" cy="6820657"/>
          </a:xfrm>
          <a:prstGeom prst="rect">
            <a:avLst/>
          </a:prstGeom>
          <a:blipFill dpi="0" rotWithShape="1">
            <a:blip r:embed="rId4">
              <a:alphaModFix/>
            </a:blip>
            <a:srcRect/>
            <a:tile tx="0" ty="0" sx="100000" sy="100000" flip="none" algn="tl"/>
          </a:blipFill>
        </p:spPr>
      </p:pic>
      <p:sp>
        <p:nvSpPr>
          <p:cNvPr id="58372" name="Rectangle 5"/>
          <p:cNvSpPr>
            <a:spLocks noChangeArrowheads="1"/>
          </p:cNvSpPr>
          <p:nvPr/>
        </p:nvSpPr>
        <p:spPr bwMode="auto">
          <a:xfrm>
            <a:off x="879188" y="732215"/>
            <a:ext cx="68326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6600" dirty="0">
                <a:solidFill>
                  <a:srgbClr val="000000"/>
                </a:solidFill>
              </a:rPr>
              <a:t>Quyanaq, Quyana, Taikuu</a:t>
            </a:r>
          </a:p>
          <a:p>
            <a:pPr algn="ctr"/>
            <a:r>
              <a:rPr lang="en-US" sz="3600" dirty="0">
                <a:solidFill>
                  <a:srgbClr val="333333"/>
                </a:solidFill>
              </a:rPr>
              <a:t>www.iccalaska.org</a:t>
            </a:r>
          </a:p>
        </p:txBody>
      </p:sp>
      <p:pic>
        <p:nvPicPr>
          <p:cNvPr id="2" name="Content Placeholder 1"/>
          <p:cNvPicPr>
            <a:picLocks noGrp="1" noChangeAspect="1"/>
          </p:cNvPicPr>
          <p:nvPr>
            <p:ph sz="half" idx="2"/>
          </p:nvPr>
        </p:nvPicPr>
        <p:blipFill>
          <a:blip r:embed="rId5" cstate="print">
            <a:extLst>
              <a:ext uri="{28A0092B-C50C-407E-A947-70E740481C1C}">
                <a14:useLocalDpi xmlns:a14="http://schemas.microsoft.com/office/drawing/2010/main"/>
              </a:ext>
            </a:extLst>
          </a:blip>
          <a:stretch>
            <a:fillRect/>
          </a:stretch>
        </p:blipFill>
        <p:spPr>
          <a:xfrm>
            <a:off x="5680363" y="3925934"/>
            <a:ext cx="3283527" cy="2274766"/>
          </a:xfrm>
          <a:effectLst>
            <a:softEdge rad="177800"/>
          </a:effectLst>
        </p:spPr>
      </p:pic>
      <p:pic>
        <p:nvPicPr>
          <p:cNvPr id="8" name="Content Placeholder 7" descr="rgd-drinking-water.JPG"/>
          <p:cNvPicPr>
            <a:picLocks noGrp="1" noChangeAspect="1"/>
          </p:cNvPicPr>
          <p:nvPr>
            <p:ph sz="half" idx="1"/>
          </p:nvPr>
        </p:nvPicPr>
        <p:blipFill>
          <a:blip r:embed="rId6" cstate="print">
            <a:extLst>
              <a:ext uri="{BEBA8EAE-BF5A-486C-A8C5-ECC9F3942E4B}">
                <a14:imgProps xmlns:a14="http://schemas.microsoft.com/office/drawing/2010/main">
                  <a14:imgLayer r:embed="rId7">
                    <a14:imgEffect>
                      <a14:colorTemperature colorTemp="4517"/>
                    </a14:imgEffect>
                    <a14:imgEffect>
                      <a14:saturation sat="164000"/>
                    </a14:imgEffect>
                  </a14:imgLayer>
                </a14:imgProps>
              </a:ext>
              <a:ext uri="{28A0092B-C50C-407E-A947-70E740481C1C}">
                <a14:useLocalDpi xmlns:a14="http://schemas.microsoft.com/office/drawing/2010/main"/>
              </a:ext>
            </a:extLst>
          </a:blip>
          <a:stretch>
            <a:fillRect/>
          </a:stretch>
        </p:blipFill>
        <p:spPr>
          <a:xfrm>
            <a:off x="0" y="3925934"/>
            <a:ext cx="3261011" cy="2379117"/>
          </a:xfrm>
          <a:prstGeom prst="rect">
            <a:avLst/>
          </a:prstGeom>
          <a:effectLst>
            <a:softEdge rad="139700"/>
          </a:effectLst>
        </p:spPr>
      </p:pic>
    </p:spTree>
    <p:extLst>
      <p:ext uri="{BB962C8B-B14F-4D97-AF65-F5344CB8AC3E}">
        <p14:creationId xmlns:p14="http://schemas.microsoft.com/office/powerpoint/2010/main" val="2883125937"/>
      </p:ext>
    </p:extLst>
  </p:cSld>
  <p:clrMapOvr>
    <a:masterClrMapping/>
  </p:clrMapOvr>
  <p:transition spd="slow" advTm="19957"/>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2803</TotalTime>
  <Words>711</Words>
  <Application>Microsoft Macintosh PowerPoint</Application>
  <PresentationFormat>On-screen Show (4:3)</PresentationFormat>
  <Paragraphs>69</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 Narrow</vt:lpstr>
      <vt:lpstr>Calibri</vt:lpstr>
      <vt:lpstr>Mangal</vt:lpstr>
      <vt:lpstr>ＭＳ Ｐゴシック</vt:lpstr>
      <vt:lpstr>Times</vt:lpstr>
      <vt:lpstr>Arial</vt:lpstr>
      <vt:lpstr>Office Theme</vt:lpstr>
      <vt:lpstr>  Food Security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carolina behe</dc:creator>
  <cp:lastModifiedBy>Microsoft Office User</cp:lastModifiedBy>
  <cp:revision>89</cp:revision>
  <dcterms:created xsi:type="dcterms:W3CDTF">2015-05-31T22:16:40Z</dcterms:created>
  <dcterms:modified xsi:type="dcterms:W3CDTF">2017-02-01T20:43:18Z</dcterms:modified>
</cp:coreProperties>
</file>