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handoutMasterIdLst>
    <p:handoutMasterId r:id="rId23"/>
  </p:handoutMasterIdLst>
  <p:sldIdLst>
    <p:sldId id="256" r:id="rId2"/>
    <p:sldId id="295" r:id="rId3"/>
    <p:sldId id="297" r:id="rId4"/>
    <p:sldId id="296" r:id="rId5"/>
    <p:sldId id="257" r:id="rId6"/>
    <p:sldId id="278" r:id="rId7"/>
    <p:sldId id="280" r:id="rId8"/>
    <p:sldId id="279" r:id="rId9"/>
    <p:sldId id="281" r:id="rId10"/>
    <p:sldId id="290" r:id="rId11"/>
    <p:sldId id="283" r:id="rId12"/>
    <p:sldId id="282" r:id="rId13"/>
    <p:sldId id="291" r:id="rId14"/>
    <p:sldId id="287" r:id="rId15"/>
    <p:sldId id="288" r:id="rId16"/>
    <p:sldId id="289" r:id="rId17"/>
    <p:sldId id="286" r:id="rId18"/>
    <p:sldId id="284" r:id="rId19"/>
    <p:sldId id="292" r:id="rId20"/>
    <p:sldId id="285" r:id="rId2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8837"/>
    <a:srgbClr val="339933"/>
    <a:srgbClr val="FF9933"/>
    <a:srgbClr val="B1252F"/>
    <a:srgbClr val="FFCC66"/>
    <a:srgbClr val="592278"/>
    <a:srgbClr val="832CAA"/>
    <a:srgbClr val="3B5F44"/>
    <a:srgbClr val="8119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57087" autoAdjust="0"/>
  </p:normalViewPr>
  <p:slideViewPr>
    <p:cSldViewPr>
      <p:cViewPr varScale="1">
        <p:scale>
          <a:sx n="28" d="100"/>
          <a:sy n="28" d="100"/>
        </p:scale>
        <p:origin x="1843" y="38"/>
      </p:cViewPr>
      <p:guideLst>
        <p:guide orient="horz" pos="2160"/>
        <p:guide pos="2880"/>
      </p:guideLst>
    </p:cSldViewPr>
  </p:slideViewPr>
  <p:outlineViewPr>
    <p:cViewPr>
      <p:scale>
        <a:sx n="33" d="100"/>
        <a:sy n="33" d="100"/>
      </p:scale>
      <p:origin x="0" y="-1848"/>
    </p:cViewPr>
  </p:outlineViewPr>
  <p:notesTextViewPr>
    <p:cViewPr>
      <p:scale>
        <a:sx n="100" d="100"/>
        <a:sy n="100" d="100"/>
      </p:scale>
      <p:origin x="0" y="0"/>
    </p:cViewPr>
  </p:notesTextViewPr>
  <p:sorterViewPr>
    <p:cViewPr>
      <p:scale>
        <a:sx n="100" d="100"/>
        <a:sy n="100" d="100"/>
      </p:scale>
      <p:origin x="0" y="-396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4FA303B-A7BC-423A-B50A-EB108487241F}" type="datetimeFigureOut">
              <a:rPr lang="en-US" smtClean="0"/>
              <a:pPr/>
              <a:t>1/19/2017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9C7BE6A-1799-4654-8A3A-AEBE1294575D}" type="slidenum">
              <a:rPr lang="en-US" smtClean="0"/>
              <a:pPr/>
              <a:t>‹#›</a:t>
            </a:fld>
            <a:endParaRPr lang="en-US"/>
          </a:p>
        </p:txBody>
      </p:sp>
    </p:spTree>
    <p:extLst>
      <p:ext uri="{BB962C8B-B14F-4D97-AF65-F5344CB8AC3E}">
        <p14:creationId xmlns:p14="http://schemas.microsoft.com/office/powerpoint/2010/main" val="191368473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15AC403-EF3F-4588-B2F3-AC86CC6D41F1}" type="datetimeFigureOut">
              <a:rPr lang="en-US" smtClean="0"/>
              <a:pPr/>
              <a:t>1/19/2017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7B8A354-2690-4DAA-850C-2103A22D3292}" type="slidenum">
              <a:rPr lang="en-US" smtClean="0"/>
              <a:pPr/>
              <a:t>‹#›</a:t>
            </a:fld>
            <a:endParaRPr lang="en-US"/>
          </a:p>
        </p:txBody>
      </p:sp>
    </p:spTree>
    <p:extLst>
      <p:ext uri="{BB962C8B-B14F-4D97-AF65-F5344CB8AC3E}">
        <p14:creationId xmlns:p14="http://schemas.microsoft.com/office/powerpoint/2010/main" val="249382661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7B8A354-2690-4DAA-850C-2103A22D3292}" type="slidenum">
              <a:rPr lang="en-US" smtClean="0"/>
              <a:pPr/>
              <a:t>1</a:t>
            </a:fld>
            <a:endParaRPr lang="en-US"/>
          </a:p>
        </p:txBody>
      </p:sp>
    </p:spTree>
    <p:extLst>
      <p:ext uri="{BB962C8B-B14F-4D97-AF65-F5344CB8AC3E}">
        <p14:creationId xmlns:p14="http://schemas.microsoft.com/office/powerpoint/2010/main" val="2775838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Similar</a:t>
            </a:r>
            <a:r>
              <a:rPr lang="en-US" baseline="0" dirty="0" smtClean="0"/>
              <a:t> issue with the w</a:t>
            </a:r>
            <a:r>
              <a:rPr lang="en-US" dirty="0" smtClean="0"/>
              <a:t>ell</a:t>
            </a:r>
            <a:r>
              <a:rPr lang="en-US" baseline="0" dirty="0" smtClean="0"/>
              <a:t> jacking in Marshall</a:t>
            </a:r>
          </a:p>
          <a:p>
            <a:endParaRPr lang="en-US" dirty="0"/>
          </a:p>
        </p:txBody>
      </p:sp>
      <p:sp>
        <p:nvSpPr>
          <p:cNvPr id="4" name="Slide Number Placeholder 3"/>
          <p:cNvSpPr>
            <a:spLocks noGrp="1"/>
          </p:cNvSpPr>
          <p:nvPr>
            <p:ph type="sldNum" sz="quarter" idx="10"/>
          </p:nvPr>
        </p:nvSpPr>
        <p:spPr/>
        <p:txBody>
          <a:bodyPr/>
          <a:lstStyle/>
          <a:p>
            <a:fld id="{57B8A354-2690-4DAA-850C-2103A22D3292}" type="slidenum">
              <a:rPr lang="en-US" smtClean="0"/>
              <a:pPr/>
              <a:t>10</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44290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Quinhagak</a:t>
            </a:r>
            <a:r>
              <a:rPr lang="en-US" baseline="0" dirty="0" smtClean="0"/>
              <a:t> – Sewer clean out jacking. Most </a:t>
            </a:r>
            <a:r>
              <a:rPr lang="en-US" baseline="0" dirty="0" err="1" smtClean="0"/>
              <a:t>helicals</a:t>
            </a:r>
            <a:r>
              <a:rPr lang="en-US" baseline="0" dirty="0" smtClean="0"/>
              <a:t> are also jacking and it seems to have gotten worse in the last year.</a:t>
            </a:r>
          </a:p>
          <a:p>
            <a:r>
              <a:rPr lang="en-US" baseline="0" dirty="0" smtClean="0"/>
              <a:t>Per YKHC at recent meeting, this is a common issue across YK region.</a:t>
            </a:r>
            <a:endParaRPr lang="en-US" dirty="0"/>
          </a:p>
        </p:txBody>
      </p:sp>
      <p:sp>
        <p:nvSpPr>
          <p:cNvPr id="4" name="Slide Number Placeholder 3"/>
          <p:cNvSpPr>
            <a:spLocks noGrp="1"/>
          </p:cNvSpPr>
          <p:nvPr>
            <p:ph type="sldNum" sz="quarter" idx="10"/>
          </p:nvPr>
        </p:nvSpPr>
        <p:spPr/>
        <p:txBody>
          <a:bodyPr/>
          <a:lstStyle/>
          <a:p>
            <a:fld id="{57B8A354-2690-4DAA-850C-2103A22D3292}" type="slidenum">
              <a:rPr lang="en-US" smtClean="0"/>
              <a:pPr/>
              <a:t>11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38816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Quinhagak</a:t>
            </a:r>
            <a:r>
              <a:rPr lang="en-US" dirty="0" smtClean="0"/>
              <a:t> </a:t>
            </a:r>
          </a:p>
          <a:p>
            <a:r>
              <a:rPr lang="en-US" dirty="0" smtClean="0"/>
              <a:t>A helical</a:t>
            </a:r>
            <a:r>
              <a:rPr lang="en-US" baseline="0" dirty="0" smtClean="0"/>
              <a:t> that was jacking was cut but left in place. It continued to move upwards, puncturing the arctic pipe and eventually the pipe inside.</a:t>
            </a:r>
            <a:endParaRPr lang="en-US" dirty="0"/>
          </a:p>
        </p:txBody>
      </p:sp>
      <p:sp>
        <p:nvSpPr>
          <p:cNvPr id="4" name="Slide Number Placeholder 3"/>
          <p:cNvSpPr>
            <a:spLocks noGrp="1"/>
          </p:cNvSpPr>
          <p:nvPr>
            <p:ph type="sldNum" sz="quarter" idx="10"/>
          </p:nvPr>
        </p:nvSpPr>
        <p:spPr/>
        <p:txBody>
          <a:bodyPr/>
          <a:lstStyle/>
          <a:p>
            <a:fld id="{57B8A354-2690-4DAA-850C-2103A22D3292}" type="slidenum">
              <a:rPr lang="en-US" smtClean="0"/>
              <a:pPr/>
              <a:t>12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70191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let’s look at some examples of changing weather</a:t>
            </a:r>
            <a:r>
              <a:rPr lang="en-US" baseline="0" dirty="0" smtClean="0"/>
              <a:t> patterns.</a:t>
            </a:r>
            <a:endParaRPr lang="en-US" dirty="0" smtClean="0"/>
          </a:p>
          <a:p>
            <a:r>
              <a:rPr lang="en-US" dirty="0" smtClean="0"/>
              <a:t>Crooked </a:t>
            </a:r>
            <a:r>
              <a:rPr lang="en-US" dirty="0" smtClean="0"/>
              <a:t>Creek Flood May</a:t>
            </a:r>
            <a:r>
              <a:rPr lang="en-US" baseline="0" dirty="0" smtClean="0"/>
              <a:t> 2011. </a:t>
            </a:r>
          </a:p>
          <a:p>
            <a:r>
              <a:rPr lang="en-US" baseline="0" dirty="0" smtClean="0"/>
              <a:t>In recent years, warmer spring temperatures cause rapid ice melt and increased chance of flooding during breakup. Similar instances in Eagle 2009 (record high temps), Galena 2013. </a:t>
            </a:r>
          </a:p>
          <a:p>
            <a:r>
              <a:rPr lang="en-US" baseline="0" dirty="0" smtClean="0"/>
              <a:t>Flood wells and </a:t>
            </a:r>
            <a:r>
              <a:rPr lang="en-US" baseline="0" dirty="0" err="1" smtClean="0"/>
              <a:t>septics</a:t>
            </a:r>
            <a:r>
              <a:rPr lang="en-US" baseline="0" dirty="0" smtClean="0"/>
              <a:t>, push buildings off foundations.</a:t>
            </a:r>
          </a:p>
          <a:p>
            <a:endParaRPr lang="en-US" baseline="0" dirty="0" smtClean="0"/>
          </a:p>
          <a:p>
            <a:r>
              <a:rPr lang="en-US" baseline="0" dirty="0" smtClean="0"/>
              <a:t>Recent summers, SE communities who use surface water systems struggled to maintain adequate supplies due to long stretches of hot, dry weather. </a:t>
            </a:r>
          </a:p>
          <a:p>
            <a:r>
              <a:rPr lang="en-US" baseline="0" dirty="0" smtClean="0"/>
              <a:t>In some areas, persistent warming causes source water lakes to dry up altogether</a:t>
            </a:r>
            <a:r>
              <a:rPr lang="en-US" baseline="0" smtClean="0"/>
              <a:t>. </a:t>
            </a:r>
            <a:endParaRPr lang="en-US" baseline="0" dirty="0" smtClean="0">
              <a:solidFill>
                <a:srgbClr val="FF0000"/>
              </a:solidFill>
            </a:endParaRPr>
          </a:p>
          <a:p>
            <a:r>
              <a:rPr lang="en-US" baseline="0" dirty="0" smtClean="0"/>
              <a:t>In the past couple years, low snow fall has resulted in reduced insulation for pipes and septic tanks, making them more susceptible to freezing. </a:t>
            </a:r>
            <a:endParaRPr lang="en-US" dirty="0"/>
          </a:p>
        </p:txBody>
      </p:sp>
      <p:sp>
        <p:nvSpPr>
          <p:cNvPr id="4" name="Slide Number Placeholder 3"/>
          <p:cNvSpPr>
            <a:spLocks noGrp="1"/>
          </p:cNvSpPr>
          <p:nvPr>
            <p:ph type="sldNum" sz="quarter" idx="10"/>
          </p:nvPr>
        </p:nvSpPr>
        <p:spPr/>
        <p:txBody>
          <a:bodyPr/>
          <a:lstStyle/>
          <a:p>
            <a:fld id="{57B8A354-2690-4DAA-850C-2103A22D3292}" type="slidenum">
              <a:rPr lang="en-US" smtClean="0"/>
              <a:pPr/>
              <a:t>13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84640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a:t>
            </a:r>
            <a:r>
              <a:rPr lang="en-US" baseline="0" dirty="0" smtClean="0"/>
              <a:t> of increased storm frequency and intensity.</a:t>
            </a:r>
          </a:p>
          <a:p>
            <a:r>
              <a:rPr lang="en-US" dirty="0" smtClean="0"/>
              <a:t>November 2013 Western Alaska storm event</a:t>
            </a:r>
            <a:r>
              <a:rPr lang="en-US" baseline="0" dirty="0" smtClean="0"/>
              <a:t> and declared disaster.</a:t>
            </a:r>
          </a:p>
          <a:p>
            <a:r>
              <a:rPr lang="en-US" baseline="0" dirty="0" err="1" smtClean="0"/>
              <a:t>Kotlik’s</a:t>
            </a:r>
            <a:r>
              <a:rPr lang="en-US" baseline="0" dirty="0" smtClean="0"/>
              <a:t> force main was disconnected, river pump was carried away with the ice, some homes floated and their service connections were twisted and disconnected from their arctic boxes, one service loop (loop 3) out of service. </a:t>
            </a:r>
          </a:p>
          <a:p>
            <a:r>
              <a:rPr lang="en-US" baseline="0" dirty="0" smtClean="0"/>
              <a:t>Trouble maintaining the vacuum </a:t>
            </a:r>
            <a:r>
              <a:rPr lang="en-US" baseline="0" dirty="0" smtClean="0"/>
              <a:t>sewer </a:t>
            </a:r>
            <a:r>
              <a:rPr lang="en-US" baseline="0" dirty="0" smtClean="0"/>
              <a:t>system</a:t>
            </a:r>
            <a:endParaRPr lang="en-US" dirty="0"/>
          </a:p>
        </p:txBody>
      </p:sp>
      <p:sp>
        <p:nvSpPr>
          <p:cNvPr id="4" name="Slide Number Placeholder 3"/>
          <p:cNvSpPr>
            <a:spLocks noGrp="1"/>
          </p:cNvSpPr>
          <p:nvPr>
            <p:ph type="sldNum" sz="quarter" idx="10"/>
          </p:nvPr>
        </p:nvSpPr>
        <p:spPr/>
        <p:txBody>
          <a:bodyPr/>
          <a:lstStyle/>
          <a:p>
            <a:fld id="{57B8A354-2690-4DAA-850C-2103A22D3292}" type="slidenum">
              <a:rPr lang="en-US" smtClean="0"/>
              <a:pPr/>
              <a:t>14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21805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Kotlik</a:t>
            </a:r>
            <a:r>
              <a:rPr lang="en-US" dirty="0" smtClean="0"/>
              <a:t> </a:t>
            </a:r>
            <a:r>
              <a:rPr lang="en-US" dirty="0" smtClean="0"/>
              <a:t>2013</a:t>
            </a:r>
            <a:endParaRPr lang="en-US" dirty="0"/>
          </a:p>
        </p:txBody>
      </p:sp>
      <p:sp>
        <p:nvSpPr>
          <p:cNvPr id="4" name="Slide Number Placeholder 3"/>
          <p:cNvSpPr>
            <a:spLocks noGrp="1"/>
          </p:cNvSpPr>
          <p:nvPr>
            <p:ph type="sldNum" sz="quarter" idx="10"/>
          </p:nvPr>
        </p:nvSpPr>
        <p:spPr/>
        <p:txBody>
          <a:bodyPr/>
          <a:lstStyle/>
          <a:p>
            <a:fld id="{57B8A354-2690-4DAA-850C-2103A22D3292}" type="slidenum">
              <a:rPr lang="en-US" smtClean="0"/>
              <a:pPr/>
              <a:t>15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00339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Unalakleet 2013 –</a:t>
            </a:r>
            <a:r>
              <a:rPr lang="en-US" baseline="0" dirty="0" smtClean="0"/>
              <a:t> </a:t>
            </a:r>
            <a:r>
              <a:rPr lang="en-US" baseline="0" dirty="0" err="1" smtClean="0"/>
              <a:t>Approx</a:t>
            </a:r>
            <a:r>
              <a:rPr lang="en-US" baseline="0" dirty="0" smtClean="0"/>
              <a:t> 600 feet of water transmission line was damaged </a:t>
            </a:r>
            <a:endParaRPr lang="en-US" dirty="0"/>
          </a:p>
        </p:txBody>
      </p:sp>
      <p:sp>
        <p:nvSpPr>
          <p:cNvPr id="4" name="Slide Number Placeholder 3"/>
          <p:cNvSpPr>
            <a:spLocks noGrp="1"/>
          </p:cNvSpPr>
          <p:nvPr>
            <p:ph type="sldNum" sz="quarter" idx="10"/>
          </p:nvPr>
        </p:nvSpPr>
        <p:spPr/>
        <p:txBody>
          <a:bodyPr/>
          <a:lstStyle/>
          <a:p>
            <a:fld id="{57B8A354-2690-4DAA-850C-2103A22D3292}" type="slidenum">
              <a:rPr lang="en-US" smtClean="0"/>
              <a:pPr/>
              <a:t>16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82115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October 2016,</a:t>
            </a:r>
            <a:r>
              <a:rPr lang="en-US" baseline="0" dirty="0" smtClean="0"/>
              <a:t> Unalakleet. In some instances, lack of sea ice increases damage during storms. </a:t>
            </a:r>
            <a:r>
              <a:rPr lang="en-US" baseline="0" dirty="0" smtClean="0"/>
              <a:t>For example salt water is pushed </a:t>
            </a:r>
            <a:r>
              <a:rPr lang="en-US" baseline="0" dirty="0" smtClean="0"/>
              <a:t>into </a:t>
            </a:r>
            <a:r>
              <a:rPr lang="en-US" baseline="0" dirty="0" err="1" smtClean="0"/>
              <a:t>Kwigilinghok’s</a:t>
            </a:r>
            <a:r>
              <a:rPr lang="en-US" baseline="0" dirty="0" smtClean="0"/>
              <a:t> raw water reservoir during storm surges. The ocean side of </a:t>
            </a:r>
            <a:r>
              <a:rPr lang="en-US" baseline="0" dirty="0" err="1" smtClean="0"/>
              <a:t>Goodnews</a:t>
            </a:r>
            <a:r>
              <a:rPr lang="en-US" baseline="0" dirty="0" smtClean="0"/>
              <a:t> Bay’s lagoon floods during storm surges.</a:t>
            </a:r>
          </a:p>
        </p:txBody>
      </p:sp>
      <p:sp>
        <p:nvSpPr>
          <p:cNvPr id="4" name="Slide Number Placeholder 3"/>
          <p:cNvSpPr>
            <a:spLocks noGrp="1"/>
          </p:cNvSpPr>
          <p:nvPr>
            <p:ph type="sldNum" sz="quarter" idx="10"/>
          </p:nvPr>
        </p:nvSpPr>
        <p:spPr/>
        <p:txBody>
          <a:bodyPr/>
          <a:lstStyle/>
          <a:p>
            <a:fld id="{57B8A354-2690-4DAA-850C-2103A22D3292}" type="slidenum">
              <a:rPr lang="en-US" smtClean="0"/>
              <a:pPr/>
              <a:t>17</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5730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a:t>
            </a:r>
            <a:r>
              <a:rPr lang="en-US" baseline="0" dirty="0" smtClean="0"/>
              <a:t> e</a:t>
            </a:r>
            <a:r>
              <a:rPr lang="en-US" dirty="0" smtClean="0"/>
              <a:t>rosion</a:t>
            </a:r>
            <a:r>
              <a:rPr lang="en-US" baseline="0" dirty="0" smtClean="0"/>
              <a:t> increases with severe storms, storms are not always the cause of significant erosion.</a:t>
            </a:r>
            <a:endParaRPr lang="en-US" dirty="0" smtClean="0"/>
          </a:p>
          <a:p>
            <a:r>
              <a:rPr lang="en-US" dirty="0" smtClean="0"/>
              <a:t>This</a:t>
            </a:r>
            <a:r>
              <a:rPr lang="en-US" baseline="0" dirty="0" smtClean="0"/>
              <a:t> photo is of p</a:t>
            </a:r>
            <a:r>
              <a:rPr lang="en-US" dirty="0" smtClean="0"/>
              <a:t>ermafrost </a:t>
            </a:r>
            <a:r>
              <a:rPr lang="en-US" dirty="0" smtClean="0"/>
              <a:t>erosion in</a:t>
            </a:r>
            <a:r>
              <a:rPr lang="en-US" baseline="0" dirty="0" smtClean="0"/>
              <a:t> </a:t>
            </a:r>
            <a:r>
              <a:rPr lang="en-US" baseline="0" dirty="0" err="1" smtClean="0"/>
              <a:t>Newtok</a:t>
            </a:r>
            <a:endParaRPr lang="en-US" baseline="0" dirty="0" smtClean="0"/>
          </a:p>
          <a:p>
            <a:r>
              <a:rPr lang="en-US" baseline="0" dirty="0" smtClean="0"/>
              <a:t>In some communities, beach </a:t>
            </a:r>
            <a:r>
              <a:rPr lang="en-US" baseline="0" dirty="0" smtClean="0"/>
              <a:t>erosion exposes outfall </a:t>
            </a:r>
            <a:r>
              <a:rPr lang="en-US" baseline="0" dirty="0" smtClean="0"/>
              <a:t>lines or buried transmission lines.</a:t>
            </a:r>
            <a:endParaRPr lang="en-US" dirty="0"/>
          </a:p>
        </p:txBody>
      </p:sp>
      <p:sp>
        <p:nvSpPr>
          <p:cNvPr id="4" name="Slide Number Placeholder 3"/>
          <p:cNvSpPr>
            <a:spLocks noGrp="1"/>
          </p:cNvSpPr>
          <p:nvPr>
            <p:ph type="sldNum" sz="quarter" idx="10"/>
          </p:nvPr>
        </p:nvSpPr>
        <p:spPr/>
        <p:txBody>
          <a:bodyPr/>
          <a:lstStyle/>
          <a:p>
            <a:fld id="{57B8A354-2690-4DAA-850C-2103A22D3292}" type="slidenum">
              <a:rPr lang="en-US" smtClean="0"/>
              <a:pPr/>
              <a:t>18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9416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err="1" smtClean="0">
                <a:solidFill>
                  <a:schemeClr val="tx1"/>
                </a:solidFill>
                <a:latin typeface="+mn-lt"/>
                <a:ea typeface="+mn-ea"/>
                <a:cs typeface="+mn-cs"/>
              </a:rPr>
              <a:t>Kotlik</a:t>
            </a:r>
            <a:r>
              <a:rPr lang="en-US" sz="1200" b="0" i="0" u="none" strike="noStrike" kern="1200" baseline="0" dirty="0" smtClean="0">
                <a:solidFill>
                  <a:schemeClr val="tx1"/>
                </a:solidFill>
                <a:latin typeface="+mn-lt"/>
                <a:ea typeface="+mn-ea"/>
                <a:cs typeface="+mn-cs"/>
              </a:rPr>
              <a:t> landfill - A </a:t>
            </a:r>
            <a:r>
              <a:rPr lang="en-US" sz="1200" b="0" i="0" u="none" strike="noStrike" kern="1200" baseline="0" dirty="0" smtClean="0">
                <a:solidFill>
                  <a:schemeClr val="tx1"/>
                </a:solidFill>
                <a:latin typeface="+mn-lt"/>
                <a:ea typeface="+mn-ea"/>
                <a:cs typeface="+mn-cs"/>
              </a:rPr>
              <a:t>US Army Corps of Engineers 2009 </a:t>
            </a:r>
            <a:r>
              <a:rPr lang="en-US" sz="1200" b="0" i="0" u="none" strike="noStrike" kern="1200" baseline="0" dirty="0" smtClean="0">
                <a:solidFill>
                  <a:schemeClr val="tx1"/>
                </a:solidFill>
                <a:latin typeface="+mn-lt"/>
                <a:ea typeface="+mn-ea"/>
                <a:cs typeface="+mn-cs"/>
              </a:rPr>
              <a:t>study estimated an erosion </a:t>
            </a:r>
            <a:r>
              <a:rPr lang="en-US" sz="1200" b="0" i="0" u="none" strike="noStrike" kern="1200" baseline="0" dirty="0" smtClean="0">
                <a:solidFill>
                  <a:schemeClr val="tx1"/>
                </a:solidFill>
                <a:latin typeface="+mn-lt"/>
                <a:ea typeface="+mn-ea"/>
                <a:cs typeface="+mn-cs"/>
              </a:rPr>
              <a:t>rate of 3 feet per year along the banks of the landfill. During the 2012 </a:t>
            </a:r>
            <a:r>
              <a:rPr lang="en-US" sz="1200" b="0" i="0" u="none" strike="noStrike" kern="1200" baseline="0" dirty="0" smtClean="0">
                <a:solidFill>
                  <a:schemeClr val="tx1"/>
                </a:solidFill>
                <a:latin typeface="+mn-lt"/>
                <a:ea typeface="+mn-ea"/>
                <a:cs typeface="+mn-cs"/>
              </a:rPr>
              <a:t>DEC inspection, </a:t>
            </a:r>
            <a:r>
              <a:rPr lang="en-US" sz="1200" b="0" i="0" u="none" strike="noStrike" kern="1200" baseline="0" dirty="0" smtClean="0">
                <a:solidFill>
                  <a:schemeClr val="tx1"/>
                </a:solidFill>
                <a:latin typeface="+mn-lt"/>
                <a:ea typeface="+mn-ea"/>
                <a:cs typeface="+mn-cs"/>
              </a:rPr>
              <a:t>the landfill was only 15 feet from the eroding </a:t>
            </a:r>
            <a:r>
              <a:rPr lang="en-US" sz="1200" b="0" i="0" u="none" strike="noStrike" kern="1200" baseline="0" dirty="0" smtClean="0">
                <a:solidFill>
                  <a:schemeClr val="tx1"/>
                </a:solidFill>
                <a:latin typeface="+mn-lt"/>
                <a:ea typeface="+mn-ea"/>
                <a:cs typeface="+mn-cs"/>
              </a:rPr>
              <a:t>riverbank and impact to </a:t>
            </a:r>
            <a:r>
              <a:rPr lang="en-US" sz="1200" b="0" i="0" u="none" strike="noStrike" kern="1200" baseline="0" dirty="0" smtClean="0">
                <a:solidFill>
                  <a:schemeClr val="tx1"/>
                </a:solidFill>
                <a:latin typeface="+mn-lt"/>
                <a:ea typeface="+mn-ea"/>
                <a:cs typeface="+mn-cs"/>
              </a:rPr>
              <a:t>the landfill </a:t>
            </a:r>
            <a:r>
              <a:rPr lang="en-US" sz="1200" b="0" i="0" u="none" strike="noStrike" kern="1200" baseline="0" dirty="0" smtClean="0">
                <a:solidFill>
                  <a:schemeClr val="tx1"/>
                </a:solidFill>
                <a:latin typeface="+mn-lt"/>
                <a:ea typeface="+mn-ea"/>
                <a:cs typeface="+mn-cs"/>
              </a:rPr>
              <a:t>was expected by </a:t>
            </a:r>
            <a:r>
              <a:rPr lang="en-US" sz="1200" b="0" i="0" u="none" strike="noStrike" kern="1200" baseline="0" dirty="0" smtClean="0">
                <a:solidFill>
                  <a:schemeClr val="tx1"/>
                </a:solidFill>
                <a:latin typeface="+mn-lt"/>
                <a:ea typeface="+mn-ea"/>
                <a:cs typeface="+mn-cs"/>
              </a:rPr>
              <a:t>2016. </a:t>
            </a:r>
          </a:p>
          <a:p>
            <a:endParaRPr lang="en-US" dirty="0"/>
          </a:p>
        </p:txBody>
      </p:sp>
      <p:sp>
        <p:nvSpPr>
          <p:cNvPr id="4" name="Slide Number Placeholder 3"/>
          <p:cNvSpPr>
            <a:spLocks noGrp="1"/>
          </p:cNvSpPr>
          <p:nvPr>
            <p:ph type="sldNum" sz="quarter" idx="10"/>
          </p:nvPr>
        </p:nvSpPr>
        <p:spPr/>
        <p:txBody>
          <a:bodyPr/>
          <a:lstStyle/>
          <a:p>
            <a:fld id="{57B8A354-2690-4DAA-850C-2103A22D3292}" type="slidenum">
              <a:rPr lang="en-US" smtClean="0"/>
              <a:pPr/>
              <a:t>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31359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Daily headlines regarding impacts and indications of climate change </a:t>
            </a:r>
          </a:p>
          <a:p>
            <a:r>
              <a:rPr lang="en-US" baseline="0" dirty="0" smtClean="0"/>
              <a:t>Last week, </a:t>
            </a:r>
            <a:r>
              <a:rPr lang="en-US" baseline="0" dirty="0" smtClean="0"/>
              <a:t>NOAA issued the annual Global Analysis report which states that global temperatures have hit an a record high for the past three years. </a:t>
            </a:r>
            <a:endParaRPr lang="en-US" dirty="0"/>
          </a:p>
        </p:txBody>
      </p:sp>
      <p:sp>
        <p:nvSpPr>
          <p:cNvPr id="4" name="Slide Number Placeholder 3"/>
          <p:cNvSpPr>
            <a:spLocks noGrp="1"/>
          </p:cNvSpPr>
          <p:nvPr>
            <p:ph type="sldNum" sz="quarter" idx="10"/>
          </p:nvPr>
        </p:nvSpPr>
        <p:spPr/>
        <p:txBody>
          <a:bodyPr/>
          <a:lstStyle/>
          <a:p>
            <a:fld id="{57B8A354-2690-4DAA-850C-2103A22D3292}" type="slidenum">
              <a:rPr lang="en-US" smtClean="0"/>
              <a:pPr/>
              <a:t>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25569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Kivalina – Flooding</a:t>
            </a:r>
            <a:r>
              <a:rPr lang="en-US" baseline="0" dirty="0" smtClean="0"/>
              <a:t> of the </a:t>
            </a:r>
            <a:r>
              <a:rPr lang="en-US" baseline="0" dirty="0" err="1" smtClean="0"/>
              <a:t>Wulik</a:t>
            </a:r>
            <a:r>
              <a:rPr lang="en-US" baseline="0" dirty="0" smtClean="0"/>
              <a:t> River in 2013. The anchor block that is used to stretch the flexible line across the lagoon during summer filling the raw water storage tank fell into the river the day after this photo was taken.</a:t>
            </a:r>
            <a:endParaRPr lang="en-US" dirty="0"/>
          </a:p>
        </p:txBody>
      </p:sp>
      <p:sp>
        <p:nvSpPr>
          <p:cNvPr id="4" name="Slide Number Placeholder 3"/>
          <p:cNvSpPr>
            <a:spLocks noGrp="1"/>
          </p:cNvSpPr>
          <p:nvPr>
            <p:ph type="sldNum" sz="quarter" idx="10"/>
          </p:nvPr>
        </p:nvSpPr>
        <p:spPr/>
        <p:txBody>
          <a:bodyPr/>
          <a:lstStyle/>
          <a:p>
            <a:fld id="{57B8A354-2690-4DAA-850C-2103A22D3292}" type="slidenum">
              <a:rPr lang="en-US" smtClean="0"/>
              <a:pPr/>
              <a:t>20</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37163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in Alaska,</a:t>
            </a:r>
            <a:r>
              <a:rPr lang="en-US" baseline="0" dirty="0" smtClean="0"/>
              <a:t> temperatures </a:t>
            </a:r>
            <a:r>
              <a:rPr lang="en-US" baseline="0" dirty="0" smtClean="0"/>
              <a:t>in 2016 were the warmest on record. </a:t>
            </a:r>
            <a:endParaRPr lang="en-US" dirty="0"/>
          </a:p>
        </p:txBody>
      </p:sp>
      <p:sp>
        <p:nvSpPr>
          <p:cNvPr id="4" name="Slide Number Placeholder 3"/>
          <p:cNvSpPr>
            <a:spLocks noGrp="1"/>
          </p:cNvSpPr>
          <p:nvPr>
            <p:ph type="sldNum" sz="quarter" idx="10"/>
          </p:nvPr>
        </p:nvSpPr>
        <p:spPr/>
        <p:txBody>
          <a:bodyPr/>
          <a:lstStyle/>
          <a:p>
            <a:fld id="{57B8A354-2690-4DAA-850C-2103A22D3292}" type="slidenum">
              <a:rPr lang="en-US" smtClean="0"/>
              <a:pPr/>
              <a:t>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24869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Similarly, 2015 </a:t>
            </a:r>
            <a:r>
              <a:rPr lang="en-US" baseline="0" dirty="0" smtClean="0"/>
              <a:t>had been the warmest, or nearly the warmest, on record </a:t>
            </a:r>
          </a:p>
          <a:p>
            <a:endParaRPr lang="en-US" dirty="0"/>
          </a:p>
        </p:txBody>
      </p:sp>
      <p:sp>
        <p:nvSpPr>
          <p:cNvPr id="4" name="Slide Number Placeholder 3"/>
          <p:cNvSpPr>
            <a:spLocks noGrp="1"/>
          </p:cNvSpPr>
          <p:nvPr>
            <p:ph type="sldNum" sz="quarter" idx="10"/>
          </p:nvPr>
        </p:nvSpPr>
        <p:spPr/>
        <p:txBody>
          <a:bodyPr/>
          <a:lstStyle/>
          <a:p>
            <a:fld id="{57B8A354-2690-4DAA-850C-2103A22D3292}" type="slidenum">
              <a:rPr lang="en-US" smtClean="0"/>
              <a:pPr/>
              <a:t>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51665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Today,</a:t>
            </a:r>
            <a:r>
              <a:rPr lang="en-US" baseline="0" dirty="0" smtClean="0"/>
              <a:t> I am going to share some examples of impacts of climate change, specifically impacts to rural sanitation systems.</a:t>
            </a:r>
          </a:p>
          <a:p>
            <a:r>
              <a:rPr lang="en-US" baseline="0" dirty="0" smtClean="0"/>
              <a:t>I have categorized my examples into two groups: those caused by warming and those caused by changing weather conditions. </a:t>
            </a:r>
            <a:endParaRPr lang="en-US" dirty="0"/>
          </a:p>
        </p:txBody>
      </p:sp>
      <p:sp>
        <p:nvSpPr>
          <p:cNvPr id="4" name="Slide Number Placeholder 3"/>
          <p:cNvSpPr>
            <a:spLocks noGrp="1"/>
          </p:cNvSpPr>
          <p:nvPr>
            <p:ph type="sldNum" sz="quarter" idx="10"/>
          </p:nvPr>
        </p:nvSpPr>
        <p:spPr/>
        <p:txBody>
          <a:bodyPr/>
          <a:lstStyle/>
          <a:p>
            <a:fld id="{57B8A354-2690-4DAA-850C-2103A22D3292}" type="slidenum">
              <a:rPr lang="en-US" smtClean="0"/>
              <a:pPr/>
              <a:t>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51339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 of warming/changes</a:t>
            </a:r>
            <a:r>
              <a:rPr lang="en-US" baseline="0" dirty="0" smtClean="0"/>
              <a:t> to permafrost: </a:t>
            </a:r>
            <a:r>
              <a:rPr lang="en-US" dirty="0" smtClean="0"/>
              <a:t>Northway building</a:t>
            </a:r>
            <a:r>
              <a:rPr lang="en-US" baseline="0" dirty="0" smtClean="0"/>
              <a:t> piles sinking. Had to release sewer discharge line from the hangers to reduce a belly in the line just below the </a:t>
            </a:r>
            <a:r>
              <a:rPr lang="en-US" baseline="0" dirty="0" err="1" smtClean="0"/>
              <a:t>washeteria</a:t>
            </a:r>
            <a:r>
              <a:rPr lang="en-US" baseline="0" dirty="0" smtClean="0"/>
              <a:t>. (Bohan photos 2011)</a:t>
            </a:r>
            <a:endParaRPr lang="en-US" dirty="0"/>
          </a:p>
        </p:txBody>
      </p:sp>
      <p:sp>
        <p:nvSpPr>
          <p:cNvPr id="4" name="Slide Number Placeholder 3"/>
          <p:cNvSpPr>
            <a:spLocks noGrp="1"/>
          </p:cNvSpPr>
          <p:nvPr>
            <p:ph type="sldNum" sz="quarter" idx="10"/>
          </p:nvPr>
        </p:nvSpPr>
        <p:spPr/>
        <p:txBody>
          <a:bodyPr/>
          <a:lstStyle/>
          <a:p>
            <a:fld id="{57B8A354-2690-4DAA-850C-2103A22D3292}" type="slidenum">
              <a:rPr lang="en-US" smtClean="0"/>
              <a:pPr/>
              <a:t>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90778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Northway</a:t>
            </a:r>
            <a:endParaRPr lang="en-US" dirty="0"/>
          </a:p>
        </p:txBody>
      </p:sp>
      <p:sp>
        <p:nvSpPr>
          <p:cNvPr id="4" name="Slide Number Placeholder 3"/>
          <p:cNvSpPr>
            <a:spLocks noGrp="1"/>
          </p:cNvSpPr>
          <p:nvPr>
            <p:ph type="sldNum" sz="quarter" idx="10"/>
          </p:nvPr>
        </p:nvSpPr>
        <p:spPr/>
        <p:txBody>
          <a:bodyPr/>
          <a:lstStyle/>
          <a:p>
            <a:fld id="{57B8A354-2690-4DAA-850C-2103A22D3292}" type="slidenum">
              <a:rPr lang="en-US" smtClean="0"/>
              <a:pPr/>
              <a:t>7</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12090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Nunapitchuk</a:t>
            </a:r>
            <a:r>
              <a:rPr lang="en-US" dirty="0" smtClean="0"/>
              <a:t> lagoon berms are settling (YKHC</a:t>
            </a:r>
            <a:r>
              <a:rPr lang="en-US" baseline="0" dirty="0" smtClean="0"/>
              <a:t> photos 2016)</a:t>
            </a:r>
            <a:endParaRPr lang="en-US" dirty="0"/>
          </a:p>
        </p:txBody>
      </p:sp>
      <p:sp>
        <p:nvSpPr>
          <p:cNvPr id="4" name="Slide Number Placeholder 3"/>
          <p:cNvSpPr>
            <a:spLocks noGrp="1"/>
          </p:cNvSpPr>
          <p:nvPr>
            <p:ph type="sldNum" sz="quarter" idx="10"/>
          </p:nvPr>
        </p:nvSpPr>
        <p:spPr/>
        <p:txBody>
          <a:bodyPr/>
          <a:lstStyle/>
          <a:p>
            <a:fld id="{57B8A354-2690-4DAA-850C-2103A22D3292}" type="slidenum">
              <a:rPr lang="en-US" smtClean="0"/>
              <a:pPr/>
              <a:t>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79602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Kasigluk</a:t>
            </a:r>
            <a:r>
              <a:rPr lang="en-US" dirty="0" smtClean="0"/>
              <a:t> October 2016,</a:t>
            </a:r>
            <a:r>
              <a:rPr lang="en-US" baseline="0" dirty="0" smtClean="0"/>
              <a:t> Bob White trip. Had to cut 1 foot off the well casing because the box had sunk. </a:t>
            </a:r>
            <a:r>
              <a:rPr lang="en-US" baseline="0" dirty="0" err="1" smtClean="0"/>
              <a:t>Washeteria</a:t>
            </a:r>
            <a:r>
              <a:rPr lang="en-US" baseline="0" dirty="0" smtClean="0"/>
              <a:t> and lift station are also settling. </a:t>
            </a:r>
            <a:endParaRPr lang="en-US" dirty="0"/>
          </a:p>
        </p:txBody>
      </p:sp>
      <p:sp>
        <p:nvSpPr>
          <p:cNvPr id="4" name="Slide Number Placeholder 3"/>
          <p:cNvSpPr>
            <a:spLocks noGrp="1"/>
          </p:cNvSpPr>
          <p:nvPr>
            <p:ph type="sldNum" sz="quarter" idx="10"/>
          </p:nvPr>
        </p:nvSpPr>
        <p:spPr/>
        <p:txBody>
          <a:bodyPr/>
          <a:lstStyle/>
          <a:p>
            <a:fld id="{57B8A354-2690-4DAA-850C-2103A22D3292}" type="slidenum">
              <a:rPr lang="en-US" smtClean="0"/>
              <a:pPr/>
              <a:t>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24718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5D89DBFA-610D-4373-8323-E66F7E1B574C}" type="datetimeFigureOut">
              <a:rPr lang="en-US" smtClean="0"/>
              <a:pPr/>
              <a:t>1/19/2017</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57F72DAB-6D8C-4188-9452-70089FEB8B9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D89DBFA-610D-4373-8323-E66F7E1B574C}" type="datetimeFigureOut">
              <a:rPr lang="en-US" smtClean="0"/>
              <a:pPr/>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72DAB-6D8C-4188-9452-70089FEB8B9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D89DBFA-610D-4373-8323-E66F7E1B574C}" type="datetimeFigureOut">
              <a:rPr lang="en-US" smtClean="0"/>
              <a:pPr/>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72DAB-6D8C-4188-9452-70089FEB8B9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D89DBFA-610D-4373-8323-E66F7E1B574C}" type="datetimeFigureOut">
              <a:rPr lang="en-US" smtClean="0"/>
              <a:pPr/>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72DAB-6D8C-4188-9452-70089FEB8B9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D89DBFA-610D-4373-8323-E66F7E1B574C}" type="datetimeFigureOut">
              <a:rPr lang="en-US" smtClean="0"/>
              <a:pPr/>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72DAB-6D8C-4188-9452-70089FEB8B9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D89DBFA-610D-4373-8323-E66F7E1B574C}" type="datetimeFigureOut">
              <a:rPr lang="en-US" smtClean="0"/>
              <a:pPr/>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72DAB-6D8C-4188-9452-70089FEB8B9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5D89DBFA-610D-4373-8323-E66F7E1B574C}" type="datetimeFigureOut">
              <a:rPr lang="en-US" smtClean="0"/>
              <a:pPr/>
              <a:t>1/19/2017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F72DAB-6D8C-4188-9452-70089FEB8B9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D89DBFA-610D-4373-8323-E66F7E1B574C}" type="datetimeFigureOut">
              <a:rPr lang="en-US" smtClean="0"/>
              <a:pPr/>
              <a:t>1/19/2017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F72DAB-6D8C-4188-9452-70089FEB8B9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89DBFA-610D-4373-8323-E66F7E1B574C}" type="datetimeFigureOut">
              <a:rPr lang="en-US" smtClean="0"/>
              <a:pPr/>
              <a:t>1/19/2017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F72DAB-6D8C-4188-9452-70089FEB8B9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D89DBFA-610D-4373-8323-E66F7E1B574C}" type="datetimeFigureOut">
              <a:rPr lang="en-US" smtClean="0"/>
              <a:pPr/>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72DAB-6D8C-4188-9452-70089FEB8B9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D89DBFA-610D-4373-8323-E66F7E1B574C}" type="datetimeFigureOut">
              <a:rPr lang="en-US" smtClean="0"/>
              <a:pPr/>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57F72DAB-6D8C-4188-9452-70089FEB8B9E}"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D89DBFA-610D-4373-8323-E66F7E1B574C}" type="datetimeFigureOut">
              <a:rPr lang="en-US" smtClean="0"/>
              <a:pPr/>
              <a:t>1/19/2017</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7F72DAB-6D8C-4188-9452-70089FEB8B9E}"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905000"/>
            <a:ext cx="8763000" cy="2368485"/>
          </a:xfrm>
        </p:spPr>
        <p:txBody>
          <a:bodyPr>
            <a:normAutofit/>
          </a:bodyPr>
          <a:lstStyle/>
          <a:p>
            <a:pPr algn="ctr"/>
            <a:r>
              <a:rPr lang="en-US" dirty="0" smtClean="0"/>
              <a:t/>
            </a:r>
            <a:br>
              <a:rPr lang="en-US" dirty="0" smtClean="0"/>
            </a:br>
            <a:r>
              <a:rPr lang="en-US" sz="4400" dirty="0" smtClean="0"/>
              <a:t>Damage and Disruption to Water Infrastructure</a:t>
            </a:r>
            <a:endParaRPr lang="en-US" sz="3100" dirty="0"/>
          </a:p>
        </p:txBody>
      </p:sp>
      <p:sp>
        <p:nvSpPr>
          <p:cNvPr id="3" name="Subtitle 2"/>
          <p:cNvSpPr>
            <a:spLocks noGrp="1"/>
          </p:cNvSpPr>
          <p:nvPr>
            <p:ph type="subTitle" idx="1"/>
          </p:nvPr>
        </p:nvSpPr>
        <p:spPr>
          <a:xfrm>
            <a:off x="533400" y="4419600"/>
            <a:ext cx="7854696" cy="1752600"/>
          </a:xfrm>
        </p:spPr>
        <p:txBody>
          <a:bodyPr/>
          <a:lstStyle/>
          <a:p>
            <a:r>
              <a:rPr lang="en-US" dirty="0" smtClean="0"/>
              <a:t>Carrie Bohan, DEC</a:t>
            </a:r>
          </a:p>
        </p:txBody>
      </p:sp>
      <p:sp>
        <p:nvSpPr>
          <p:cNvPr id="4" name="Wave 3"/>
          <p:cNvSpPr/>
          <p:nvPr/>
        </p:nvSpPr>
        <p:spPr>
          <a:xfrm>
            <a:off x="7162800" y="4267200"/>
            <a:ext cx="1371600" cy="152400"/>
          </a:xfrm>
          <a:prstGeom prst="wav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Wave 4"/>
          <p:cNvSpPr/>
          <p:nvPr/>
        </p:nvSpPr>
        <p:spPr>
          <a:xfrm>
            <a:off x="5791200" y="4267200"/>
            <a:ext cx="1371600" cy="152400"/>
          </a:xfrm>
          <a:prstGeom prst="wav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Wave 5"/>
          <p:cNvSpPr/>
          <p:nvPr/>
        </p:nvSpPr>
        <p:spPr>
          <a:xfrm>
            <a:off x="4419600" y="4267200"/>
            <a:ext cx="1371600" cy="152400"/>
          </a:xfrm>
          <a:prstGeom prst="wav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0000" b="12222"/>
          <a:stretch/>
        </p:blipFill>
        <p:spPr>
          <a:xfrm>
            <a:off x="1981200" y="685800"/>
            <a:ext cx="4548807" cy="5915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696275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356" y="914399"/>
            <a:ext cx="7086444" cy="5671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863505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ntra.dec.alaska.gov/Applications/Water/OASysAdmin/GetFile.ashx?AttachmentId=21316&amp;TrackingNumber=RMWTR-14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219200"/>
            <a:ext cx="8234464" cy="46302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1279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914400"/>
            <a:ext cx="8413215" cy="55863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402799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8889" r="-1852"/>
          <a:stretch/>
        </p:blipFill>
        <p:spPr>
          <a:xfrm>
            <a:off x="228600" y="609600"/>
            <a:ext cx="4808168"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 t="15556" r="-371" b="21111"/>
          <a:stretch/>
        </p:blipFill>
        <p:spPr>
          <a:xfrm>
            <a:off x="4267200" y="2819400"/>
            <a:ext cx="4641795" cy="39052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619541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7776" t="-339" r="21141" b="1"/>
          <a:stretch/>
        </p:blipFill>
        <p:spPr>
          <a:xfrm rot="5400000">
            <a:off x="4797097" y="2518103"/>
            <a:ext cx="3359806"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685800"/>
            <a:ext cx="4800600" cy="3600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700674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609600"/>
            <a:ext cx="4571999" cy="34356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078" t="33333"/>
          <a:stretch/>
        </p:blipFill>
        <p:spPr>
          <a:xfrm>
            <a:off x="3001962" y="3505200"/>
            <a:ext cx="6127898"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003674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39" t="13334" r="-76" b="40000"/>
          <a:stretch/>
        </p:blipFill>
        <p:spPr>
          <a:xfrm>
            <a:off x="152400" y="1981200"/>
            <a:ext cx="8891954"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089769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066800"/>
            <a:ext cx="7929937" cy="52668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02145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576525"/>
            <a:ext cx="6096000" cy="6281475"/>
          </a:xfrm>
          <a:prstGeom prst="rect">
            <a:avLst/>
          </a:prstGeom>
        </p:spPr>
      </p:pic>
    </p:spTree>
    <p:extLst>
      <p:ext uri="{BB962C8B-B14F-4D97-AF65-F5344CB8AC3E}">
        <p14:creationId xmlns:p14="http://schemas.microsoft.com/office/powerpoint/2010/main" val="39018288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2408"/>
          <a:stretch/>
        </p:blipFill>
        <p:spPr>
          <a:xfrm>
            <a:off x="476126" y="838200"/>
            <a:ext cx="7677274" cy="571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628269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895350"/>
            <a:ext cx="7315200" cy="548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176235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670" y="914951"/>
            <a:ext cx="7463930" cy="56024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435932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25" y="519112"/>
            <a:ext cx="7905750" cy="5819775"/>
          </a:xfrm>
          <a:prstGeom prst="rect">
            <a:avLst/>
          </a:prstGeom>
        </p:spPr>
      </p:pic>
    </p:spTree>
    <p:extLst>
      <p:ext uri="{BB962C8B-B14F-4D97-AF65-F5344CB8AC3E}">
        <p14:creationId xmlns:p14="http://schemas.microsoft.com/office/powerpoint/2010/main" val="42628147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704088"/>
          </a:xfrm>
        </p:spPr>
        <p:txBody>
          <a:bodyPr>
            <a:normAutofit fontScale="90000"/>
          </a:bodyPr>
          <a:lstStyle/>
          <a:p>
            <a:r>
              <a:rPr lang="en-US" dirty="0" smtClean="0"/>
              <a:t>Impacts of climate change</a:t>
            </a:r>
            <a:endParaRPr lang="en-US" dirty="0"/>
          </a:p>
        </p:txBody>
      </p:sp>
      <p:sp>
        <p:nvSpPr>
          <p:cNvPr id="3" name="Content Placeholder 2"/>
          <p:cNvSpPr>
            <a:spLocks noGrp="1"/>
          </p:cNvSpPr>
          <p:nvPr>
            <p:ph idx="1"/>
          </p:nvPr>
        </p:nvSpPr>
        <p:spPr/>
        <p:txBody>
          <a:bodyPr/>
          <a:lstStyle/>
          <a:p>
            <a:r>
              <a:rPr lang="en-US" dirty="0" smtClean="0"/>
              <a:t>Warming</a:t>
            </a:r>
          </a:p>
          <a:p>
            <a:pPr lvl="1"/>
            <a:r>
              <a:rPr lang="en-US" dirty="0" smtClean="0"/>
              <a:t>Permafrost melting or heaving</a:t>
            </a:r>
          </a:p>
          <a:p>
            <a:pPr lvl="1"/>
            <a:r>
              <a:rPr lang="en-US" dirty="0" smtClean="0"/>
              <a:t>Reduced source water availability</a:t>
            </a:r>
          </a:p>
          <a:p>
            <a:r>
              <a:rPr lang="en-US" dirty="0"/>
              <a:t>Changing weather conditions</a:t>
            </a:r>
          </a:p>
          <a:p>
            <a:pPr lvl="1"/>
            <a:r>
              <a:rPr lang="en-US" dirty="0" smtClean="0"/>
              <a:t>Increased storm frequencies and intensities </a:t>
            </a:r>
          </a:p>
          <a:p>
            <a:pPr lvl="1"/>
            <a:r>
              <a:rPr lang="en-US" dirty="0"/>
              <a:t>Erosion</a:t>
            </a:r>
          </a:p>
          <a:p>
            <a:pPr lvl="1"/>
            <a:endParaRPr lang="en-US"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64" t="16684" r="8974" b="9812"/>
          <a:stretch/>
        </p:blipFill>
        <p:spPr>
          <a:xfrm>
            <a:off x="146629" y="762000"/>
            <a:ext cx="5562600"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76799" y="1404814"/>
            <a:ext cx="4038600" cy="3028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9167" b="22222"/>
          <a:stretch/>
        </p:blipFill>
        <p:spPr>
          <a:xfrm>
            <a:off x="2362200" y="4038600"/>
            <a:ext cx="4150151" cy="26652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712605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0" y="381000"/>
            <a:ext cx="4662398" cy="34952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2955"/>
          <a:stretch/>
        </p:blipFill>
        <p:spPr>
          <a:xfrm>
            <a:off x="5715000" y="2901462"/>
            <a:ext cx="3200400" cy="35801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35985" t="2548" r="23616" b="32500"/>
          <a:stretch/>
        </p:blipFill>
        <p:spPr>
          <a:xfrm>
            <a:off x="166598" y="2895600"/>
            <a:ext cx="2967508" cy="3578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396176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65" y="533400"/>
            <a:ext cx="6773333"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618" t="26667" r="-950" b="26666"/>
          <a:stretch/>
        </p:blipFill>
        <p:spPr>
          <a:xfrm>
            <a:off x="4267200" y="3505200"/>
            <a:ext cx="4708689"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099349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066800"/>
            <a:ext cx="7450667"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7049278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2338</TotalTime>
  <Words>695</Words>
  <Application>Microsoft Office PowerPoint</Application>
  <PresentationFormat>On-screen Show (4:3)</PresentationFormat>
  <Paragraphs>64</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Calibri</vt:lpstr>
      <vt:lpstr>Constantia</vt:lpstr>
      <vt:lpstr>Wingdings 2</vt:lpstr>
      <vt:lpstr>Flow</vt:lpstr>
      <vt:lpstr> Damage and Disruption to Water Infrastructure</vt:lpstr>
      <vt:lpstr>PowerPoint Presentation</vt:lpstr>
      <vt:lpstr>PowerPoint Presentation</vt:lpstr>
      <vt:lpstr>PowerPoint Presentation</vt:lpstr>
      <vt:lpstr>Impacts of climate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O&amp;M in Alaska</dc:title>
  <dc:creator>cdbohan</dc:creator>
  <cp:lastModifiedBy>Bohan, Carrie</cp:lastModifiedBy>
  <cp:revision>91</cp:revision>
  <dcterms:created xsi:type="dcterms:W3CDTF">2013-02-01T18:34:48Z</dcterms:created>
  <dcterms:modified xsi:type="dcterms:W3CDTF">2017-01-20T07:32:42Z</dcterms:modified>
</cp:coreProperties>
</file>