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6" r:id="rId3"/>
    <p:sldId id="273" r:id="rId4"/>
    <p:sldId id="274" r:id="rId5"/>
    <p:sldId id="275" r:id="rId6"/>
    <p:sldId id="276" r:id="rId7"/>
    <p:sldId id="258" r:id="rId8"/>
    <p:sldId id="257" r:id="rId9"/>
    <p:sldId id="259" r:id="rId10"/>
    <p:sldId id="260" r:id="rId11"/>
    <p:sldId id="261" r:id="rId12"/>
    <p:sldId id="263" r:id="rId13"/>
    <p:sldId id="264" r:id="rId14"/>
    <p:sldId id="265" r:id="rId15"/>
    <p:sldId id="262" r:id="rId16"/>
    <p:sldId id="277" r:id="rId17"/>
    <p:sldId id="278" r:id="rId18"/>
    <p:sldId id="284" r:id="rId19"/>
    <p:sldId id="283" r:id="rId20"/>
    <p:sldId id="279" r:id="rId21"/>
    <p:sldId id="281" r:id="rId22"/>
    <p:sldId id="282"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600"/>
    <a:srgbClr val="CC9900"/>
    <a:srgbClr val="FF9933"/>
    <a:srgbClr val="A568D2"/>
    <a:srgbClr val="C19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DD97B-364D-405D-BEDA-83FAAE37963C}" type="datetimeFigureOut">
              <a:rPr lang="en-US" smtClean="0"/>
              <a:t>1/19/2017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A8600-AF95-40A0-9211-6C9B4C54F4B6}" type="slidenum">
              <a:rPr lang="en-US" smtClean="0"/>
              <a:t>‹#›</a:t>
            </a:fld>
            <a:endParaRPr lang="en-US"/>
          </a:p>
        </p:txBody>
      </p:sp>
    </p:spTree>
    <p:extLst>
      <p:ext uri="{BB962C8B-B14F-4D97-AF65-F5344CB8AC3E}">
        <p14:creationId xmlns:p14="http://schemas.microsoft.com/office/powerpoint/2010/main" val="4151286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Decreases in quantity and quality</a:t>
            </a:r>
            <a:r>
              <a:rPr lang="en-US" baseline="0" dirty="0" smtClean="0"/>
              <a:t> reported in Nunavut, Greenland, Norway, Sweden &amp; Alaska.</a:t>
            </a:r>
          </a:p>
          <a:p>
            <a:r>
              <a:rPr lang="en-US" baseline="0" dirty="0" smtClean="0"/>
              <a:t>Greenland &amp; Iceland: Only “Do not know”</a:t>
            </a:r>
            <a:endParaRPr lang="en-US" dirty="0"/>
          </a:p>
        </p:txBody>
      </p:sp>
      <p:sp>
        <p:nvSpPr>
          <p:cNvPr id="4" name="Slide Number Placeholder 3"/>
          <p:cNvSpPr>
            <a:spLocks noGrp="1"/>
          </p:cNvSpPr>
          <p:nvPr>
            <p:ph type="sldNum" sz="quarter" idx="10"/>
          </p:nvPr>
        </p:nvSpPr>
        <p:spPr/>
        <p:txBody>
          <a:bodyPr/>
          <a:lstStyle/>
          <a:p>
            <a:fld id="{101F01D4-3F08-4E3F-A0AA-6F58DB22FE95}" type="slidenum">
              <a:rPr lang="en-US" smtClean="0"/>
              <a:t>12</a:t>
            </a:fld>
            <a:endParaRPr lang="en-US"/>
          </a:p>
        </p:txBody>
      </p:sp>
    </p:spTree>
    <p:extLst>
      <p:ext uri="{BB962C8B-B14F-4D97-AF65-F5344CB8AC3E}">
        <p14:creationId xmlns:p14="http://schemas.microsoft.com/office/powerpoint/2010/main" val="2599663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Infrastructure</a:t>
            </a:r>
            <a:r>
              <a:rPr lang="en-US" baseline="0" dirty="0" smtClean="0"/>
              <a:t> damage and maintenance issues reported from Nunavut, Greenland, Norway, Sweden &amp; Alaska.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Greenland &amp; Iceland: Only “Do not know”</a:t>
            </a:r>
            <a:endParaRPr lang="en-US" dirty="0" smtClean="0"/>
          </a:p>
          <a:p>
            <a:endParaRPr lang="en-US" dirty="0"/>
          </a:p>
        </p:txBody>
      </p:sp>
      <p:sp>
        <p:nvSpPr>
          <p:cNvPr id="4" name="Slide Number Placeholder 3"/>
          <p:cNvSpPr>
            <a:spLocks noGrp="1"/>
          </p:cNvSpPr>
          <p:nvPr>
            <p:ph type="sldNum" sz="quarter" idx="10"/>
          </p:nvPr>
        </p:nvSpPr>
        <p:spPr/>
        <p:txBody>
          <a:bodyPr/>
          <a:lstStyle/>
          <a:p>
            <a:fld id="{101F01D4-3F08-4E3F-A0AA-6F58DB22FE95}" type="slidenum">
              <a:rPr lang="en-US" smtClean="0"/>
              <a:t>13</a:t>
            </a:fld>
            <a:endParaRPr lang="en-US"/>
          </a:p>
        </p:txBody>
      </p:sp>
    </p:spTree>
    <p:extLst>
      <p:ext uri="{BB962C8B-B14F-4D97-AF65-F5344CB8AC3E}">
        <p14:creationId xmlns:p14="http://schemas.microsoft.com/office/powerpoint/2010/main" val="295030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Treatment</a:t>
            </a:r>
            <a:r>
              <a:rPr lang="en-US" baseline="0" dirty="0" smtClean="0"/>
              <a:t> and planning issues reported from Nunavut, Greenland, Norway, Sweden &amp; Alaska.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Greenland &amp; Iceland: Only “Do not know”</a:t>
            </a:r>
            <a:endParaRPr lang="en-US" dirty="0" smtClean="0"/>
          </a:p>
          <a:p>
            <a:endParaRPr lang="en-US" dirty="0"/>
          </a:p>
        </p:txBody>
      </p:sp>
      <p:sp>
        <p:nvSpPr>
          <p:cNvPr id="4" name="Slide Number Placeholder 3"/>
          <p:cNvSpPr>
            <a:spLocks noGrp="1"/>
          </p:cNvSpPr>
          <p:nvPr>
            <p:ph type="sldNum" sz="quarter" idx="10"/>
          </p:nvPr>
        </p:nvSpPr>
        <p:spPr/>
        <p:txBody>
          <a:bodyPr/>
          <a:lstStyle/>
          <a:p>
            <a:fld id="{101F01D4-3F08-4E3F-A0AA-6F58DB22FE95}" type="slidenum">
              <a:rPr lang="en-US" smtClean="0"/>
              <a:t>14</a:t>
            </a:fld>
            <a:endParaRPr lang="en-US"/>
          </a:p>
        </p:txBody>
      </p:sp>
    </p:spTree>
    <p:extLst>
      <p:ext uri="{BB962C8B-B14F-4D97-AF65-F5344CB8AC3E}">
        <p14:creationId xmlns:p14="http://schemas.microsoft.com/office/powerpoint/2010/main" val="590686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290D4D-0C22-4B7F-AC67-E27F204B79D3}"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E767B-F528-4F31-A904-FF9D3B94B607}" type="slidenum">
              <a:rPr lang="en-US" smtClean="0"/>
              <a:t>‹#›</a:t>
            </a:fld>
            <a:endParaRPr lang="en-US"/>
          </a:p>
        </p:txBody>
      </p:sp>
    </p:spTree>
    <p:extLst>
      <p:ext uri="{BB962C8B-B14F-4D97-AF65-F5344CB8AC3E}">
        <p14:creationId xmlns:p14="http://schemas.microsoft.com/office/powerpoint/2010/main" val="3419405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90D4D-0C22-4B7F-AC67-E27F204B79D3}"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E767B-F528-4F31-A904-FF9D3B94B607}" type="slidenum">
              <a:rPr lang="en-US" smtClean="0"/>
              <a:t>‹#›</a:t>
            </a:fld>
            <a:endParaRPr lang="en-US"/>
          </a:p>
        </p:txBody>
      </p:sp>
    </p:spTree>
    <p:extLst>
      <p:ext uri="{BB962C8B-B14F-4D97-AF65-F5344CB8AC3E}">
        <p14:creationId xmlns:p14="http://schemas.microsoft.com/office/powerpoint/2010/main" val="107485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90D4D-0C22-4B7F-AC67-E27F204B79D3}"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E767B-F528-4F31-A904-FF9D3B94B607}" type="slidenum">
              <a:rPr lang="en-US" smtClean="0"/>
              <a:t>‹#›</a:t>
            </a:fld>
            <a:endParaRPr lang="en-US"/>
          </a:p>
        </p:txBody>
      </p:sp>
    </p:spTree>
    <p:extLst>
      <p:ext uri="{BB962C8B-B14F-4D97-AF65-F5344CB8AC3E}">
        <p14:creationId xmlns:p14="http://schemas.microsoft.com/office/powerpoint/2010/main" val="1302033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90D4D-0C22-4B7F-AC67-E27F204B79D3}"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E767B-F528-4F31-A904-FF9D3B94B607}" type="slidenum">
              <a:rPr lang="en-US" smtClean="0"/>
              <a:t>‹#›</a:t>
            </a:fld>
            <a:endParaRPr lang="en-US"/>
          </a:p>
        </p:txBody>
      </p:sp>
    </p:spTree>
    <p:extLst>
      <p:ext uri="{BB962C8B-B14F-4D97-AF65-F5344CB8AC3E}">
        <p14:creationId xmlns:p14="http://schemas.microsoft.com/office/powerpoint/2010/main" val="367359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290D4D-0C22-4B7F-AC67-E27F204B79D3}"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E767B-F528-4F31-A904-FF9D3B94B607}" type="slidenum">
              <a:rPr lang="en-US" smtClean="0"/>
              <a:t>‹#›</a:t>
            </a:fld>
            <a:endParaRPr lang="en-US"/>
          </a:p>
        </p:txBody>
      </p:sp>
    </p:spTree>
    <p:extLst>
      <p:ext uri="{BB962C8B-B14F-4D97-AF65-F5344CB8AC3E}">
        <p14:creationId xmlns:p14="http://schemas.microsoft.com/office/powerpoint/2010/main" val="167788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290D4D-0C22-4B7F-AC67-E27F204B79D3}"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E767B-F528-4F31-A904-FF9D3B94B607}" type="slidenum">
              <a:rPr lang="en-US" smtClean="0"/>
              <a:t>‹#›</a:t>
            </a:fld>
            <a:endParaRPr lang="en-US"/>
          </a:p>
        </p:txBody>
      </p:sp>
    </p:spTree>
    <p:extLst>
      <p:ext uri="{BB962C8B-B14F-4D97-AF65-F5344CB8AC3E}">
        <p14:creationId xmlns:p14="http://schemas.microsoft.com/office/powerpoint/2010/main" val="2247580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290D4D-0C22-4B7F-AC67-E27F204B79D3}" type="datetimeFigureOut">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EE767B-F528-4F31-A904-FF9D3B94B607}" type="slidenum">
              <a:rPr lang="en-US" smtClean="0"/>
              <a:t>‹#›</a:t>
            </a:fld>
            <a:endParaRPr lang="en-US"/>
          </a:p>
        </p:txBody>
      </p:sp>
    </p:spTree>
    <p:extLst>
      <p:ext uri="{BB962C8B-B14F-4D97-AF65-F5344CB8AC3E}">
        <p14:creationId xmlns:p14="http://schemas.microsoft.com/office/powerpoint/2010/main" val="218830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290D4D-0C22-4B7F-AC67-E27F204B79D3}" type="datetimeFigureOut">
              <a:rPr lang="en-US" smtClean="0"/>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EE767B-F528-4F31-A904-FF9D3B94B607}" type="slidenum">
              <a:rPr lang="en-US" smtClean="0"/>
              <a:t>‹#›</a:t>
            </a:fld>
            <a:endParaRPr lang="en-US"/>
          </a:p>
        </p:txBody>
      </p:sp>
    </p:spTree>
    <p:extLst>
      <p:ext uri="{BB962C8B-B14F-4D97-AF65-F5344CB8AC3E}">
        <p14:creationId xmlns:p14="http://schemas.microsoft.com/office/powerpoint/2010/main" val="2338061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90D4D-0C22-4B7F-AC67-E27F204B79D3}" type="datetimeFigureOut">
              <a:rPr lang="en-US" smtClean="0"/>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EE767B-F528-4F31-A904-FF9D3B94B607}" type="slidenum">
              <a:rPr lang="en-US" smtClean="0"/>
              <a:t>‹#›</a:t>
            </a:fld>
            <a:endParaRPr lang="en-US"/>
          </a:p>
        </p:txBody>
      </p:sp>
    </p:spTree>
    <p:extLst>
      <p:ext uri="{BB962C8B-B14F-4D97-AF65-F5344CB8AC3E}">
        <p14:creationId xmlns:p14="http://schemas.microsoft.com/office/powerpoint/2010/main" val="341757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90D4D-0C22-4B7F-AC67-E27F204B79D3}"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E767B-F528-4F31-A904-FF9D3B94B607}"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647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0290D4D-0C22-4B7F-AC67-E27F204B79D3}" type="datetimeFigureOut">
              <a:rPr lang="en-US" smtClean="0"/>
              <a:t>1/19/2017</a:t>
            </a:fld>
            <a:endParaRPr lang="en-US"/>
          </a:p>
        </p:txBody>
      </p:sp>
      <p:sp>
        <p:nvSpPr>
          <p:cNvPr id="9" name="Slide Number Placeholder 8"/>
          <p:cNvSpPr>
            <a:spLocks noGrp="1"/>
          </p:cNvSpPr>
          <p:nvPr>
            <p:ph type="sldNum" sz="quarter" idx="11"/>
          </p:nvPr>
        </p:nvSpPr>
        <p:spPr/>
        <p:txBody>
          <a:bodyPr/>
          <a:lstStyle/>
          <a:p>
            <a:fld id="{DDEE767B-F528-4F31-A904-FF9D3B94B60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9471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DEE767B-F528-4F31-A904-FF9D3B94B607}"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0290D4D-0C22-4B7F-AC67-E27F204B79D3}" type="datetimeFigureOut">
              <a:rPr lang="en-US" smtClean="0"/>
              <a:t>1/19/2017</a:t>
            </a:fld>
            <a:endParaRPr lang="en-US"/>
          </a:p>
        </p:txBody>
      </p:sp>
    </p:spTree>
    <p:extLst>
      <p:ext uri="{BB962C8B-B14F-4D97-AF65-F5344CB8AC3E}">
        <p14:creationId xmlns:p14="http://schemas.microsoft.com/office/powerpoint/2010/main" val="357231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urveymonkey.com/r/arctic_council_water_sanit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a:solidFill>
                  <a:srgbClr val="242852"/>
                </a:solidFill>
              </a:rPr>
              <a:t>Threats of Climate Change on Water and </a:t>
            </a:r>
            <a:r>
              <a:rPr lang="en-US" sz="4000" b="1" dirty="0" smtClean="0">
                <a:solidFill>
                  <a:srgbClr val="242852"/>
                </a:solidFill>
              </a:rPr>
              <a:t>Sanitation</a:t>
            </a:r>
            <a:br>
              <a:rPr lang="en-US" sz="4000" b="1" dirty="0" smtClean="0">
                <a:solidFill>
                  <a:srgbClr val="242852"/>
                </a:solidFill>
              </a:rPr>
            </a:br>
            <a:r>
              <a:rPr lang="en-US" sz="3200" dirty="0">
                <a:solidFill>
                  <a:srgbClr val="242852"/>
                </a:solidFill>
              </a:rPr>
              <a:t>f</a:t>
            </a:r>
            <a:r>
              <a:rPr lang="en-US" sz="3200" dirty="0" smtClean="0">
                <a:solidFill>
                  <a:srgbClr val="242852"/>
                </a:solidFill>
              </a:rPr>
              <a:t>rom an International Survey in the Arctic</a:t>
            </a:r>
            <a:endParaRPr lang="en-US" dirty="0"/>
          </a:p>
        </p:txBody>
      </p:sp>
      <p:sp>
        <p:nvSpPr>
          <p:cNvPr id="5" name="Subtitle 2"/>
          <p:cNvSpPr>
            <a:spLocks noGrp="1"/>
          </p:cNvSpPr>
          <p:nvPr>
            <p:ph type="subTitle" idx="1"/>
          </p:nvPr>
        </p:nvSpPr>
        <p:spPr>
          <a:xfrm>
            <a:off x="685800" y="4953000"/>
            <a:ext cx="7772400" cy="1752600"/>
          </a:xfrm>
        </p:spPr>
        <p:txBody>
          <a:bodyPr>
            <a:normAutofit/>
          </a:bodyPr>
          <a:lstStyle/>
          <a:p>
            <a:pPr algn="r"/>
            <a:r>
              <a:rPr lang="en-US" dirty="0"/>
              <a:t>Jonathan M. </a:t>
            </a:r>
            <a:r>
              <a:rPr lang="en-US" dirty="0" smtClean="0"/>
              <a:t>Bressler, MPH</a:t>
            </a:r>
            <a:r>
              <a:rPr lang="en-US" baseline="30000" dirty="0" smtClean="0"/>
              <a:t>1,2</a:t>
            </a:r>
            <a:endParaRPr lang="en-US" dirty="0"/>
          </a:p>
          <a:p>
            <a:endParaRPr lang="en-US" baseline="30000" dirty="0"/>
          </a:p>
          <a:p>
            <a:pPr marL="228600" indent="-228600"/>
            <a:endParaRPr lang="en-US" sz="1200" baseline="30000" dirty="0" smtClean="0"/>
          </a:p>
          <a:p>
            <a:pPr marL="228600" indent="-228600"/>
            <a:r>
              <a:rPr lang="en-US" sz="1200" baseline="30000" dirty="0" smtClean="0"/>
              <a:t>1</a:t>
            </a:r>
            <a:r>
              <a:rPr lang="en-US" sz="1200" dirty="0"/>
              <a:t> Section of Epidemiology, Division of Public Health, Alaska Department of Health and Social Services, Anchorage, AK, </a:t>
            </a:r>
            <a:r>
              <a:rPr lang="en-US" sz="1200" dirty="0" smtClean="0"/>
              <a:t>USA</a:t>
            </a:r>
          </a:p>
          <a:p>
            <a:pPr marL="228600" indent="-228600"/>
            <a:r>
              <a:rPr lang="en-US" sz="1200" baseline="30000" dirty="0" smtClean="0"/>
              <a:t>2</a:t>
            </a:r>
            <a:r>
              <a:rPr lang="en-US" sz="1200" dirty="0" smtClean="0"/>
              <a:t>Applied </a:t>
            </a:r>
            <a:r>
              <a:rPr lang="en-US" sz="1200" dirty="0"/>
              <a:t>Epidemiology Fellow, Council of State and Territorial Epidemiologists, Atlanta, GA, </a:t>
            </a:r>
            <a:r>
              <a:rPr lang="en-US" sz="1200" dirty="0" smtClean="0"/>
              <a:t>USA</a:t>
            </a:r>
            <a:endParaRPr lang="en-US" dirty="0"/>
          </a:p>
        </p:txBody>
      </p:sp>
    </p:spTree>
    <p:extLst>
      <p:ext uri="{BB962C8B-B14F-4D97-AF65-F5344CB8AC3E}">
        <p14:creationId xmlns:p14="http://schemas.microsoft.com/office/powerpoint/2010/main" val="4015671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algn="ctr"/>
            <a:r>
              <a:rPr lang="en-US" sz="3200" dirty="0" smtClean="0"/>
              <a:t>Survey Methods</a:t>
            </a:r>
            <a:endParaRPr lang="en-US" sz="32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76350"/>
            <a:ext cx="718185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14800"/>
            <a:ext cx="715327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7520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algn="ctr"/>
            <a:r>
              <a:rPr lang="en-US" sz="3200" dirty="0" smtClean="0"/>
              <a:t>Survey Methods</a:t>
            </a:r>
            <a:endParaRPr lang="en-US"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724852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38600"/>
            <a:ext cx="720090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227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80205426"/>
              </p:ext>
            </p:extLst>
          </p:nvPr>
        </p:nvGraphicFramePr>
        <p:xfrm>
          <a:off x="228601" y="1295400"/>
          <a:ext cx="7845325" cy="5257800"/>
        </p:xfrm>
        <a:graphic>
          <a:graphicData uri="http://schemas.openxmlformats.org/drawingml/2006/table">
            <a:tbl>
              <a:tblPr firstRow="1" firstCol="1" bandRow="1"/>
              <a:tblGrid>
                <a:gridCol w="478314"/>
                <a:gridCol w="2940508"/>
                <a:gridCol w="714215"/>
                <a:gridCol w="576421"/>
                <a:gridCol w="769969"/>
                <a:gridCol w="566897"/>
                <a:gridCol w="601504"/>
                <a:gridCol w="608743"/>
                <a:gridCol w="588754"/>
              </a:tblGrid>
              <a:tr h="102863">
                <a:tc rowSpan="2" gridSpan="2">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libri"/>
                        <a:ea typeface="Calibri"/>
                        <a:cs typeface="Times New Roman"/>
                      </a:endParaRPr>
                    </a:p>
                  </a:txBody>
                  <a:tcPr marL="36592" marR="36592"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7">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Number of responses</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451">
                <a:tc gridSpan="2"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000000"/>
                          </a:solidFill>
                          <a:effectLst/>
                          <a:latin typeface="Calibri"/>
                          <a:ea typeface="Times New Roman"/>
                          <a:cs typeface="Times New Roman"/>
                        </a:rPr>
                        <a:t>Canada: Nunavut</a:t>
                      </a:r>
                      <a:endParaRPr lang="en-US" sz="1200" dirty="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Finland</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Greenland</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Iceland</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Norway</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Sweden</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U.S.: Alaska</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863">
                <a:tc gridSpan="2">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TOTAL RESPONDENTS</a:t>
                      </a:r>
                      <a:endParaRPr lang="en-US" sz="1200">
                        <a:effectLst/>
                        <a:latin typeface="Calibri"/>
                        <a:ea typeface="Calibri"/>
                        <a:cs typeface="Times New Roman"/>
                      </a:endParaRPr>
                    </a:p>
                  </a:txBody>
                  <a:tcPr marL="36592" marR="36592"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3</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2</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13</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02863">
                <a:tc rowSpan="6">
                  <a:txBody>
                    <a:bodyPr/>
                    <a:lstStyle/>
                    <a:p>
                      <a:pPr marL="71755" marR="71755" algn="ctr">
                        <a:lnSpc>
                          <a:spcPct val="114000"/>
                        </a:lnSpc>
                        <a:spcBef>
                          <a:spcPts val="0"/>
                        </a:spcBef>
                        <a:spcAft>
                          <a:spcPts val="0"/>
                        </a:spcAft>
                      </a:pPr>
                      <a:r>
                        <a:rPr lang="en-US" sz="1200" dirty="0">
                          <a:solidFill>
                            <a:srgbClr val="000000"/>
                          </a:solidFill>
                          <a:effectLst/>
                          <a:latin typeface="Calibri"/>
                          <a:ea typeface="Times New Roman"/>
                          <a:cs typeface="Times New Roman"/>
                        </a:rPr>
                        <a:t>Decrease in source water quantity?</a:t>
                      </a:r>
                      <a:endParaRPr lang="en-US" sz="1200" dirty="0">
                        <a:effectLst/>
                        <a:latin typeface="Calibri"/>
                        <a:ea typeface="Calibri"/>
                        <a:cs typeface="Times New Roman"/>
                      </a:endParaRPr>
                    </a:p>
                  </a:txBody>
                  <a:tcPr marL="36592" marR="36592" marT="0" marB="0" vert="vert27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Decrease in groundwater supply.</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4</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26">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Loss or decrease of tundra pond water or other surface water.</a:t>
                      </a:r>
                      <a:endParaRPr lang="en-US" sz="1200" dirty="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2</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7</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26">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Change in the course of a river that reduced access to water.</a:t>
                      </a:r>
                      <a:endParaRPr lang="en-US" sz="1200" dirty="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4</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26">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Other decrease in quantity or volume not described here.</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2</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1</a:t>
                      </a:r>
                      <a:endParaRPr lang="en-US" sz="1200" dirty="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863">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No decrease observed</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Calibri"/>
                          <a:ea typeface="Calibri"/>
                          <a:cs typeface="Times New Roman"/>
                        </a:rPr>
                        <a:t>1</a:t>
                      </a:r>
                      <a:endParaRPr lang="en-US" sz="1200" dirty="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863">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Do not know</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r>
                        <a:rPr lang="en-US" sz="1200" smtClean="0">
                          <a:solidFill>
                            <a:srgbClr val="000000"/>
                          </a:solidFill>
                          <a:effectLst/>
                          <a:latin typeface="Calibri"/>
                          <a:ea typeface="Times New Roman"/>
                          <a:cs typeface="Times New Roman"/>
                        </a:rPr>
                        <a:t>4</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588">
                <a:tc rowSpan="7">
                  <a:txBody>
                    <a:bodyPr/>
                    <a:lstStyle/>
                    <a:p>
                      <a:pPr marL="71755" marR="71755" algn="ctr">
                        <a:lnSpc>
                          <a:spcPct val="115000"/>
                        </a:lnSpc>
                        <a:spcBef>
                          <a:spcPts val="0"/>
                        </a:spcBef>
                        <a:spcAft>
                          <a:spcPts val="0"/>
                        </a:spcAft>
                      </a:pPr>
                      <a:r>
                        <a:rPr lang="en-US" sz="1200">
                          <a:solidFill>
                            <a:srgbClr val="000000"/>
                          </a:solidFill>
                          <a:effectLst/>
                          <a:latin typeface="Calibri"/>
                          <a:ea typeface="Times New Roman"/>
                          <a:cs typeface="Times New Roman"/>
                        </a:rPr>
                        <a:t>Decrease in source water quality?</a:t>
                      </a:r>
                      <a:endParaRPr lang="en-US" sz="1200">
                        <a:effectLst/>
                        <a:latin typeface="Calibri"/>
                        <a:ea typeface="Calibri"/>
                        <a:cs typeface="Times New Roman"/>
                      </a:endParaRPr>
                    </a:p>
                  </a:txBody>
                  <a:tcPr marL="36592" marR="36592" marT="0" marB="0" vert="vert27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Increased salt content, dissolved solids, or other contaminants in groundwater.</a:t>
                      </a:r>
                      <a:endParaRPr lang="en-US" sz="1200" dirty="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3</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08588">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Flooding of coastal areas by storms, causing contamination of surface water with seawater.</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4</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5726">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Increased salt and bromide content in river intakes due to sea-level rise.</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08588">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Excessive algal, bacterial, fungal, insect, or other biological growth in source water.</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3</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5726">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Other decrease in quality not described here.</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2</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02863">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No decrease observed </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pPr>
                      <a:r>
                        <a:rPr lang="en-US" sz="1200" dirty="0" smtClean="0">
                          <a:effectLst/>
                          <a:latin typeface="Calibri"/>
                        </a:rPr>
                        <a:t>1</a:t>
                      </a:r>
                      <a:endParaRPr lang="en-US" sz="1200" dirty="0">
                        <a:effectLst/>
                        <a:latin typeface="Calibri"/>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02863">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Do not know</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1</a:t>
                      </a:r>
                      <a:endParaRPr lang="en-US" sz="1200" dirty="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endParaRPr lang="en-US" sz="1200" dirty="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a:ea typeface="Calibri"/>
                          <a:cs typeface="Times New Roman"/>
                        </a:rPr>
                        <a:t>4</a:t>
                      </a:r>
                      <a:endParaRPr lang="en-US" sz="1200" dirty="0">
                        <a:effectLst/>
                        <a:latin typeface="Calibri"/>
                        <a:ea typeface="Calibri"/>
                        <a:cs typeface="Times New Roman"/>
                      </a:endParaRPr>
                    </a:p>
                  </a:txBody>
                  <a:tcPr marL="36592" marR="36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4" name="Title 4"/>
          <p:cNvSpPr>
            <a:spLocks noGrp="1"/>
          </p:cNvSpPr>
          <p:nvPr>
            <p:ph type="title"/>
          </p:nvPr>
        </p:nvSpPr>
        <p:spPr>
          <a:xfrm>
            <a:off x="304800" y="0"/>
            <a:ext cx="8229600" cy="914400"/>
          </a:xfrm>
        </p:spPr>
        <p:txBody>
          <a:bodyPr/>
          <a:lstStyle/>
          <a:p>
            <a:r>
              <a:rPr lang="en-US" sz="2000" dirty="0">
                <a:latin typeface="+mn-lt"/>
              </a:rPr>
              <a:t>Climate change-related threats to water and sanitation access in the Arctic, as reported by survey respondents, </a:t>
            </a:r>
            <a:r>
              <a:rPr lang="en-US" sz="2000" dirty="0" smtClean="0">
                <a:latin typeface="+mn-lt"/>
              </a:rPr>
              <a:t>2016 </a:t>
            </a:r>
            <a:endParaRPr lang="en-US" sz="2000" dirty="0">
              <a:latin typeface="+mn-lt"/>
            </a:endParaRPr>
          </a:p>
        </p:txBody>
      </p:sp>
    </p:spTree>
    <p:extLst>
      <p:ext uri="{BB962C8B-B14F-4D97-AF65-F5344CB8AC3E}">
        <p14:creationId xmlns:p14="http://schemas.microsoft.com/office/powerpoint/2010/main" val="2763697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5400113"/>
              </p:ext>
            </p:extLst>
          </p:nvPr>
        </p:nvGraphicFramePr>
        <p:xfrm>
          <a:off x="228601" y="1295400"/>
          <a:ext cx="7875583" cy="5566388"/>
        </p:xfrm>
        <a:graphic>
          <a:graphicData uri="http://schemas.openxmlformats.org/drawingml/2006/table">
            <a:tbl>
              <a:tblPr firstRow="1" firstCol="1" bandRow="1"/>
              <a:tblGrid>
                <a:gridCol w="508572"/>
                <a:gridCol w="2940508"/>
                <a:gridCol w="714215"/>
                <a:gridCol w="576421"/>
                <a:gridCol w="769969"/>
                <a:gridCol w="566897"/>
                <a:gridCol w="601504"/>
                <a:gridCol w="608743"/>
                <a:gridCol w="588754"/>
              </a:tblGrid>
              <a:tr h="102863">
                <a:tc rowSpan="2" gridSpan="2">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libri"/>
                        <a:ea typeface="Calibri"/>
                        <a:cs typeface="Times New Roman"/>
                      </a:endParaRPr>
                    </a:p>
                  </a:txBody>
                  <a:tcPr marL="36592" marR="36592"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7">
                  <a:txBody>
                    <a:bodyPr/>
                    <a:lstStyle/>
                    <a:p>
                      <a:pPr marL="0" marR="0" algn="ctr">
                        <a:lnSpc>
                          <a:spcPct val="115000"/>
                        </a:lnSpc>
                        <a:spcBef>
                          <a:spcPts val="0"/>
                        </a:spcBef>
                        <a:spcAft>
                          <a:spcPts val="0"/>
                        </a:spcAft>
                      </a:pPr>
                      <a:r>
                        <a:rPr lang="en-US" sz="1200" b="1" dirty="0">
                          <a:solidFill>
                            <a:srgbClr val="000000"/>
                          </a:solidFill>
                          <a:effectLst/>
                          <a:latin typeface="Calibri"/>
                          <a:ea typeface="Times New Roman"/>
                          <a:cs typeface="Times New Roman"/>
                        </a:rPr>
                        <a:t>Number of responses</a:t>
                      </a:r>
                      <a:endParaRPr lang="en-US" sz="1200" dirty="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451">
                <a:tc gridSpan="2"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Canada: Nunavut</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Finland</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Greenland</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Iceland</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Norway</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Sweden</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U.S.: Alaska</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863">
                <a:tc gridSpan="2">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TOTAL RESPONDENTS</a:t>
                      </a:r>
                      <a:endParaRPr lang="en-US" sz="1200">
                        <a:effectLst/>
                        <a:latin typeface="Calibri"/>
                        <a:ea typeface="Calibri"/>
                        <a:cs typeface="Times New Roman"/>
                      </a:endParaRPr>
                    </a:p>
                  </a:txBody>
                  <a:tcPr marL="36592" marR="36592"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3</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2</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13</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02863">
                <a:tc rowSpan="6">
                  <a:txBody>
                    <a:bodyPr/>
                    <a:lstStyle/>
                    <a:p>
                      <a:pPr marL="71755" marR="71755" algn="ctr">
                        <a:lnSpc>
                          <a:spcPct val="114000"/>
                        </a:lnSpc>
                        <a:spcBef>
                          <a:spcPts val="0"/>
                        </a:spcBef>
                        <a:spcAft>
                          <a:spcPts val="0"/>
                        </a:spcAft>
                      </a:pPr>
                      <a:r>
                        <a:rPr lang="en-US" sz="1200" dirty="0">
                          <a:solidFill>
                            <a:srgbClr val="000000"/>
                          </a:solidFill>
                          <a:effectLst/>
                          <a:latin typeface="Calibri"/>
                          <a:ea typeface="Times New Roman"/>
                          <a:cs typeface="Times New Roman"/>
                        </a:rPr>
                        <a:t>Damage to water and sanitation infrastructure?</a:t>
                      </a:r>
                      <a:endParaRPr lang="en-US" sz="1200" dirty="0">
                        <a:effectLst/>
                        <a:latin typeface="Calibri"/>
                        <a:ea typeface="Calibri"/>
                        <a:cs typeface="Times New Roman"/>
                      </a:endParaRPr>
                    </a:p>
                  </a:txBody>
                  <a:tcPr marL="68580" marR="68580" marT="0" marB="0" vert="vert27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Damage to infrastructure due to high overland water flow (runoff) after intense storms.</a:t>
                      </a:r>
                      <a:endParaRPr lang="en-US" sz="12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3</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26">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Damage to infrastructure from riverbank erosion after intense rainstorms.</a:t>
                      </a:r>
                      <a:endParaRPr lang="en-US" sz="12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3</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26">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Damage to structure founded on frozen soil due to thawing permafrost.</a:t>
                      </a:r>
                      <a:endParaRPr lang="en-US" sz="12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3</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4</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26">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Other damage to water infrastructure due to event(s) not described here.</a:t>
                      </a:r>
                      <a:endParaRPr lang="en-US" sz="12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863">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No damage occurred</a:t>
                      </a:r>
                      <a:endParaRPr lang="en-US" sz="12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863">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Do not know</a:t>
                      </a:r>
                      <a:endParaRPr lang="en-US" sz="12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Calibri"/>
                          <a:ea typeface="Calibri"/>
                          <a:cs typeface="Times New Roman"/>
                        </a:rPr>
                        <a:t>6</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588">
                <a:tc rowSpan="5">
                  <a:txBody>
                    <a:bodyPr/>
                    <a:lstStyle/>
                    <a:p>
                      <a:pPr marL="71755" marR="71755" algn="ctr">
                        <a:lnSpc>
                          <a:spcPct val="114000"/>
                        </a:lnSpc>
                        <a:spcBef>
                          <a:spcPts val="0"/>
                        </a:spcBef>
                        <a:spcAft>
                          <a:spcPts val="0"/>
                        </a:spcAft>
                      </a:pPr>
                      <a:r>
                        <a:rPr lang="en-US" sz="1200" dirty="0">
                          <a:solidFill>
                            <a:srgbClr val="000000"/>
                          </a:solidFill>
                          <a:effectLst/>
                          <a:latin typeface="Calibri"/>
                          <a:ea typeface="Times New Roman"/>
                          <a:cs typeface="Times New Roman"/>
                        </a:rPr>
                        <a:t>Climate-caused maintenance?</a:t>
                      </a:r>
                      <a:endParaRPr lang="en-US" sz="1200" dirty="0">
                        <a:effectLst/>
                        <a:latin typeface="Calibri"/>
                        <a:ea typeface="Calibri"/>
                        <a:cs typeface="Times New Roman"/>
                      </a:endParaRPr>
                    </a:p>
                  </a:txBody>
                  <a:tcPr marL="68580" marR="68580" marT="0" marB="0" vert="vert27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Use of dirty, contaminated, or unsafe water due to high cost of repairing or replacing damaged structures or contaminated water sources.</a:t>
                      </a:r>
                      <a:endParaRPr lang="en-US" sz="12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2</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08588">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Increase in cost of operations and maintenance.</a:t>
                      </a:r>
                      <a:endParaRPr lang="en-US" sz="12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2</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6</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5726">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Other operations or maintenance issue(s) caused by climate change not described here.</a:t>
                      </a:r>
                      <a:endParaRPr lang="en-US" sz="12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3</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08588">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No climate-related issues/Do not know</a:t>
                      </a:r>
                      <a:endParaRPr lang="en-US" sz="12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5726">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Do not know</a:t>
                      </a:r>
                      <a:endParaRPr lang="en-US" sz="12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6</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4" name="Title 4"/>
          <p:cNvSpPr>
            <a:spLocks noGrp="1"/>
          </p:cNvSpPr>
          <p:nvPr>
            <p:ph type="title"/>
          </p:nvPr>
        </p:nvSpPr>
        <p:spPr>
          <a:xfrm>
            <a:off x="304800" y="0"/>
            <a:ext cx="8229600" cy="914400"/>
          </a:xfrm>
        </p:spPr>
        <p:txBody>
          <a:bodyPr/>
          <a:lstStyle/>
          <a:p>
            <a:r>
              <a:rPr lang="en-US" sz="2000" dirty="0">
                <a:latin typeface="+mn-lt"/>
              </a:rPr>
              <a:t>Climate change-related threats to water and sanitation access in the Arctic, as reported by survey respondents, </a:t>
            </a:r>
            <a:r>
              <a:rPr lang="en-US" sz="2000" dirty="0" smtClean="0">
                <a:latin typeface="+mn-lt"/>
              </a:rPr>
              <a:t>2016 (continued)</a:t>
            </a:r>
            <a:endParaRPr lang="en-US" sz="2000" dirty="0">
              <a:latin typeface="+mn-lt"/>
            </a:endParaRPr>
          </a:p>
        </p:txBody>
      </p:sp>
    </p:spTree>
    <p:extLst>
      <p:ext uri="{BB962C8B-B14F-4D97-AF65-F5344CB8AC3E}">
        <p14:creationId xmlns:p14="http://schemas.microsoft.com/office/powerpoint/2010/main" val="2159968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36520111"/>
              </p:ext>
            </p:extLst>
          </p:nvPr>
        </p:nvGraphicFramePr>
        <p:xfrm>
          <a:off x="228601" y="1295400"/>
          <a:ext cx="8007091" cy="4121688"/>
        </p:xfrm>
        <a:graphic>
          <a:graphicData uri="http://schemas.openxmlformats.org/drawingml/2006/table">
            <a:tbl>
              <a:tblPr firstRow="1" firstCol="1" bandRow="1"/>
              <a:tblGrid>
                <a:gridCol w="640080"/>
                <a:gridCol w="2940508"/>
                <a:gridCol w="714215"/>
                <a:gridCol w="576421"/>
                <a:gridCol w="769969"/>
                <a:gridCol w="566897"/>
                <a:gridCol w="601504"/>
                <a:gridCol w="608743"/>
                <a:gridCol w="588754"/>
              </a:tblGrid>
              <a:tr h="102863">
                <a:tc rowSpan="2" gridSpan="2">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libri"/>
                        <a:ea typeface="Calibri"/>
                        <a:cs typeface="Times New Roman"/>
                      </a:endParaRPr>
                    </a:p>
                  </a:txBody>
                  <a:tcPr marL="36592" marR="36592"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7">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Number of responses</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451">
                <a:tc gridSpan="2"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Canada: Nunavut</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Finland</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Greenland</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Iceland</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Norway</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Sweden</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U.S.: Alaska</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863">
                <a:tc gridSpan="2">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TOTAL RESPONDENTS</a:t>
                      </a:r>
                      <a:endParaRPr lang="en-US" sz="1200">
                        <a:effectLst/>
                        <a:latin typeface="Calibri"/>
                        <a:ea typeface="Calibri"/>
                        <a:cs typeface="Times New Roman"/>
                      </a:endParaRPr>
                    </a:p>
                  </a:txBody>
                  <a:tcPr marL="36592" marR="36592"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3</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2</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solidFill>
                            <a:srgbClr val="000000"/>
                          </a:solidFill>
                          <a:effectLst/>
                          <a:latin typeface="Calibri"/>
                          <a:ea typeface="Times New Roman"/>
                          <a:cs typeface="Times New Roman"/>
                        </a:rPr>
                        <a:t>13</a:t>
                      </a:r>
                      <a:endParaRPr lang="en-US" sz="1200">
                        <a:effectLst/>
                        <a:latin typeface="Calibri"/>
                        <a:ea typeface="Calibri"/>
                        <a:cs typeface="Times New Roman"/>
                      </a:endParaRPr>
                    </a:p>
                  </a:txBody>
                  <a:tcPr marL="36592" marR="365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02863">
                <a:tc rowSpan="6">
                  <a:txBody>
                    <a:bodyPr/>
                    <a:lstStyle/>
                    <a:p>
                      <a:pPr marL="71755" marR="71755" algn="ctr">
                        <a:lnSpc>
                          <a:spcPct val="115000"/>
                        </a:lnSpc>
                        <a:spcBef>
                          <a:spcPts val="0"/>
                        </a:spcBef>
                        <a:spcAft>
                          <a:spcPts val="0"/>
                        </a:spcAft>
                      </a:pPr>
                      <a:r>
                        <a:rPr lang="en-US" sz="1200">
                          <a:solidFill>
                            <a:srgbClr val="000000"/>
                          </a:solidFill>
                          <a:effectLst/>
                          <a:latin typeface="Calibri"/>
                          <a:ea typeface="Times New Roman"/>
                          <a:cs typeface="Times New Roman"/>
                        </a:rPr>
                        <a:t>Water treatment affected?</a:t>
                      </a:r>
                      <a:endParaRPr lang="en-US" sz="1200">
                        <a:effectLst/>
                        <a:latin typeface="Calibri"/>
                        <a:ea typeface="Calibri"/>
                        <a:cs typeface="Times New Roman"/>
                      </a:endParaRPr>
                    </a:p>
                  </a:txBody>
                  <a:tcPr marL="68580" marR="68580" marT="0" marB="0" vert="vert27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Rise in bromide concentration requiring treatment of water source.</a:t>
                      </a:r>
                      <a:endParaRPr lang="en-US" sz="12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26">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More difficult to appropriately treat water after increase in turbidity, pathogens, or natural contaminants in the water.</a:t>
                      </a:r>
                      <a:endParaRPr lang="en-US" sz="12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2</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4</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26">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More frequent or severe algal blooms affecting water treatment.</a:t>
                      </a:r>
                      <a:endParaRPr lang="en-US" sz="12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26">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Other treatment issue(s) not described here.</a:t>
                      </a:r>
                      <a:endParaRPr lang="en-US" sz="12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3</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863">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Treatment not affected</a:t>
                      </a:r>
                      <a:endParaRPr lang="en-US" sz="12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2</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863">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effectLst/>
                          <a:latin typeface="Calibri"/>
                          <a:ea typeface="Times New Roman"/>
                          <a:cs typeface="Times New Roman"/>
                        </a:rPr>
                        <a:t>Do not know</a:t>
                      </a:r>
                      <a:endParaRPr lang="en-US" sz="12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7</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440">
                <a:tc rowSpan="3">
                  <a:txBody>
                    <a:bodyPr/>
                    <a:lstStyle/>
                    <a:p>
                      <a:pPr marL="71755" marR="71755" algn="ctr">
                        <a:lnSpc>
                          <a:spcPct val="100000"/>
                        </a:lnSpc>
                        <a:spcBef>
                          <a:spcPts val="0"/>
                        </a:spcBef>
                        <a:spcAft>
                          <a:spcPts val="0"/>
                        </a:spcAft>
                      </a:pPr>
                      <a:r>
                        <a:rPr lang="en-US" sz="1200" dirty="0">
                          <a:solidFill>
                            <a:srgbClr val="000000"/>
                          </a:solidFill>
                          <a:effectLst/>
                          <a:latin typeface="Calibri"/>
                          <a:ea typeface="Times New Roman"/>
                          <a:cs typeface="Times New Roman"/>
                        </a:rPr>
                        <a:t>Climate change affected planning?</a:t>
                      </a:r>
                      <a:endParaRPr lang="en-US" sz="1200" dirty="0">
                        <a:effectLst/>
                        <a:latin typeface="Calibri"/>
                        <a:ea typeface="Calibri"/>
                        <a:cs typeface="Times New Roman"/>
                      </a:endParaRPr>
                    </a:p>
                  </a:txBody>
                  <a:tcPr marL="68580" marR="68580" marT="0" marB="0" vert="vert27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Yes</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2</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1</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2</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6</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9244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No</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2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solidFill>
                            <a:srgbClr val="000000"/>
                          </a:solidFill>
                          <a:effectLst/>
                          <a:latin typeface="Calibri"/>
                          <a:ea typeface="Times New Roman"/>
                          <a:cs typeface="Times New Roman"/>
                        </a:rPr>
                        <a:t>2</a:t>
                      </a:r>
                      <a:endParaRPr lang="en-US"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92440">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Calibri"/>
                          <a:ea typeface="Times New Roman"/>
                          <a:cs typeface="Times New Roman"/>
                        </a:rPr>
                        <a:t>Do not know</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1</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1</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1</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 </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5</a:t>
                      </a:r>
                      <a:endParaRPr lang="en-US"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4" name="Title 4"/>
          <p:cNvSpPr>
            <a:spLocks noGrp="1"/>
          </p:cNvSpPr>
          <p:nvPr>
            <p:ph type="title"/>
          </p:nvPr>
        </p:nvSpPr>
        <p:spPr>
          <a:xfrm>
            <a:off x="304800" y="0"/>
            <a:ext cx="8229600" cy="914400"/>
          </a:xfrm>
        </p:spPr>
        <p:txBody>
          <a:bodyPr/>
          <a:lstStyle/>
          <a:p>
            <a:r>
              <a:rPr lang="en-US" sz="2000" dirty="0">
                <a:latin typeface="+mn-lt"/>
              </a:rPr>
              <a:t>Climate change-related threats to water and sanitation access in the Arctic, as reported by survey respondents, </a:t>
            </a:r>
            <a:r>
              <a:rPr lang="en-US" sz="2000" dirty="0" smtClean="0">
                <a:latin typeface="+mn-lt"/>
              </a:rPr>
              <a:t>2016 (continued)</a:t>
            </a:r>
            <a:endParaRPr lang="en-US" sz="2000" dirty="0">
              <a:latin typeface="+mn-lt"/>
            </a:endParaRPr>
          </a:p>
        </p:txBody>
      </p:sp>
    </p:spTree>
    <p:extLst>
      <p:ext uri="{BB962C8B-B14F-4D97-AF65-F5344CB8AC3E}">
        <p14:creationId xmlns:p14="http://schemas.microsoft.com/office/powerpoint/2010/main" val="1599846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5791200" cy="1143000"/>
          </a:xfrm>
        </p:spPr>
        <p:txBody>
          <a:bodyPr/>
          <a:lstStyle/>
          <a:p>
            <a:r>
              <a:rPr lang="en-US" sz="3000" dirty="0" smtClean="0"/>
              <a:t>Survey responses:</a:t>
            </a:r>
            <a:br>
              <a:rPr lang="en-US" sz="3000" dirty="0" smtClean="0"/>
            </a:br>
            <a:r>
              <a:rPr lang="en-US" sz="3000" dirty="0" smtClean="0"/>
              <a:t>Decreases in source water </a:t>
            </a:r>
            <a:r>
              <a:rPr lang="en-US" sz="3000" u="sng" dirty="0" smtClean="0"/>
              <a:t>quantity</a:t>
            </a:r>
            <a:endParaRPr lang="en-US" sz="3000" u="sng" dirty="0"/>
          </a:p>
        </p:txBody>
      </p:sp>
      <p:sp>
        <p:nvSpPr>
          <p:cNvPr id="3" name="Content Placeholder 2"/>
          <p:cNvSpPr>
            <a:spLocks noGrp="1"/>
          </p:cNvSpPr>
          <p:nvPr>
            <p:ph idx="1"/>
          </p:nvPr>
        </p:nvSpPr>
        <p:spPr>
          <a:xfrm>
            <a:off x="457200" y="1371600"/>
            <a:ext cx="7620000" cy="4800600"/>
          </a:xfrm>
        </p:spPr>
        <p:txBody>
          <a:bodyPr>
            <a:normAutofit fontScale="92500" lnSpcReduction="10000"/>
          </a:bodyPr>
          <a:lstStyle/>
          <a:p>
            <a:pPr marL="114300" indent="0">
              <a:buNone/>
            </a:pPr>
            <a:r>
              <a:rPr lang="en-US" dirty="0"/>
              <a:t>CANADA - Nunavut</a:t>
            </a:r>
          </a:p>
          <a:p>
            <a:r>
              <a:rPr lang="en-US" sz="1900" dirty="0" smtClean="0"/>
              <a:t>“Some </a:t>
            </a:r>
            <a:r>
              <a:rPr lang="en-US" sz="1900" dirty="0"/>
              <a:t>communities' principal water source is fed by receding glaciers and/or snow packs. Less melt has been witnessed in several communities over the last decade</a:t>
            </a:r>
            <a:r>
              <a:rPr lang="en-US" sz="1900" dirty="0" smtClean="0"/>
              <a:t>.”</a:t>
            </a:r>
            <a:endParaRPr lang="en-US" sz="1900" dirty="0"/>
          </a:p>
          <a:p>
            <a:endParaRPr lang="en-US" dirty="0" smtClean="0"/>
          </a:p>
          <a:p>
            <a:pPr marL="114300" indent="0">
              <a:buNone/>
            </a:pPr>
            <a:r>
              <a:rPr lang="en-US" dirty="0" smtClean="0"/>
              <a:t>ALASKA – North </a:t>
            </a:r>
            <a:r>
              <a:rPr lang="en-US" dirty="0"/>
              <a:t>Slope Borough</a:t>
            </a:r>
          </a:p>
          <a:p>
            <a:r>
              <a:rPr lang="en-US" sz="1900" dirty="0" smtClean="0"/>
              <a:t>“Decrease </a:t>
            </a:r>
            <a:r>
              <a:rPr lang="en-US" sz="1900" dirty="0"/>
              <a:t>in groundwater aquifers and main tundra pond water </a:t>
            </a:r>
            <a:r>
              <a:rPr lang="en-US" sz="1900" dirty="0" smtClean="0"/>
              <a:t>source.”</a:t>
            </a:r>
          </a:p>
          <a:p>
            <a:endParaRPr lang="en-US" dirty="0" smtClean="0"/>
          </a:p>
          <a:p>
            <a:pPr marL="114300" indent="0">
              <a:buNone/>
            </a:pPr>
            <a:r>
              <a:rPr lang="en-US" dirty="0" smtClean="0"/>
              <a:t>ALASKA </a:t>
            </a:r>
            <a:r>
              <a:rPr lang="en-US" dirty="0"/>
              <a:t>– </a:t>
            </a:r>
            <a:r>
              <a:rPr lang="en-US" dirty="0" err="1"/>
              <a:t>Gakona</a:t>
            </a:r>
            <a:endParaRPr lang="en-US" dirty="0"/>
          </a:p>
          <a:p>
            <a:r>
              <a:rPr lang="en-US" sz="1900" dirty="0" smtClean="0"/>
              <a:t>“Dry </a:t>
            </a:r>
            <a:r>
              <a:rPr lang="en-US" sz="1900" dirty="0"/>
              <a:t>summers and warm winters have </a:t>
            </a:r>
            <a:r>
              <a:rPr lang="en-US" sz="1900" dirty="0" smtClean="0"/>
              <a:t>caused a </a:t>
            </a:r>
            <a:r>
              <a:rPr lang="en-US" sz="1900" dirty="0"/>
              <a:t>loss of ground moisture and water in bog and pond </a:t>
            </a:r>
            <a:r>
              <a:rPr lang="en-US" sz="1900" dirty="0" smtClean="0"/>
              <a:t>areas.”</a:t>
            </a:r>
            <a:endParaRPr lang="en-US" sz="1900" dirty="0"/>
          </a:p>
          <a:p>
            <a:endParaRPr lang="en-US" dirty="0" smtClean="0"/>
          </a:p>
          <a:p>
            <a:pPr marL="114300" indent="0">
              <a:buNone/>
            </a:pPr>
            <a:r>
              <a:rPr lang="en-US" dirty="0" smtClean="0"/>
              <a:t>ALASKA </a:t>
            </a:r>
            <a:r>
              <a:rPr lang="en-US" dirty="0"/>
              <a:t>– Kotzebue</a:t>
            </a:r>
          </a:p>
          <a:p>
            <a:r>
              <a:rPr lang="en-US" sz="1900" dirty="0" smtClean="0"/>
              <a:t>“The </a:t>
            </a:r>
            <a:r>
              <a:rPr lang="en-US" sz="1900" dirty="0"/>
              <a:t>lack of snow and rain, and the increased heat have been diminishing our water </a:t>
            </a:r>
            <a:r>
              <a:rPr lang="en-US" sz="1900" dirty="0" smtClean="0"/>
              <a:t>supply.”</a:t>
            </a:r>
            <a:endParaRPr lang="en-US" sz="1900" dirty="0"/>
          </a:p>
          <a:p>
            <a:endParaRPr lang="en-US" dirty="0"/>
          </a:p>
        </p:txBody>
      </p:sp>
      <p:pic>
        <p:nvPicPr>
          <p:cNvPr id="4" name="Picture 4" descr="Two pairs of aerial photographs of pond areas in Alaska. The two images on the left show the pond areas in 1951 and the two corresponding images on the right show the same pond areas in 2000. The 2000 images have significantly smaller water level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48" t="8830" r="3629" b="47015"/>
          <a:stretch/>
        </p:blipFill>
        <p:spPr bwMode="auto">
          <a:xfrm>
            <a:off x="6096000" y="87765"/>
            <a:ext cx="2360428" cy="122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259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5843025" cy="1143000"/>
          </a:xfrm>
        </p:spPr>
        <p:txBody>
          <a:bodyPr/>
          <a:lstStyle/>
          <a:p>
            <a:r>
              <a:rPr lang="en-US" sz="3000" dirty="0" smtClean="0"/>
              <a:t>Survey responses:</a:t>
            </a:r>
            <a:br>
              <a:rPr lang="en-US" sz="3000" dirty="0" smtClean="0"/>
            </a:br>
            <a:r>
              <a:rPr lang="en-US" sz="3000" dirty="0" smtClean="0"/>
              <a:t>Decreases in source water </a:t>
            </a:r>
            <a:r>
              <a:rPr lang="en-US" sz="3000" u="sng" dirty="0" smtClean="0"/>
              <a:t>quality</a:t>
            </a:r>
            <a:endParaRPr lang="en-US" sz="3000" dirty="0"/>
          </a:p>
        </p:txBody>
      </p:sp>
      <p:sp>
        <p:nvSpPr>
          <p:cNvPr id="3" name="Content Placeholder 2"/>
          <p:cNvSpPr>
            <a:spLocks noGrp="1"/>
          </p:cNvSpPr>
          <p:nvPr>
            <p:ph idx="1"/>
          </p:nvPr>
        </p:nvSpPr>
        <p:spPr>
          <a:xfrm>
            <a:off x="457200" y="1371600"/>
            <a:ext cx="7620000" cy="5257800"/>
          </a:xfrm>
        </p:spPr>
        <p:txBody>
          <a:bodyPr>
            <a:noAutofit/>
          </a:bodyPr>
          <a:lstStyle/>
          <a:p>
            <a:pPr marL="114300" indent="0">
              <a:buNone/>
            </a:pPr>
            <a:r>
              <a:rPr lang="en-US" sz="2000" dirty="0"/>
              <a:t>CANADA – Nunavut</a:t>
            </a:r>
          </a:p>
          <a:p>
            <a:r>
              <a:rPr lang="en-US" sz="1800" dirty="0" smtClean="0"/>
              <a:t>“Storm </a:t>
            </a:r>
            <a:r>
              <a:rPr lang="en-US" sz="1800" dirty="0"/>
              <a:t>surges are causing salt water intrusions near river intakes. </a:t>
            </a:r>
            <a:r>
              <a:rPr lang="en-US" sz="1800" dirty="0" smtClean="0"/>
              <a:t>Intake </a:t>
            </a:r>
            <a:r>
              <a:rPr lang="en-US" sz="1800" dirty="0"/>
              <a:t>pipes </a:t>
            </a:r>
            <a:r>
              <a:rPr lang="en-US" sz="1800" dirty="0" smtClean="0"/>
              <a:t>need </a:t>
            </a:r>
            <a:r>
              <a:rPr lang="en-US" sz="1800" dirty="0"/>
              <a:t>to be moved upstream to avoid drawing brackish waters into the pumping stations</a:t>
            </a:r>
            <a:r>
              <a:rPr lang="en-US" sz="1800" dirty="0" smtClean="0"/>
              <a:t>.”</a:t>
            </a:r>
          </a:p>
          <a:p>
            <a:endParaRPr lang="en-US" sz="1800" dirty="0" smtClean="0"/>
          </a:p>
          <a:p>
            <a:pPr marL="114300" indent="0">
              <a:buNone/>
            </a:pPr>
            <a:r>
              <a:rPr lang="en-US" sz="2000" dirty="0" smtClean="0"/>
              <a:t>NORWAY</a:t>
            </a:r>
            <a:endParaRPr lang="en-US" sz="2000" dirty="0"/>
          </a:p>
          <a:p>
            <a:r>
              <a:rPr lang="en-US" sz="1800" dirty="0" smtClean="0"/>
              <a:t>“The </a:t>
            </a:r>
            <a:r>
              <a:rPr lang="en-US" sz="1800" dirty="0"/>
              <a:t>color of water in river and lakes have gradually </a:t>
            </a:r>
            <a:r>
              <a:rPr lang="en-US" sz="1800" dirty="0" smtClean="0"/>
              <a:t>changed over time.”</a:t>
            </a:r>
          </a:p>
          <a:p>
            <a:pPr lvl="1"/>
            <a:endParaRPr lang="en-US" sz="2000" dirty="0"/>
          </a:p>
          <a:p>
            <a:pPr marL="114300" indent="0">
              <a:buNone/>
            </a:pPr>
            <a:r>
              <a:rPr lang="en-US" sz="2000" dirty="0" smtClean="0"/>
              <a:t>ALASKA </a:t>
            </a:r>
            <a:r>
              <a:rPr lang="en-US" sz="2000" dirty="0"/>
              <a:t>- Northwest Arctic </a:t>
            </a:r>
            <a:r>
              <a:rPr lang="en-US" sz="2000" dirty="0" smtClean="0"/>
              <a:t>Borough</a:t>
            </a:r>
            <a:endParaRPr lang="en-US" sz="2000" dirty="0"/>
          </a:p>
          <a:p>
            <a:r>
              <a:rPr lang="en-US" sz="1800" dirty="0" smtClean="0"/>
              <a:t>“Stream </a:t>
            </a:r>
            <a:r>
              <a:rPr lang="en-US" sz="1800" dirty="0"/>
              <a:t>bank erosion and permafrost thawing (</a:t>
            </a:r>
            <a:r>
              <a:rPr lang="en-US" sz="1800" dirty="0" smtClean="0"/>
              <a:t>i.e. </a:t>
            </a:r>
            <a:r>
              <a:rPr lang="en-US" sz="1800" dirty="0"/>
              <a:t>sloughing) decreases water quality via </a:t>
            </a:r>
            <a:r>
              <a:rPr lang="en-US" sz="1800" dirty="0" smtClean="0"/>
              <a:t>turbidity.”</a:t>
            </a:r>
            <a:endParaRPr lang="en-US" sz="1800" dirty="0"/>
          </a:p>
        </p:txBody>
      </p:sp>
      <p:pic>
        <p:nvPicPr>
          <p:cNvPr id="4" name="Picture 2" descr="... water quality monitoring, restoring lakes and treating waste wa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225" y="87765"/>
            <a:ext cx="2035465" cy="1313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095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r>
              <a:rPr lang="en-US" sz="3000" dirty="0" smtClean="0"/>
              <a:t>Survey responses:</a:t>
            </a:r>
            <a:br>
              <a:rPr lang="en-US" sz="3000" dirty="0" smtClean="0"/>
            </a:br>
            <a:r>
              <a:rPr lang="en-US" sz="3000" dirty="0" smtClean="0"/>
              <a:t>Damage to infrastructure</a:t>
            </a:r>
            <a:endParaRPr lang="en-US" sz="3000" dirty="0"/>
          </a:p>
        </p:txBody>
      </p:sp>
      <p:sp>
        <p:nvSpPr>
          <p:cNvPr id="3" name="Content Placeholder 2"/>
          <p:cNvSpPr>
            <a:spLocks noGrp="1"/>
          </p:cNvSpPr>
          <p:nvPr>
            <p:ph idx="1"/>
          </p:nvPr>
        </p:nvSpPr>
        <p:spPr>
          <a:xfrm>
            <a:off x="457200" y="1295400"/>
            <a:ext cx="8001000" cy="5181600"/>
          </a:xfrm>
        </p:spPr>
        <p:txBody>
          <a:bodyPr>
            <a:normAutofit/>
          </a:bodyPr>
          <a:lstStyle/>
          <a:p>
            <a:pPr marL="114300" indent="0">
              <a:buNone/>
            </a:pPr>
            <a:r>
              <a:rPr lang="en-US" sz="2000" dirty="0"/>
              <a:t>CANADA – Nunavut</a:t>
            </a:r>
          </a:p>
          <a:p>
            <a:r>
              <a:rPr lang="en-US" sz="1800" dirty="0" smtClean="0"/>
              <a:t>“Leaks </a:t>
            </a:r>
            <a:r>
              <a:rPr lang="en-US" sz="1800" dirty="0"/>
              <a:t>in reservoirs due to berm instability (thawing</a:t>
            </a:r>
            <a:r>
              <a:rPr lang="en-US" sz="1800" dirty="0" smtClean="0"/>
              <a:t>).”</a:t>
            </a:r>
            <a:endParaRPr lang="en-US" sz="1800" dirty="0"/>
          </a:p>
          <a:p>
            <a:pPr marL="114300" indent="0">
              <a:buNone/>
            </a:pPr>
            <a:r>
              <a:rPr lang="en-US" sz="2000" dirty="0" smtClean="0"/>
              <a:t>ICELAND</a:t>
            </a:r>
            <a:endParaRPr lang="en-US" sz="2000" dirty="0"/>
          </a:p>
          <a:p>
            <a:r>
              <a:rPr lang="en-US" sz="1800" dirty="0" smtClean="0"/>
              <a:t>“Damage </a:t>
            </a:r>
            <a:r>
              <a:rPr lang="en-US" sz="1800" dirty="0"/>
              <a:t>to water infrastructure has </a:t>
            </a:r>
            <a:r>
              <a:rPr lang="en-US" sz="1800" dirty="0" smtClean="0"/>
              <a:t>occurred </a:t>
            </a:r>
            <a:r>
              <a:rPr lang="en-US" sz="1800" dirty="0"/>
              <a:t>caused by volcanic eruptions or earthquakes</a:t>
            </a:r>
            <a:r>
              <a:rPr lang="en-US" sz="1800" dirty="0" smtClean="0"/>
              <a:t>.”</a:t>
            </a:r>
          </a:p>
          <a:p>
            <a:pPr marL="114300" indent="0">
              <a:buNone/>
            </a:pPr>
            <a:r>
              <a:rPr lang="en-US" dirty="0" smtClean="0"/>
              <a:t>FINLAND</a:t>
            </a:r>
          </a:p>
          <a:p>
            <a:r>
              <a:rPr lang="en-US" sz="1800" dirty="0" smtClean="0"/>
              <a:t>“Dam safety incidents due to power cuts during </a:t>
            </a:r>
          </a:p>
          <a:p>
            <a:pPr marL="114300" indent="0">
              <a:buNone/>
            </a:pPr>
            <a:r>
              <a:rPr lang="en-US" sz="1800" dirty="0" smtClean="0"/>
              <a:t>    intense storms, land collapse, rising water level.”</a:t>
            </a:r>
            <a:endParaRPr lang="en-US" sz="1800" dirty="0"/>
          </a:p>
          <a:p>
            <a:endParaRPr lang="en-US" sz="2000" dirty="0" smtClean="0"/>
          </a:p>
          <a:p>
            <a:pPr marL="114300" indent="0">
              <a:buNone/>
            </a:pPr>
            <a:r>
              <a:rPr lang="en-US" sz="2000" dirty="0" smtClean="0"/>
              <a:t>ALASKA </a:t>
            </a:r>
            <a:r>
              <a:rPr lang="en-US" sz="2000" dirty="0"/>
              <a:t>– Kotzebue</a:t>
            </a:r>
          </a:p>
          <a:p>
            <a:r>
              <a:rPr lang="en-US" sz="1800" dirty="0" smtClean="0"/>
              <a:t>“More frequent and intense storms along with warm weather.”</a:t>
            </a:r>
            <a:endParaRPr lang="en-US" sz="1800" dirty="0"/>
          </a:p>
          <a:p>
            <a:pPr marL="114300" indent="0">
              <a:buNone/>
            </a:pPr>
            <a:r>
              <a:rPr lang="en-US" sz="2000" dirty="0" smtClean="0"/>
              <a:t>ALASKA </a:t>
            </a:r>
            <a:r>
              <a:rPr lang="en-US" sz="2000" dirty="0"/>
              <a:t>– </a:t>
            </a:r>
            <a:r>
              <a:rPr lang="en-US" sz="2000" dirty="0" err="1"/>
              <a:t>Shishmaref</a:t>
            </a:r>
            <a:endParaRPr lang="en-US" sz="2000" dirty="0"/>
          </a:p>
          <a:p>
            <a:r>
              <a:rPr lang="en-US" sz="1800" dirty="0" smtClean="0"/>
              <a:t>“The community </a:t>
            </a:r>
            <a:r>
              <a:rPr lang="en-US" sz="1800" dirty="0"/>
              <a:t>has been suffering from erosion and flooding of the coastline which puts the facilities (like the sewage lagoon) in a vulnerable </a:t>
            </a:r>
            <a:r>
              <a:rPr lang="en-US" sz="1800" dirty="0" smtClean="0"/>
              <a:t>position.”</a:t>
            </a:r>
            <a:endParaRPr lang="en-US" sz="1800" dirty="0"/>
          </a:p>
        </p:txBody>
      </p:sp>
      <p:pic>
        <p:nvPicPr>
          <p:cNvPr id="4" name="Picture 2" descr="https://blog.epa.gov/blog/wp-content/uploads/itsourenvironment/2013/12/Alaskan-villag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54864"/>
            <a:ext cx="1828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71600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039" y="3200400"/>
            <a:ext cx="2650161" cy="128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089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3810000" cy="285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5" y="3352800"/>
            <a:ext cx="3820821"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6324600"/>
            <a:ext cx="3368166" cy="369332"/>
          </a:xfrm>
          <a:prstGeom prst="rect">
            <a:avLst/>
          </a:prstGeom>
          <a:noFill/>
        </p:spPr>
        <p:txBody>
          <a:bodyPr wrap="none" rtlCol="0">
            <a:spAutoFit/>
          </a:bodyPr>
          <a:lstStyle/>
          <a:p>
            <a:r>
              <a:rPr lang="en-US" dirty="0" smtClean="0"/>
              <a:t>Storm erosion in Kotzebue, Alaska</a:t>
            </a:r>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5411" y="-3268"/>
            <a:ext cx="4452790" cy="2416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1337" y="2435803"/>
            <a:ext cx="4476554" cy="440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486400" y="4876800"/>
            <a:ext cx="1219200" cy="19812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40179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r>
              <a:rPr lang="en-US" sz="3000" dirty="0" smtClean="0"/>
              <a:t>Survey responses:</a:t>
            </a:r>
            <a:br>
              <a:rPr lang="en-US" sz="3000" dirty="0" smtClean="0"/>
            </a:br>
            <a:r>
              <a:rPr lang="en-US" sz="3000" dirty="0" smtClean="0"/>
              <a:t>Water treatment effects</a:t>
            </a:r>
            <a:endParaRPr lang="en-US" sz="3000" dirty="0"/>
          </a:p>
        </p:txBody>
      </p:sp>
      <p:sp>
        <p:nvSpPr>
          <p:cNvPr id="3" name="Content Placeholder 2"/>
          <p:cNvSpPr>
            <a:spLocks noGrp="1"/>
          </p:cNvSpPr>
          <p:nvPr>
            <p:ph idx="1"/>
          </p:nvPr>
        </p:nvSpPr>
        <p:spPr>
          <a:xfrm>
            <a:off x="457200" y="1219200"/>
            <a:ext cx="7620000" cy="5257800"/>
          </a:xfrm>
        </p:spPr>
        <p:txBody>
          <a:bodyPr>
            <a:normAutofit/>
          </a:bodyPr>
          <a:lstStyle/>
          <a:p>
            <a:pPr marL="114300" indent="0">
              <a:buNone/>
            </a:pPr>
            <a:r>
              <a:rPr lang="en-US" sz="2000" dirty="0"/>
              <a:t>NORWAY</a:t>
            </a:r>
          </a:p>
          <a:p>
            <a:r>
              <a:rPr lang="en-US" sz="1800" dirty="0" smtClean="0"/>
              <a:t>“Storm </a:t>
            </a:r>
            <a:r>
              <a:rPr lang="en-US" sz="1800" dirty="0"/>
              <a:t>water </a:t>
            </a:r>
            <a:r>
              <a:rPr lang="en-US" sz="1800" dirty="0" smtClean="0"/>
              <a:t>infiltration of </a:t>
            </a:r>
            <a:r>
              <a:rPr lang="en-US" sz="1800" dirty="0"/>
              <a:t>the sewage plant </a:t>
            </a:r>
            <a:r>
              <a:rPr lang="en-US" sz="1800" dirty="0" smtClean="0"/>
              <a:t>reduces </a:t>
            </a:r>
            <a:r>
              <a:rPr lang="en-US" sz="1800" dirty="0"/>
              <a:t>the </a:t>
            </a:r>
            <a:r>
              <a:rPr lang="en-US" sz="1800" dirty="0" smtClean="0"/>
              <a:t>effectiveness </a:t>
            </a:r>
            <a:r>
              <a:rPr lang="en-US" sz="1800" dirty="0"/>
              <a:t>of </a:t>
            </a:r>
            <a:r>
              <a:rPr lang="en-US" sz="1800" dirty="0" smtClean="0"/>
              <a:t>treatment.”</a:t>
            </a:r>
          </a:p>
          <a:p>
            <a:endParaRPr lang="en-US" sz="1800" dirty="0" smtClean="0"/>
          </a:p>
          <a:p>
            <a:pPr marL="114300" indent="0">
              <a:buNone/>
            </a:pPr>
            <a:r>
              <a:rPr lang="en-US" sz="2000" dirty="0" smtClean="0"/>
              <a:t>SWEDEN</a:t>
            </a:r>
            <a:endParaRPr lang="en-US" sz="2000" dirty="0"/>
          </a:p>
          <a:p>
            <a:r>
              <a:rPr lang="en-US" sz="1800" dirty="0" smtClean="0"/>
              <a:t>“More frequent flooding in the </a:t>
            </a:r>
            <a:r>
              <a:rPr lang="en-US" sz="1800" dirty="0"/>
              <a:t>past ten years </a:t>
            </a:r>
            <a:r>
              <a:rPr lang="en-US" sz="1800" dirty="0" smtClean="0"/>
              <a:t>though </a:t>
            </a:r>
            <a:r>
              <a:rPr lang="en-US" sz="1800" dirty="0"/>
              <a:t>it has not yet affected the water wells. </a:t>
            </a:r>
            <a:r>
              <a:rPr lang="en-US" sz="1800" dirty="0" smtClean="0"/>
              <a:t>“</a:t>
            </a:r>
          </a:p>
          <a:p>
            <a:pPr lvl="1"/>
            <a:endParaRPr lang="en-US" dirty="0" smtClean="0"/>
          </a:p>
          <a:p>
            <a:pPr marL="114300" indent="0">
              <a:buNone/>
            </a:pPr>
            <a:r>
              <a:rPr lang="en-US" sz="2000" dirty="0"/>
              <a:t>ALASKA – Kotzebue</a:t>
            </a:r>
          </a:p>
          <a:p>
            <a:r>
              <a:rPr lang="en-US" sz="1800" dirty="0" smtClean="0"/>
              <a:t>“My </a:t>
            </a:r>
            <a:r>
              <a:rPr lang="en-US" sz="1800" dirty="0"/>
              <a:t>13 stage water filter now clogs with debris in 1/4 of the time it ordinarily would have</a:t>
            </a:r>
            <a:r>
              <a:rPr lang="en-US" sz="1800" dirty="0" smtClean="0"/>
              <a:t>.”</a:t>
            </a:r>
          </a:p>
          <a:p>
            <a:endParaRPr lang="en-US" sz="1800" dirty="0" smtClean="0"/>
          </a:p>
          <a:p>
            <a:pPr marL="114300" indent="0">
              <a:buNone/>
            </a:pPr>
            <a:r>
              <a:rPr lang="en-US" sz="2000" dirty="0" smtClean="0"/>
              <a:t>ALASKA </a:t>
            </a:r>
            <a:r>
              <a:rPr lang="en-US" sz="2000" dirty="0"/>
              <a:t>– Northwest Arctic Borough</a:t>
            </a:r>
          </a:p>
          <a:p>
            <a:r>
              <a:rPr lang="en-US" sz="1800" dirty="0" smtClean="0"/>
              <a:t>“Increased </a:t>
            </a:r>
            <a:r>
              <a:rPr lang="en-US" sz="1800" dirty="0"/>
              <a:t>organic loads into source water, which when combined with chlorine as a disinfectant, causes disinfection </a:t>
            </a:r>
            <a:r>
              <a:rPr lang="en-US" sz="1800" dirty="0" smtClean="0"/>
              <a:t>by-products. </a:t>
            </a:r>
            <a:r>
              <a:rPr lang="en-US" sz="1800" dirty="0"/>
              <a:t>Many of our water systems lack sufficient treatment </a:t>
            </a:r>
            <a:r>
              <a:rPr lang="en-US" sz="1800" dirty="0" smtClean="0"/>
              <a:t>to remove these by-products.”</a:t>
            </a:r>
          </a:p>
          <a:p>
            <a:pPr lvl="1"/>
            <a:endParaRPr lang="en-US" sz="19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7038399" y="180399"/>
            <a:ext cx="871042" cy="871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941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C:\Users\JMBRES~1\AppData\Local\Temp\sli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7982"/>
            <a:ext cx="8458200" cy="159381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228600" y="76200"/>
            <a:ext cx="8229600" cy="1143000"/>
          </a:xfrm>
        </p:spPr>
        <p:txBody>
          <a:bodyPr/>
          <a:lstStyle/>
          <a:p>
            <a:r>
              <a:rPr lang="en-US" sz="3200" dirty="0" smtClean="0"/>
              <a:t>How does climate change affect water and health in the arctic?</a:t>
            </a:r>
            <a:endParaRPr lang="en-US" sz="3200" dirty="0"/>
          </a:p>
        </p:txBody>
      </p:sp>
    </p:spTree>
    <p:extLst>
      <p:ext uri="{BB962C8B-B14F-4D97-AF65-F5344CB8AC3E}">
        <p14:creationId xmlns:p14="http://schemas.microsoft.com/office/powerpoint/2010/main" val="2727971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685800"/>
          </a:xfrm>
        </p:spPr>
        <p:txBody>
          <a:bodyPr/>
          <a:lstStyle/>
          <a:p>
            <a:r>
              <a:rPr lang="en-US" sz="2000" dirty="0" smtClean="0"/>
              <a:t>ALASKA – ANTHC assessment reports</a:t>
            </a:r>
          </a:p>
          <a:p>
            <a:pPr lvl="1"/>
            <a:endParaRPr lang="en-US" dirty="0"/>
          </a:p>
        </p:txBody>
      </p:sp>
      <p:sp>
        <p:nvSpPr>
          <p:cNvPr id="4" name="Title 1"/>
          <p:cNvSpPr>
            <a:spLocks noGrp="1"/>
          </p:cNvSpPr>
          <p:nvPr>
            <p:ph type="title"/>
          </p:nvPr>
        </p:nvSpPr>
        <p:spPr>
          <a:xfrm>
            <a:off x="457200" y="274638"/>
            <a:ext cx="7620000" cy="1143000"/>
          </a:xfrm>
        </p:spPr>
        <p:txBody>
          <a:bodyPr/>
          <a:lstStyle/>
          <a:p>
            <a:r>
              <a:rPr lang="en-US" sz="3000" dirty="0" smtClean="0"/>
              <a:t>Survey responses:</a:t>
            </a:r>
            <a:br>
              <a:rPr lang="en-US" sz="3000" dirty="0" smtClean="0"/>
            </a:br>
            <a:r>
              <a:rPr lang="en-US" sz="3000" dirty="0" smtClean="0"/>
              <a:t>Infrastructure damage, maintenance, and treatment (continued) </a:t>
            </a:r>
            <a:endParaRPr lang="en-US" sz="30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363" y="2362200"/>
            <a:ext cx="5176837" cy="4220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524000"/>
            <a:ext cx="18669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2057400"/>
            <a:ext cx="2824163" cy="3693319"/>
          </a:xfrm>
          <a:prstGeom prst="rect">
            <a:avLst/>
          </a:prstGeom>
          <a:noFill/>
        </p:spPr>
        <p:txBody>
          <a:bodyPr wrap="square" rtlCol="0">
            <a:spAutoFit/>
          </a:bodyPr>
          <a:lstStyle/>
          <a:p>
            <a:pPr marL="169863" lvl="1" indent="-169863">
              <a:buFont typeface="Arial" panose="020B0604020202020204" pitchFamily="34" charset="0"/>
              <a:buChar char="•"/>
            </a:pPr>
            <a:r>
              <a:rPr lang="en-US" dirty="0" err="1" smtClean="0"/>
              <a:t>Selawik</a:t>
            </a:r>
            <a:r>
              <a:rPr lang="en-US" dirty="0" smtClean="0"/>
              <a:t>: </a:t>
            </a:r>
            <a:br>
              <a:rPr lang="en-US" dirty="0" smtClean="0"/>
            </a:br>
            <a:r>
              <a:rPr lang="en-US" dirty="0" smtClean="0"/>
              <a:t>Uneven ground settling following permafrost melt causing damage to piping.</a:t>
            </a:r>
          </a:p>
          <a:p>
            <a:pPr marL="169863" lvl="1" indent="-169863">
              <a:buFont typeface="Arial" panose="020B0604020202020204" pitchFamily="34" charset="0"/>
              <a:buChar char="•"/>
            </a:pPr>
            <a:endParaRPr lang="en-US" dirty="0"/>
          </a:p>
          <a:p>
            <a:pPr marL="169863" lvl="1" indent="-169863">
              <a:buFont typeface="Arial" panose="020B0604020202020204" pitchFamily="34" charset="0"/>
              <a:buChar char="•"/>
            </a:pPr>
            <a:r>
              <a:rPr lang="en-US" dirty="0"/>
              <a:t>Point Hope: </a:t>
            </a:r>
            <a:r>
              <a:rPr lang="en-US" dirty="0" smtClean="0"/>
              <a:t/>
            </a:r>
            <a:br>
              <a:rPr lang="en-US" dirty="0" smtClean="0"/>
            </a:br>
            <a:r>
              <a:rPr lang="en-US" dirty="0" smtClean="0"/>
              <a:t>Increase </a:t>
            </a:r>
            <a:r>
              <a:rPr lang="en-US" dirty="0"/>
              <a:t>in amount of biologic slime </a:t>
            </a:r>
            <a:r>
              <a:rPr lang="en-US" dirty="0" smtClean="0"/>
              <a:t>requiring drastic </a:t>
            </a:r>
            <a:r>
              <a:rPr lang="en-US" dirty="0"/>
              <a:t>increase in frequency of filter changes</a:t>
            </a:r>
            <a:r>
              <a:rPr lang="en-US" dirty="0" smtClean="0"/>
              <a:t>.</a:t>
            </a:r>
            <a:br>
              <a:rPr lang="en-US" dirty="0" smtClean="0"/>
            </a:br>
            <a:endParaRPr lang="en-US" dirty="0" smtClean="0"/>
          </a:p>
          <a:p>
            <a:endParaRPr lang="en-US"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58" y="5141442"/>
            <a:ext cx="2819401" cy="171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3493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Survey responses:</a:t>
            </a:r>
            <a:br>
              <a:rPr lang="en-US" sz="3000" dirty="0" smtClean="0"/>
            </a:br>
            <a:r>
              <a:rPr lang="en-US" sz="3000" dirty="0" smtClean="0"/>
              <a:t>Planning of infrastructure</a:t>
            </a:r>
            <a:endParaRPr lang="en-US" sz="3000" dirty="0"/>
          </a:p>
        </p:txBody>
      </p:sp>
      <p:sp>
        <p:nvSpPr>
          <p:cNvPr id="3" name="Content Placeholder 2"/>
          <p:cNvSpPr>
            <a:spLocks noGrp="1"/>
          </p:cNvSpPr>
          <p:nvPr>
            <p:ph idx="1"/>
          </p:nvPr>
        </p:nvSpPr>
        <p:spPr>
          <a:xfrm>
            <a:off x="457200" y="1371600"/>
            <a:ext cx="7620000" cy="5181600"/>
          </a:xfrm>
        </p:spPr>
        <p:txBody>
          <a:bodyPr>
            <a:noAutofit/>
          </a:bodyPr>
          <a:lstStyle/>
          <a:p>
            <a:pPr marL="114300" indent="0">
              <a:buNone/>
            </a:pPr>
            <a:r>
              <a:rPr lang="en-US" sz="2000" dirty="0"/>
              <a:t>CANADA – Nunavut</a:t>
            </a:r>
          </a:p>
          <a:p>
            <a:r>
              <a:rPr lang="en-US" sz="1800" dirty="0" smtClean="0"/>
              <a:t>“Reservoirs </a:t>
            </a:r>
            <a:r>
              <a:rPr lang="en-US" sz="1800" dirty="0"/>
              <a:t>are now being lined </a:t>
            </a:r>
            <a:r>
              <a:rPr lang="en-US" sz="1800" dirty="0" smtClean="0"/>
              <a:t>since relying </a:t>
            </a:r>
            <a:r>
              <a:rPr lang="en-US" sz="1800" dirty="0"/>
              <a:t>solely on impermeability from permafrost is no longer an option</a:t>
            </a:r>
            <a:r>
              <a:rPr lang="en-US" sz="1800" dirty="0" smtClean="0"/>
              <a:t>.”</a:t>
            </a:r>
          </a:p>
          <a:p>
            <a:pPr marL="114300" indent="0">
              <a:buNone/>
            </a:pPr>
            <a:r>
              <a:rPr lang="en-US" sz="2000" dirty="0" smtClean="0"/>
              <a:t>GREENLAND </a:t>
            </a:r>
            <a:endParaRPr lang="en-US" sz="2000" dirty="0"/>
          </a:p>
          <a:p>
            <a:r>
              <a:rPr lang="en-US" sz="1800" dirty="0" smtClean="0"/>
              <a:t>“In </a:t>
            </a:r>
            <a:r>
              <a:rPr lang="en-US" sz="1800" dirty="0"/>
              <a:t>cooperation with </a:t>
            </a:r>
            <a:r>
              <a:rPr lang="en-US" sz="1800" dirty="0" err="1"/>
              <a:t>Nukissiorfiit</a:t>
            </a:r>
            <a:r>
              <a:rPr lang="en-US" sz="1800" dirty="0"/>
              <a:t> (the national electricity and water supply company) we plan a larger research </a:t>
            </a:r>
            <a:r>
              <a:rPr lang="en-US" sz="1800" dirty="0" smtClean="0"/>
              <a:t>project in summer </a:t>
            </a:r>
            <a:r>
              <a:rPr lang="en-US" sz="1800" dirty="0"/>
              <a:t>2017 to develop solutions for </a:t>
            </a:r>
            <a:r>
              <a:rPr lang="en-US" sz="1800" dirty="0" smtClean="0"/>
              <a:t>Qaanaaq.”</a:t>
            </a:r>
          </a:p>
          <a:p>
            <a:pPr marL="114300" indent="0">
              <a:buNone/>
            </a:pPr>
            <a:r>
              <a:rPr lang="en-US" sz="2000" dirty="0" smtClean="0"/>
              <a:t>NORWAY</a:t>
            </a:r>
            <a:endParaRPr lang="en-US" sz="2000" dirty="0"/>
          </a:p>
          <a:p>
            <a:r>
              <a:rPr lang="en-US" sz="1800" dirty="0" smtClean="0"/>
              <a:t>“Change </a:t>
            </a:r>
            <a:r>
              <a:rPr lang="en-US" sz="1800" dirty="0"/>
              <a:t>in design of systems </a:t>
            </a:r>
            <a:r>
              <a:rPr lang="en-US" sz="1800" dirty="0" smtClean="0"/>
              <a:t>to deal with storm </a:t>
            </a:r>
            <a:r>
              <a:rPr lang="en-US" sz="1800" dirty="0"/>
              <a:t>water and sewage will be topics in the </a:t>
            </a:r>
            <a:r>
              <a:rPr lang="en-US" sz="1800" dirty="0" smtClean="0"/>
              <a:t>coming </a:t>
            </a:r>
            <a:r>
              <a:rPr lang="en-US" sz="1800" dirty="0"/>
              <a:t>years</a:t>
            </a:r>
            <a:r>
              <a:rPr lang="en-US" sz="1800" dirty="0" smtClean="0"/>
              <a:t>.”</a:t>
            </a:r>
          </a:p>
          <a:p>
            <a:pPr marL="114300" indent="0">
              <a:buNone/>
            </a:pPr>
            <a:r>
              <a:rPr lang="en-US" sz="2000" dirty="0" smtClean="0"/>
              <a:t>SWEDEN – </a:t>
            </a:r>
            <a:r>
              <a:rPr lang="en-US" sz="2000" dirty="0" err="1" smtClean="0"/>
              <a:t>Älvsbyn</a:t>
            </a:r>
            <a:endParaRPr lang="en-US" sz="2000" dirty="0"/>
          </a:p>
          <a:p>
            <a:r>
              <a:rPr lang="en-US" sz="1800" dirty="0" smtClean="0"/>
              <a:t>“Due </a:t>
            </a:r>
            <a:r>
              <a:rPr lang="en-US" sz="1800" dirty="0"/>
              <a:t>to repeated flooding and expected increasing </a:t>
            </a:r>
            <a:r>
              <a:rPr lang="en-US" sz="1800" dirty="0" smtClean="0"/>
              <a:t>rain/snow, </a:t>
            </a:r>
            <a:r>
              <a:rPr lang="en-US" sz="1800" dirty="0"/>
              <a:t>the risk for contamination of </a:t>
            </a:r>
            <a:r>
              <a:rPr lang="en-US" sz="1800" dirty="0" smtClean="0"/>
              <a:t>water </a:t>
            </a:r>
            <a:r>
              <a:rPr lang="en-US" sz="1800" dirty="0"/>
              <a:t>is expected to increase. </a:t>
            </a:r>
            <a:r>
              <a:rPr lang="en-US" sz="1800" dirty="0" smtClean="0"/>
              <a:t>The </a:t>
            </a:r>
            <a:r>
              <a:rPr lang="en-US" sz="1800" dirty="0"/>
              <a:t>municipality has installed chemical and ultraviolet treatment in the </a:t>
            </a:r>
            <a:r>
              <a:rPr lang="en-US" sz="1800" dirty="0" smtClean="0"/>
              <a:t>water </a:t>
            </a:r>
            <a:r>
              <a:rPr lang="en-US" sz="1800" dirty="0"/>
              <a:t>treatment plant and </a:t>
            </a:r>
            <a:r>
              <a:rPr lang="en-US" sz="1800" dirty="0" smtClean="0"/>
              <a:t>built </a:t>
            </a:r>
            <a:r>
              <a:rPr lang="en-US" sz="1800" dirty="0"/>
              <a:t>protecting walls to prevent contamination of the ground water </a:t>
            </a:r>
            <a:r>
              <a:rPr lang="en-US" sz="1800" dirty="0" smtClean="0"/>
              <a:t>wells from </a:t>
            </a:r>
            <a:r>
              <a:rPr lang="en-US" sz="1800" dirty="0"/>
              <a:t>flooding river water</a:t>
            </a:r>
            <a:r>
              <a:rPr lang="en-US" sz="1800" dirty="0" smtClean="0"/>
              <a:t>.”</a:t>
            </a:r>
          </a:p>
          <a:p>
            <a:pPr lvl="1"/>
            <a:endParaRPr lang="en-US" sz="1800" dirty="0"/>
          </a:p>
          <a:p>
            <a:endParaRPr lang="en-US" sz="2000" dirty="0"/>
          </a:p>
        </p:txBody>
      </p:sp>
    </p:spTree>
    <p:extLst>
      <p:ext uri="{BB962C8B-B14F-4D97-AF65-F5344CB8AC3E}">
        <p14:creationId xmlns:p14="http://schemas.microsoft.com/office/powerpoint/2010/main" val="2394159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lstStyle/>
          <a:p>
            <a:r>
              <a:rPr lang="en-US" sz="3000" dirty="0" smtClean="0"/>
              <a:t>Survey responses:</a:t>
            </a:r>
            <a:br>
              <a:rPr lang="en-US" sz="3000" dirty="0" smtClean="0"/>
            </a:br>
            <a:r>
              <a:rPr lang="en-US" sz="3000" dirty="0" smtClean="0"/>
              <a:t>Planning of infrastructure (cont.)</a:t>
            </a:r>
            <a:endParaRPr lang="en-US" sz="3000" dirty="0"/>
          </a:p>
        </p:txBody>
      </p:sp>
      <p:sp>
        <p:nvSpPr>
          <p:cNvPr id="3" name="Content Placeholder 2"/>
          <p:cNvSpPr>
            <a:spLocks noGrp="1"/>
          </p:cNvSpPr>
          <p:nvPr>
            <p:ph idx="1"/>
          </p:nvPr>
        </p:nvSpPr>
        <p:spPr>
          <a:xfrm>
            <a:off x="457200" y="1447800"/>
            <a:ext cx="7620000" cy="5334000"/>
          </a:xfrm>
        </p:spPr>
        <p:txBody>
          <a:bodyPr>
            <a:normAutofit lnSpcReduction="10000"/>
          </a:bodyPr>
          <a:lstStyle/>
          <a:p>
            <a:pPr marL="114300" indent="0">
              <a:buNone/>
            </a:pPr>
            <a:r>
              <a:rPr lang="en-US" sz="2000" dirty="0" smtClean="0"/>
              <a:t>ALASKA – Point Lay</a:t>
            </a:r>
          </a:p>
          <a:p>
            <a:r>
              <a:rPr lang="en-US" sz="1800" dirty="0" smtClean="0"/>
              <a:t>“Thawing </a:t>
            </a:r>
            <a:r>
              <a:rPr lang="en-US" sz="1800" dirty="0"/>
              <a:t>p</a:t>
            </a:r>
            <a:r>
              <a:rPr lang="en-US" sz="1800" dirty="0" smtClean="0"/>
              <a:t>ermafrost has caused </a:t>
            </a:r>
            <a:r>
              <a:rPr lang="en-US" sz="1800" dirty="0"/>
              <a:t>our direct bury distribution &amp; collection system to </a:t>
            </a:r>
            <a:r>
              <a:rPr lang="en-US" sz="1800" dirty="0" smtClean="0"/>
              <a:t>fail. Homes </a:t>
            </a:r>
            <a:r>
              <a:rPr lang="en-US" sz="1800" dirty="0"/>
              <a:t>are </a:t>
            </a:r>
            <a:r>
              <a:rPr lang="en-US" sz="1800" dirty="0" smtClean="0"/>
              <a:t>being </a:t>
            </a:r>
            <a:r>
              <a:rPr lang="en-US" sz="1800" dirty="0"/>
              <a:t>put on tanks to continue service until </a:t>
            </a:r>
            <a:r>
              <a:rPr lang="en-US" sz="1800" dirty="0" smtClean="0"/>
              <a:t>an above </a:t>
            </a:r>
            <a:r>
              <a:rPr lang="en-US" sz="1800" dirty="0"/>
              <a:t>ground system can be </a:t>
            </a:r>
            <a:r>
              <a:rPr lang="en-US" sz="1800" dirty="0" smtClean="0"/>
              <a:t>built.”</a:t>
            </a:r>
          </a:p>
          <a:p>
            <a:endParaRPr lang="en-US" sz="1800" dirty="0" smtClean="0"/>
          </a:p>
          <a:p>
            <a:pPr marL="114300" indent="0">
              <a:buNone/>
            </a:pPr>
            <a:r>
              <a:rPr lang="en-US" sz="2000" dirty="0" smtClean="0"/>
              <a:t>ALASKA – Northwest Arctic Borough</a:t>
            </a:r>
          </a:p>
          <a:p>
            <a:r>
              <a:rPr lang="en-US" sz="1800" dirty="0" smtClean="0"/>
              <a:t>“Federal </a:t>
            </a:r>
            <a:r>
              <a:rPr lang="en-US" sz="1800" dirty="0"/>
              <a:t>and State funding agencies are hesitant to fund new water and sanitation projects in communities that are "highly threatened" and at risk of </a:t>
            </a:r>
            <a:r>
              <a:rPr lang="en-US" sz="1800" dirty="0" smtClean="0"/>
              <a:t>relocation.”</a:t>
            </a:r>
          </a:p>
          <a:p>
            <a:r>
              <a:rPr lang="en-US" sz="1800" dirty="0" smtClean="0"/>
              <a:t>“Shift of engineering </a:t>
            </a:r>
            <a:r>
              <a:rPr lang="en-US" sz="1800" dirty="0"/>
              <a:t>efforts to serve homes with decentralized in-home systems rather than standard community/centralized </a:t>
            </a:r>
            <a:r>
              <a:rPr lang="en-US" sz="1800" dirty="0" smtClean="0"/>
              <a:t>systems so </a:t>
            </a:r>
            <a:r>
              <a:rPr lang="en-US" sz="1800" dirty="0"/>
              <a:t>homes and systems may be portable with </a:t>
            </a:r>
            <a:r>
              <a:rPr lang="en-US" sz="1800" dirty="0" smtClean="0"/>
              <a:t>relocation.”</a:t>
            </a:r>
            <a:endParaRPr lang="en-US" sz="1800" dirty="0"/>
          </a:p>
          <a:p>
            <a:r>
              <a:rPr lang="en-US" sz="1800" dirty="0" smtClean="0"/>
              <a:t>“Flexible </a:t>
            </a:r>
            <a:r>
              <a:rPr lang="en-US" sz="1800" dirty="0"/>
              <a:t>arctic service connection designs are being used </a:t>
            </a:r>
            <a:r>
              <a:rPr lang="en-US" sz="1800" dirty="0" smtClean="0"/>
              <a:t>to </a:t>
            </a:r>
            <a:r>
              <a:rPr lang="en-US" sz="1800" dirty="0"/>
              <a:t>minimize service line damage when houses shift due to freeze/thaw cycles and permafrost </a:t>
            </a:r>
            <a:r>
              <a:rPr lang="en-US" sz="1800" dirty="0" smtClean="0"/>
              <a:t>melting.”</a:t>
            </a:r>
          </a:p>
          <a:p>
            <a:r>
              <a:rPr lang="en-US" sz="1800" dirty="0" smtClean="0"/>
              <a:t>“At least one water treatment plant project has been completely stalled </a:t>
            </a:r>
            <a:r>
              <a:rPr lang="en-US" sz="1800" dirty="0"/>
              <a:t>because the project funded amount </a:t>
            </a:r>
            <a:r>
              <a:rPr lang="en-US" sz="1800" dirty="0" smtClean="0"/>
              <a:t>was insufficient. This </a:t>
            </a:r>
            <a:r>
              <a:rPr lang="en-US" sz="1800" dirty="0"/>
              <a:t>community continues to sit with inadequately treated drinking water</a:t>
            </a:r>
            <a:r>
              <a:rPr lang="en-US" sz="1800" dirty="0" smtClean="0"/>
              <a:t>.”</a:t>
            </a:r>
            <a:endParaRPr lang="en-US" dirty="0"/>
          </a:p>
        </p:txBody>
      </p:sp>
    </p:spTree>
    <p:extLst>
      <p:ext uri="{BB962C8B-B14F-4D97-AF65-F5344CB8AC3E}">
        <p14:creationId xmlns:p14="http://schemas.microsoft.com/office/powerpoint/2010/main" val="210089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620000" cy="5562600"/>
          </a:xfrm>
        </p:spPr>
        <p:txBody>
          <a:bodyPr/>
          <a:lstStyle/>
          <a:p>
            <a:pPr lvl="0"/>
            <a:r>
              <a:rPr lang="en-US" dirty="0" smtClean="0"/>
              <a:t>Under </a:t>
            </a:r>
            <a:r>
              <a:rPr lang="en-US" dirty="0"/>
              <a:t>the AC Sustainable Development Working Group, create a regular forum for Arctic nations and communities to </a:t>
            </a:r>
            <a:r>
              <a:rPr lang="en-US" u="sng" dirty="0"/>
              <a:t>share innovations in water and sanitation technology, cost management methods, and </a:t>
            </a:r>
            <a:r>
              <a:rPr lang="en-US" b="1" u="sng" dirty="0"/>
              <a:t>climate change adaptation strategies</a:t>
            </a:r>
            <a:r>
              <a:rPr lang="en-US" b="1" u="sng" dirty="0" smtClean="0"/>
              <a:t>.</a:t>
            </a:r>
          </a:p>
          <a:p>
            <a:pPr lvl="0"/>
            <a:endParaRPr lang="en-US" b="1" u="sng" dirty="0"/>
          </a:p>
          <a:p>
            <a:pPr lvl="0"/>
            <a:r>
              <a:rPr lang="en-US" dirty="0" smtClean="0"/>
              <a:t>Workshop objectives:</a:t>
            </a:r>
          </a:p>
          <a:p>
            <a:pPr lvl="1"/>
            <a:r>
              <a:rPr lang="en-US" b="1" dirty="0" smtClean="0"/>
              <a:t>Design </a:t>
            </a:r>
            <a:r>
              <a:rPr lang="en-US" b="1" dirty="0"/>
              <a:t>a plan for an “asset inventory” of at-risk water and sanitation infrastructure. </a:t>
            </a:r>
            <a:endParaRPr lang="en-US" b="1" dirty="0" smtClean="0"/>
          </a:p>
          <a:p>
            <a:pPr lvl="1"/>
            <a:r>
              <a:rPr lang="en-US" b="1" dirty="0" smtClean="0"/>
              <a:t>Assess </a:t>
            </a:r>
            <a:r>
              <a:rPr lang="en-US" b="1" dirty="0"/>
              <a:t>community-based monitoring and response strategies involving health and water-related resources/infrastructure failure. </a:t>
            </a:r>
            <a:endParaRPr lang="en-US" b="1" dirty="0" smtClean="0"/>
          </a:p>
          <a:p>
            <a:pPr lvl="1"/>
            <a:r>
              <a:rPr lang="en-US" dirty="0" smtClean="0"/>
              <a:t>Provide </a:t>
            </a:r>
            <a:r>
              <a:rPr lang="en-US" dirty="0"/>
              <a:t>an update on the knowledge shared at the Water Innovations for Healthy Arctic Homes (WIHAH) Conference.</a:t>
            </a:r>
          </a:p>
          <a:p>
            <a:endParaRPr lang="en-US" dirty="0"/>
          </a:p>
        </p:txBody>
      </p:sp>
      <p:sp>
        <p:nvSpPr>
          <p:cNvPr id="7" name="Title 1"/>
          <p:cNvSpPr>
            <a:spLocks noGrp="1"/>
          </p:cNvSpPr>
          <p:nvPr>
            <p:ph type="title"/>
          </p:nvPr>
        </p:nvSpPr>
        <p:spPr>
          <a:xfrm>
            <a:off x="457200" y="152400"/>
            <a:ext cx="8001000" cy="1143000"/>
          </a:xfrm>
        </p:spPr>
        <p:txBody>
          <a:bodyPr/>
          <a:lstStyle/>
          <a:p>
            <a:r>
              <a:rPr lang="en-US" sz="3000" dirty="0" smtClean="0"/>
              <a:t>Recommendations &amp; Workshop Objectives</a:t>
            </a:r>
            <a:endParaRPr lang="en-US" sz="3000" dirty="0"/>
          </a:p>
        </p:txBody>
      </p:sp>
    </p:spTree>
    <p:extLst>
      <p:ext uri="{BB962C8B-B14F-4D97-AF65-F5344CB8AC3E}">
        <p14:creationId xmlns:p14="http://schemas.microsoft.com/office/powerpoint/2010/main" val="4277110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JMBRES~1\AppData\Local\Temp\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1985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406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algn="ctr"/>
            <a:r>
              <a:rPr lang="en-US" sz="3200" dirty="0" smtClean="0"/>
              <a:t>Mediating factors</a:t>
            </a:r>
            <a:endParaRPr lang="en-US" sz="3200" dirty="0"/>
          </a:p>
        </p:txBody>
      </p:sp>
      <p:sp>
        <p:nvSpPr>
          <p:cNvPr id="3" name="Content Placeholder 2"/>
          <p:cNvSpPr>
            <a:spLocks noGrp="1"/>
          </p:cNvSpPr>
          <p:nvPr>
            <p:ph idx="1"/>
          </p:nvPr>
        </p:nvSpPr>
        <p:spPr>
          <a:xfrm>
            <a:off x="457200" y="1371600"/>
            <a:ext cx="7620000" cy="4800600"/>
          </a:xfrm>
        </p:spPr>
        <p:txBody>
          <a:bodyPr/>
          <a:lstStyle/>
          <a:p>
            <a:r>
              <a:rPr lang="en-US" dirty="0" smtClean="0"/>
              <a:t>Population growth</a:t>
            </a:r>
          </a:p>
          <a:p>
            <a:pPr lvl="1"/>
            <a:r>
              <a:rPr lang="en-US" dirty="0" smtClean="0"/>
              <a:t>Higher demand on outdated water &amp; sanitation infrastructure.</a:t>
            </a:r>
          </a:p>
          <a:p>
            <a:pPr lvl="1"/>
            <a:endParaRPr lang="en-US" dirty="0"/>
          </a:p>
          <a:p>
            <a:r>
              <a:rPr lang="en-US" dirty="0" smtClean="0"/>
              <a:t>Melting sea ice opens transportation routes</a:t>
            </a:r>
          </a:p>
          <a:p>
            <a:pPr lvl="1"/>
            <a:r>
              <a:rPr lang="en-US" dirty="0" smtClean="0"/>
              <a:t>Previously isolated communities may gain access to imports and new technologies.</a:t>
            </a:r>
          </a:p>
          <a:p>
            <a:pPr lvl="1"/>
            <a:endParaRPr lang="en-US" dirty="0"/>
          </a:p>
          <a:p>
            <a:r>
              <a:rPr lang="en-US" dirty="0" smtClean="0"/>
              <a:t>Investment, innovation, and collaboration in coping with climate change-related threats</a:t>
            </a:r>
            <a:endParaRPr lang="en-US" dirty="0"/>
          </a:p>
        </p:txBody>
      </p:sp>
    </p:spTree>
    <p:extLst>
      <p:ext uri="{BB962C8B-B14F-4D97-AF65-F5344CB8AC3E}">
        <p14:creationId xmlns:p14="http://schemas.microsoft.com/office/powerpoint/2010/main" val="100772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26795"/>
            <a:ext cx="7620000" cy="1474004"/>
          </a:xfrm>
        </p:spPr>
        <p:txBody>
          <a:bodyPr>
            <a:normAutofit/>
          </a:bodyPr>
          <a:lstStyle/>
          <a:p>
            <a:pPr marL="114300" indent="0">
              <a:buNone/>
            </a:pPr>
            <a:r>
              <a:rPr lang="en-US" sz="2000" dirty="0" smtClean="0">
                <a:hlinkClick r:id="rId2"/>
              </a:rPr>
              <a:t>https</a:t>
            </a:r>
            <a:r>
              <a:rPr lang="en-US" sz="2000" dirty="0">
                <a:hlinkClick r:id="rId2"/>
              </a:rPr>
              <a:t>://www.surveymonkey.com/r/arctic_council_water_sanitation</a:t>
            </a:r>
            <a:endParaRPr lang="en-US" sz="2000" dirty="0"/>
          </a:p>
          <a:p>
            <a:endParaRPr lang="en-US" sz="2000"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930" y="1623965"/>
            <a:ext cx="6634550" cy="3042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193831" y="288940"/>
            <a:ext cx="8257074" cy="1143000"/>
          </a:xfrm>
        </p:spPr>
        <p:txBody>
          <a:bodyPr/>
          <a:lstStyle/>
          <a:p>
            <a:pPr algn="ctr"/>
            <a:r>
              <a:rPr lang="en-US" sz="3200" dirty="0" smtClean="0"/>
              <a:t>Arctic Council Water/Sanitation Project</a:t>
            </a:r>
            <a:endParaRPr lang="en-US" sz="3200" dirty="0"/>
          </a:p>
        </p:txBody>
      </p:sp>
    </p:spTree>
    <p:extLst>
      <p:ext uri="{BB962C8B-B14F-4D97-AF65-F5344CB8AC3E}">
        <p14:creationId xmlns:p14="http://schemas.microsoft.com/office/powerpoint/2010/main" val="38658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425" y="1600200"/>
            <a:ext cx="8229600" cy="4620165"/>
          </a:xfrm>
        </p:spPr>
        <p:txBody>
          <a:bodyPr>
            <a:normAutofit/>
          </a:bodyPr>
          <a:lstStyle/>
          <a:p>
            <a:r>
              <a:rPr lang="en-US" sz="2400" dirty="0" smtClean="0"/>
              <a:t>Three-part survey:</a:t>
            </a:r>
          </a:p>
          <a:p>
            <a:pPr lvl="1"/>
            <a:r>
              <a:rPr lang="en-US" dirty="0" smtClean="0"/>
              <a:t>Access to water and sanitation services</a:t>
            </a:r>
          </a:p>
          <a:p>
            <a:pPr lvl="1"/>
            <a:r>
              <a:rPr lang="en-US" dirty="0" smtClean="0"/>
              <a:t>Water- and sanitation-related disease surveillance</a:t>
            </a:r>
          </a:p>
          <a:p>
            <a:pPr lvl="1"/>
            <a:r>
              <a:rPr lang="en-US" dirty="0" smtClean="0"/>
              <a:t>Effects of climate change on water and sanitation access</a:t>
            </a:r>
          </a:p>
          <a:p>
            <a:pPr lvl="1"/>
            <a:endParaRPr lang="en-US" dirty="0"/>
          </a:p>
          <a:p>
            <a:r>
              <a:rPr lang="en-US" dirty="0" smtClean="0"/>
              <a:t>Distributed to professionals in health, water and sanitation; government authorities; and residents in the Arctic nations.</a:t>
            </a:r>
          </a:p>
          <a:p>
            <a:pPr lvl="1"/>
            <a:r>
              <a:rPr lang="en-US" dirty="0" smtClean="0"/>
              <a:t>Email lists, direct contacts, and a previously published article.</a:t>
            </a:r>
            <a:r>
              <a:rPr lang="en-US" baseline="30000" dirty="0" smtClean="0"/>
              <a:t>1</a:t>
            </a:r>
          </a:p>
          <a:p>
            <a:pPr lvl="1"/>
            <a:r>
              <a:rPr lang="en-US" dirty="0" smtClean="0"/>
              <a:t>Responses collected April through September 2016.</a:t>
            </a:r>
          </a:p>
          <a:p>
            <a:pPr lvl="1"/>
            <a:endParaRPr lang="en-US" dirty="0" smtClean="0"/>
          </a:p>
          <a:p>
            <a:r>
              <a:rPr lang="en-US" dirty="0" smtClean="0"/>
              <a:t>Details and additional information solicited from known and recommended experts and WIHAH presenters.</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8710"/>
          <a:stretch/>
        </p:blipFill>
        <p:spPr bwMode="auto">
          <a:xfrm>
            <a:off x="741940" y="19050"/>
            <a:ext cx="730567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71800" y="6488668"/>
            <a:ext cx="5486400" cy="369332"/>
          </a:xfrm>
          <a:prstGeom prst="rect">
            <a:avLst/>
          </a:prstGeom>
          <a:noFill/>
        </p:spPr>
        <p:txBody>
          <a:bodyPr wrap="square" rtlCol="0">
            <a:spAutoFit/>
          </a:bodyPr>
          <a:lstStyle/>
          <a:p>
            <a:r>
              <a:rPr lang="en-US" sz="900" baseline="30000" dirty="0"/>
              <a:t>1</a:t>
            </a:r>
            <a:r>
              <a:rPr lang="en-US" sz="900" dirty="0" smtClean="0"/>
              <a:t>Hennessy </a:t>
            </a:r>
            <a:r>
              <a:rPr lang="en-US" sz="900" dirty="0"/>
              <a:t>TW, Bressler JM. Improving health in the Arctic region through safe and affordable access to household running water and sewer services: an Arctic Council initiative. </a:t>
            </a:r>
            <a:r>
              <a:rPr lang="en-US" sz="900" dirty="0" err="1"/>
              <a:t>Int</a:t>
            </a:r>
            <a:r>
              <a:rPr lang="en-US" sz="900" dirty="0"/>
              <a:t> J Circumpolar Health. 2016 Apr 29;75:31149. </a:t>
            </a:r>
          </a:p>
        </p:txBody>
      </p:sp>
      <p:sp>
        <p:nvSpPr>
          <p:cNvPr id="7" name="Title 1"/>
          <p:cNvSpPr>
            <a:spLocks noGrp="1"/>
          </p:cNvSpPr>
          <p:nvPr>
            <p:ph type="title"/>
          </p:nvPr>
        </p:nvSpPr>
        <p:spPr>
          <a:xfrm>
            <a:off x="2667000" y="76200"/>
            <a:ext cx="3200401" cy="762000"/>
          </a:xfrm>
        </p:spPr>
        <p:txBody>
          <a:bodyPr/>
          <a:lstStyle/>
          <a:p>
            <a:r>
              <a:rPr lang="en-US" sz="3200" dirty="0" smtClean="0"/>
              <a:t>Survey Methods</a:t>
            </a:r>
            <a:endParaRPr lang="en-US" sz="3200" dirty="0"/>
          </a:p>
        </p:txBody>
      </p:sp>
    </p:spTree>
    <p:extLst>
      <p:ext uri="{BB962C8B-B14F-4D97-AF65-F5344CB8AC3E}">
        <p14:creationId xmlns:p14="http://schemas.microsoft.com/office/powerpoint/2010/main" val="1764776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algn="ctr"/>
            <a:r>
              <a:rPr lang="en-US" sz="3200" dirty="0" smtClean="0"/>
              <a:t>Survey Methods</a:t>
            </a:r>
            <a:endParaRPr lang="en-US" sz="3200" dirty="0"/>
          </a:p>
        </p:txBody>
      </p:sp>
      <p:sp>
        <p:nvSpPr>
          <p:cNvPr id="3" name="Content Placeholder 2"/>
          <p:cNvSpPr>
            <a:spLocks noGrp="1"/>
          </p:cNvSpPr>
          <p:nvPr>
            <p:ph idx="1"/>
          </p:nvPr>
        </p:nvSpPr>
        <p:spPr>
          <a:xfrm>
            <a:off x="381000" y="1447800"/>
            <a:ext cx="7620000" cy="5410200"/>
          </a:xfrm>
        </p:spPr>
        <p:txBody>
          <a:bodyPr>
            <a:normAutofit/>
          </a:bodyPr>
          <a:lstStyle/>
          <a:p>
            <a:r>
              <a:rPr lang="en-US" dirty="0" smtClean="0"/>
              <a:t>Respondents provided:</a:t>
            </a:r>
          </a:p>
          <a:p>
            <a:pPr lvl="1"/>
            <a:r>
              <a:rPr lang="en-US" dirty="0" smtClean="0"/>
              <a:t>Organization</a:t>
            </a:r>
          </a:p>
          <a:p>
            <a:pPr lvl="1"/>
            <a:r>
              <a:rPr lang="en-US" dirty="0" smtClean="0"/>
              <a:t>Affiliation</a:t>
            </a:r>
          </a:p>
          <a:p>
            <a:pPr lvl="1"/>
            <a:r>
              <a:rPr lang="en-US" dirty="0" smtClean="0"/>
              <a:t>Location</a:t>
            </a:r>
          </a:p>
          <a:p>
            <a:pPr lvl="1"/>
            <a:endParaRPr lang="en-US" dirty="0"/>
          </a:p>
          <a:p>
            <a:r>
              <a:rPr lang="en-US" dirty="0" smtClean="0"/>
              <a:t>Countries surveyed:</a:t>
            </a:r>
          </a:p>
          <a:p>
            <a:pPr lvl="1"/>
            <a:r>
              <a:rPr lang="en-US" dirty="0" smtClean="0"/>
              <a:t>Canada</a:t>
            </a:r>
          </a:p>
          <a:p>
            <a:pPr lvl="1"/>
            <a:r>
              <a:rPr lang="en-US" dirty="0" smtClean="0"/>
              <a:t>Greenland</a:t>
            </a:r>
          </a:p>
          <a:p>
            <a:pPr lvl="1"/>
            <a:r>
              <a:rPr lang="en-US" dirty="0" smtClean="0"/>
              <a:t>Finland</a:t>
            </a:r>
          </a:p>
          <a:p>
            <a:pPr lvl="1"/>
            <a:r>
              <a:rPr lang="en-US" dirty="0" smtClean="0"/>
              <a:t>Iceland</a:t>
            </a:r>
          </a:p>
          <a:p>
            <a:pPr lvl="1"/>
            <a:r>
              <a:rPr lang="en-US" dirty="0" smtClean="0"/>
              <a:t>Norway</a:t>
            </a:r>
          </a:p>
          <a:p>
            <a:pPr lvl="1"/>
            <a:r>
              <a:rPr lang="en-US" dirty="0" smtClean="0"/>
              <a:t>Russia</a:t>
            </a:r>
          </a:p>
          <a:p>
            <a:pPr lvl="1"/>
            <a:r>
              <a:rPr lang="en-US" dirty="0" smtClean="0"/>
              <a:t>Sweden</a:t>
            </a:r>
          </a:p>
          <a:p>
            <a:pPr lvl="1"/>
            <a:r>
              <a:rPr lang="en-US" dirty="0" smtClean="0"/>
              <a:t>US (Alaska)</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346" y="1295400"/>
            <a:ext cx="4922854"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512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algn="ctr"/>
            <a:r>
              <a:rPr lang="en-US" sz="3200" dirty="0" smtClean="0"/>
              <a:t>Survey Methods</a:t>
            </a:r>
            <a:endParaRPr lang="en-US"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6257925" cy="308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98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algn="ctr"/>
            <a:r>
              <a:rPr lang="en-US" sz="3200" dirty="0" smtClean="0"/>
              <a:t>Survey Methods</a:t>
            </a:r>
            <a:endParaRPr lang="en-US" sz="32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567"/>
          <a:stretch/>
        </p:blipFill>
        <p:spPr bwMode="auto">
          <a:xfrm>
            <a:off x="533400" y="1219200"/>
            <a:ext cx="7324725" cy="2493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952875"/>
            <a:ext cx="715327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1858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6509</TotalTime>
  <Words>1599</Words>
  <Application>Microsoft Office PowerPoint</Application>
  <PresentationFormat>On-screen Show (4:3)</PresentationFormat>
  <Paragraphs>357</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vt:lpstr>
      <vt:lpstr>Times New Roman</vt:lpstr>
      <vt:lpstr>Theme1</vt:lpstr>
      <vt:lpstr>Threats of Climate Change on Water and Sanitation from an International Survey in the Arctic</vt:lpstr>
      <vt:lpstr>How does climate change affect water and health in the arctic?</vt:lpstr>
      <vt:lpstr>PowerPoint Presentation</vt:lpstr>
      <vt:lpstr>Mediating factors</vt:lpstr>
      <vt:lpstr>Arctic Council Water/Sanitation Project</vt:lpstr>
      <vt:lpstr>Survey Methods</vt:lpstr>
      <vt:lpstr>Survey Methods</vt:lpstr>
      <vt:lpstr>Survey Methods</vt:lpstr>
      <vt:lpstr>Survey Methods</vt:lpstr>
      <vt:lpstr>Survey Methods</vt:lpstr>
      <vt:lpstr>Survey Methods</vt:lpstr>
      <vt:lpstr>Climate change-related threats to water and sanitation access in the Arctic, as reported by survey respondents, 2016 </vt:lpstr>
      <vt:lpstr>Climate change-related threats to water and sanitation access in the Arctic, as reported by survey respondents, 2016 (continued)</vt:lpstr>
      <vt:lpstr>Climate change-related threats to water and sanitation access in the Arctic, as reported by survey respondents, 2016 (continued)</vt:lpstr>
      <vt:lpstr>Survey responses: Decreases in source water quantity</vt:lpstr>
      <vt:lpstr>Survey responses: Decreases in source water quality</vt:lpstr>
      <vt:lpstr>Survey responses: Damage to infrastructure</vt:lpstr>
      <vt:lpstr>PowerPoint Presentation</vt:lpstr>
      <vt:lpstr>Survey responses: Water treatment effects</vt:lpstr>
      <vt:lpstr>Survey responses: Infrastructure damage, maintenance, and treatment (continued) </vt:lpstr>
      <vt:lpstr>Survey responses: Planning of infrastructure</vt:lpstr>
      <vt:lpstr>Survey responses: Planning of infrastructure (cont.)</vt:lpstr>
      <vt:lpstr>Recommendations &amp; Workshop Objectives</vt:lpstr>
    </vt:vector>
  </TitlesOfParts>
  <Company>State of Alaska - Health and Social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Threats of Climate Change on Water and Sanitation :  From an International Survey in the Arctic</dc:title>
  <dc:creator>Jonathan M. Bressler</dc:creator>
  <cp:lastModifiedBy>Jonathan</cp:lastModifiedBy>
  <cp:revision>44</cp:revision>
  <dcterms:created xsi:type="dcterms:W3CDTF">2017-01-13T20:11:00Z</dcterms:created>
  <dcterms:modified xsi:type="dcterms:W3CDTF">2017-01-20T08:45:34Z</dcterms:modified>
</cp:coreProperties>
</file>