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0"/>
  </p:sldMasterIdLst>
  <p:notesMasterIdLst>
    <p:notesMasterId r:id="rId21"/>
  </p:notesMasterIdLst>
  <p:sldIdLst>
    <p:sldId id="256" r:id="rId11"/>
    <p:sldId id="260" r:id="rId12"/>
    <p:sldId id="272" r:id="rId13"/>
    <p:sldId id="262" r:id="rId14"/>
    <p:sldId id="270" r:id="rId15"/>
    <p:sldId id="266" r:id="rId16"/>
    <p:sldId id="274" r:id="rId17"/>
    <p:sldId id="275" r:id="rId18"/>
    <p:sldId id="264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6" autoAdjust="0"/>
    <p:restoredTop sz="93059" autoAdjust="0"/>
  </p:normalViewPr>
  <p:slideViewPr>
    <p:cSldViewPr snapToGrid="0">
      <p:cViewPr varScale="1">
        <p:scale>
          <a:sx n="59" d="100"/>
          <a:sy n="59" d="100"/>
        </p:scale>
        <p:origin x="464" y="192"/>
      </p:cViewPr>
      <p:guideLst/>
    </p:cSldViewPr>
  </p:slideViewPr>
  <p:outlineViewPr>
    <p:cViewPr>
      <p:scale>
        <a:sx n="33" d="100"/>
        <a:sy n="33" d="100"/>
      </p:scale>
      <p:origin x="0" y="-14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ustomXml" Target="../customXml/item9.xml"/><Relationship Id="rId20" Type="http://schemas.openxmlformats.org/officeDocument/2006/relationships/slide" Target="slides/slide10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Master" Target="slideMasters/slideMaster1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6" Type="http://schemas.openxmlformats.org/officeDocument/2006/relationships/customXml" Target="../customXml/item6.xml"/><Relationship Id="rId7" Type="http://schemas.openxmlformats.org/officeDocument/2006/relationships/customXml" Target="../customXml/item7.xml"/><Relationship Id="rId8" Type="http://schemas.openxmlformats.org/officeDocument/2006/relationships/customXml" Target="../customXml/item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C4897-B1E8-4A33-8D2A-04520C10DE5B}" type="datetimeFigureOut">
              <a:rPr lang="en-US" smtClean="0"/>
              <a:t>1/20/17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667FC-8D01-40F0-BFCB-5C36652C11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1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6C4-234A-4846-86A7-B6B2895AEB68}" type="datetimeFigureOut">
              <a:rPr lang="en-US" smtClean="0"/>
              <a:t>1/20/17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4708-17B8-480E-A77A-69E61062F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6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6C4-234A-4846-86A7-B6B2895AEB68}" type="datetimeFigureOut">
              <a:rPr lang="en-US" smtClean="0"/>
              <a:t>1/20/17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4708-17B8-480E-A77A-69E61062F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9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6C4-234A-4846-86A7-B6B2895AEB68}" type="datetimeFigureOut">
              <a:rPr lang="en-US" smtClean="0"/>
              <a:t>1/20/17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4708-17B8-480E-A77A-69E61062F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5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6C4-234A-4846-86A7-B6B2895AEB68}" type="datetimeFigureOut">
              <a:rPr lang="en-US" smtClean="0"/>
              <a:t>1/20/17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4708-17B8-480E-A77A-69E61062F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3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6C4-234A-4846-86A7-B6B2895AEB68}" type="datetimeFigureOut">
              <a:rPr lang="en-US" smtClean="0"/>
              <a:t>1/20/17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4708-17B8-480E-A77A-69E61062F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24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6C4-234A-4846-86A7-B6B2895AEB68}" type="datetimeFigureOut">
              <a:rPr lang="en-US" smtClean="0"/>
              <a:t>1/20/17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4708-17B8-480E-A77A-69E61062F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9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6C4-234A-4846-86A7-B6B2895AEB68}" type="datetimeFigureOut">
              <a:rPr lang="en-US" smtClean="0"/>
              <a:t>1/20/17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4708-17B8-480E-A77A-69E61062F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8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6C4-234A-4846-86A7-B6B2895AEB68}" type="datetimeFigureOut">
              <a:rPr lang="en-US" smtClean="0"/>
              <a:t>1/20/17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4708-17B8-480E-A77A-69E61062F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9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6C4-234A-4846-86A7-B6B2895AEB68}" type="datetimeFigureOut">
              <a:rPr lang="en-US" smtClean="0"/>
              <a:t>1/20/17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4708-17B8-480E-A77A-69E61062F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1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6C4-234A-4846-86A7-B6B2895AEB68}" type="datetimeFigureOut">
              <a:rPr lang="en-US" smtClean="0"/>
              <a:t>1/20/17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4708-17B8-480E-A77A-69E61062F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4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6C4-234A-4846-86A7-B6B2895AEB68}" type="datetimeFigureOut">
              <a:rPr lang="en-US" smtClean="0"/>
              <a:t>1/20/17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4708-17B8-480E-A77A-69E61062F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19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F56C4-234A-4846-86A7-B6B2895AEB68}" type="datetimeFigureOut">
              <a:rPr lang="en-US" smtClean="0"/>
              <a:t>1/20/17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84708-17B8-480E-A77A-69E61062F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9"/>
            <a:ext cx="7212451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7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4" y="476779"/>
            <a:ext cx="3864383" cy="59206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8217" y="1269256"/>
            <a:ext cx="5956353" cy="3038947"/>
          </a:xfrm>
        </p:spPr>
        <p:txBody>
          <a:bodyPr>
            <a:normAutofit/>
          </a:bodyPr>
          <a:lstStyle/>
          <a:p>
            <a:pPr algn="r"/>
            <a:r>
              <a:rPr lang="en-US" sz="5400">
                <a:solidFill>
                  <a:srgbClr val="FFFFFF"/>
                </a:solidFill>
              </a:rPr>
              <a:t>Asset Inventory for Alaska Communities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8217" y="4578113"/>
            <a:ext cx="5956353" cy="1247275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Dennis Wagner, EPA</a:t>
            </a:r>
          </a:p>
          <a:p>
            <a:pPr algn="r"/>
            <a:r>
              <a:rPr lang="en-US">
                <a:solidFill>
                  <a:srgbClr val="FFFFFF"/>
                </a:solidFill>
              </a:rPr>
              <a:t>Alaska Infrastructure Programs Manager</a:t>
            </a:r>
          </a:p>
        </p:txBody>
      </p:sp>
    </p:spTree>
    <p:extLst>
      <p:ext uri="{BB962C8B-B14F-4D97-AF65-F5344CB8AC3E}">
        <p14:creationId xmlns:p14="http://schemas.microsoft.com/office/powerpoint/2010/main" val="21193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61574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8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9" y="4633547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7" y="307732"/>
            <a:ext cx="5330183" cy="3997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910" y="307732"/>
            <a:ext cx="5330183" cy="399763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538" y="4756639"/>
            <a:ext cx="11139855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What is an Asset?</a:t>
            </a:r>
          </a:p>
        </p:txBody>
      </p:sp>
    </p:spTree>
    <p:extLst>
      <p:ext uri="{BB962C8B-B14F-4D97-AF65-F5344CB8AC3E}">
        <p14:creationId xmlns:p14="http://schemas.microsoft.com/office/powerpoint/2010/main" val="222606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8" name="Content Placeholder 10"/>
          <p:cNvPicPr>
            <a:picLocks noChangeAspect="1"/>
          </p:cNvPicPr>
          <p:nvPr/>
        </p:nvPicPr>
        <p:blipFill rotWithShape="1">
          <a:blip r:embed="rId2"/>
          <a:srcRect t="6283" b="18717"/>
          <a:stretch/>
        </p:blipFill>
        <p:spPr>
          <a:xfrm>
            <a:off x="21" y="10"/>
            <a:ext cx="12191980" cy="6857991"/>
          </a:xfrm>
          <a:prstGeom prst="rect">
            <a:avLst/>
          </a:prstGeom>
        </p:spPr>
      </p:pic>
      <p:sp>
        <p:nvSpPr>
          <p:cNvPr id="11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5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8701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3300" dirty="0">
                <a:solidFill>
                  <a:schemeClr val="bg1"/>
                </a:solidFill>
              </a:rPr>
              <a:t>Over $2 Billion Invested in Rural Alaska </a:t>
            </a:r>
            <a:br>
              <a:rPr lang="en-US" sz="3300" dirty="0">
                <a:solidFill>
                  <a:schemeClr val="bg1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>Water and Wastewater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8581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9" name="Picture Placeholder 6"/>
          <p:cNvPicPr>
            <a:picLocks noChangeAspect="1"/>
          </p:cNvPicPr>
          <p:nvPr/>
        </p:nvPicPr>
        <p:blipFill rotWithShape="1">
          <a:blip r:embed="rId2"/>
          <a:srcRect t="10518" b="14482"/>
          <a:stretch/>
        </p:blipFill>
        <p:spPr>
          <a:xfrm>
            <a:off x="21" y="10"/>
            <a:ext cx="12191980" cy="6857991"/>
          </a:xfrm>
          <a:prstGeom prst="rect">
            <a:avLst/>
          </a:prstGeom>
        </p:spPr>
      </p:pic>
      <p:sp>
        <p:nvSpPr>
          <p:cNvPr id="12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5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8701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3300">
                <a:solidFill>
                  <a:schemeClr val="bg1"/>
                </a:solidFill>
              </a:rPr>
              <a:t>The Investments Have Been Made in Over 200 Rural Communities</a:t>
            </a:r>
          </a:p>
        </p:txBody>
      </p:sp>
    </p:spTree>
    <p:extLst>
      <p:ext uri="{BB962C8B-B14F-4D97-AF65-F5344CB8AC3E}">
        <p14:creationId xmlns:p14="http://schemas.microsoft.com/office/powerpoint/2010/main" val="417113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" r="29665" b="1"/>
          <a:stretch/>
        </p:blipFill>
        <p:spPr>
          <a:xfrm>
            <a:off x="21" y="10"/>
            <a:ext cx="4635571" cy="6857991"/>
          </a:xfrm>
          <a:prstGeom prst="rect">
            <a:avLst/>
          </a:prstGeom>
          <a:effectLst/>
        </p:spPr>
      </p:pic>
      <p:cxnSp>
        <p:nvCxnSpPr>
          <p:cNvPr id="8" name="Straight Connector 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5" y="2115117"/>
            <a:ext cx="6309360" cy="0"/>
          </a:xfrm>
          <a:prstGeom prst="line">
            <a:avLst/>
          </a:prstGeom>
          <a:ln>
            <a:solidFill>
              <a:srgbClr val="424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3" y="629268"/>
            <a:ext cx="7245927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3200" dirty="0"/>
              <a:t>The $2 Billion Question: </a:t>
            </a:r>
            <a:br>
              <a:rPr lang="en-US" sz="3200" dirty="0"/>
            </a:br>
            <a:r>
              <a:rPr lang="en-US" sz="3200" dirty="0"/>
              <a:t>What Have These Investment Provided?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5433" y="2438401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Number of Communities with Piped Systems</a:t>
            </a:r>
          </a:p>
          <a:p>
            <a:r>
              <a:rPr lang="en-US" sz="2400" dirty="0"/>
              <a:t>Number of Lagoons</a:t>
            </a:r>
          </a:p>
          <a:p>
            <a:r>
              <a:rPr lang="en-US" sz="2400" dirty="0"/>
              <a:t>Number of Water Treatment Plants and Conditions</a:t>
            </a:r>
          </a:p>
          <a:p>
            <a:r>
              <a:rPr lang="en-US" sz="2400" dirty="0"/>
              <a:t>Existing Assets for 2011 Tribal Drinking Water Infrastructure Needs Survey</a:t>
            </a:r>
          </a:p>
          <a:p>
            <a:r>
              <a:rPr lang="en-US" sz="2400" dirty="0"/>
              <a:t>Asset inventory, the hardcopy version </a:t>
            </a:r>
          </a:p>
          <a:p>
            <a:r>
              <a:rPr lang="en-US" sz="2400" dirty="0"/>
              <a:t>Assets Threatened Due to Changing Environmental Conditions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264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8619" y="484910"/>
            <a:ext cx="4128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Asset Inventory On A Community Basis</a:t>
            </a:r>
          </a:p>
        </p:txBody>
      </p:sp>
    </p:spTree>
    <p:extLst>
      <p:ext uri="{BB962C8B-B14F-4D97-AF65-F5344CB8AC3E}">
        <p14:creationId xmlns:p14="http://schemas.microsoft.com/office/powerpoint/2010/main" val="2134776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6" r="28979"/>
          <a:stretch/>
        </p:blipFill>
        <p:spPr>
          <a:xfrm>
            <a:off x="21" y="10"/>
            <a:ext cx="4635571" cy="6857991"/>
          </a:xfrm>
          <a:prstGeom prst="rect">
            <a:avLst/>
          </a:prstGeom>
          <a:effectLst/>
        </p:spPr>
      </p:pic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5" y="2115117"/>
            <a:ext cx="6309360" cy="0"/>
          </a:xfrm>
          <a:prstGeom prst="line">
            <a:avLst/>
          </a:prstGeom>
          <a:ln>
            <a:solidFill>
              <a:srgbClr val="968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22629" y="667315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200" dirty="0"/>
              <a:t>Answering The $2 Billion Question</a:t>
            </a:r>
            <a:endParaRPr lang="en-US" sz="3200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965433" y="2438402"/>
            <a:ext cx="6586489" cy="417341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400" dirty="0"/>
              <a:t>Developing an asset inventory database</a:t>
            </a:r>
          </a:p>
          <a:p>
            <a:r>
              <a:rPr lang="en-US" sz="2400" dirty="0"/>
              <a:t>Asset (WST, WTP, Wells, Mains, Lagoons..)</a:t>
            </a:r>
          </a:p>
          <a:p>
            <a:pPr lvl="1"/>
            <a:r>
              <a:rPr lang="en-US" dirty="0"/>
              <a:t>Quantity (Feet, Gallons, Acres)</a:t>
            </a:r>
          </a:p>
          <a:p>
            <a:pPr lvl="1"/>
            <a:r>
              <a:rPr lang="en-US" dirty="0"/>
              <a:t>Materials</a:t>
            </a:r>
          </a:p>
          <a:p>
            <a:pPr lvl="1"/>
            <a:r>
              <a:rPr lang="en-US" dirty="0"/>
              <a:t>Age (Year installed)</a:t>
            </a:r>
          </a:p>
          <a:p>
            <a:pPr lvl="1"/>
            <a:r>
              <a:rPr lang="en-US" dirty="0"/>
              <a:t>Condition</a:t>
            </a:r>
          </a:p>
          <a:p>
            <a:pPr lvl="2"/>
            <a:r>
              <a:rPr lang="en-US" sz="1400" dirty="0"/>
              <a:t>A- No deficiencies related to the asset providing the intended service </a:t>
            </a:r>
          </a:p>
          <a:p>
            <a:pPr lvl="2"/>
            <a:r>
              <a:rPr lang="en-US" sz="1500" dirty="0"/>
              <a:t>B - Deficiencies that can be address with sufficient O&amp;M practices </a:t>
            </a:r>
          </a:p>
          <a:p>
            <a:pPr lvl="2"/>
            <a:r>
              <a:rPr lang="en-US" sz="1500" dirty="0"/>
              <a:t>C - Deficiencies decreasing efficiencies and increasing O&amp;M costs </a:t>
            </a:r>
          </a:p>
          <a:p>
            <a:pPr lvl="2"/>
            <a:r>
              <a:rPr lang="en-US" sz="1400" dirty="0"/>
              <a:t>D - Deficiencies effecting the quantity or quality of service and cannot be addressed by sufficient O&amp;M practices </a:t>
            </a:r>
          </a:p>
          <a:p>
            <a:pPr lvl="2"/>
            <a:r>
              <a:rPr lang="en-US" sz="1400" dirty="0"/>
              <a:t>F - No longer capable of providing service, structurally failing, beyond repair </a:t>
            </a:r>
          </a:p>
          <a:p>
            <a:r>
              <a:rPr lang="en-US" sz="2400" dirty="0"/>
              <a:t>Verify asset information</a:t>
            </a:r>
          </a:p>
          <a:p>
            <a:r>
              <a:rPr lang="en-US" sz="2400" dirty="0"/>
              <a:t>Maintaining asset information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7112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 of an W&amp;S infrastructure assets inventory: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Useful in preparation for future funding/ having “ducks in a row” regarding need/vulnerable assets. Will allow managers and funders to be less subjective in the decision making process.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Promotes community understanding of water and sanitation system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174" y="1608669"/>
            <a:ext cx="2556391" cy="4491015"/>
          </a:xfrm>
        </p:spPr>
        <p:txBody>
          <a:bodyPr anchor="t"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</a:rPr>
              <a:t>Goal for Todays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0" y="785447"/>
            <a:ext cx="6291241" cy="531423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Discuss the value of an asset inventory database</a:t>
            </a:r>
          </a:p>
          <a:p>
            <a:r>
              <a:rPr lang="en-US" sz="2000" dirty="0"/>
              <a:t>Discuss how to develop an asset inventory database</a:t>
            </a:r>
          </a:p>
          <a:p>
            <a:r>
              <a:rPr lang="en-US" sz="2000" dirty="0"/>
              <a:t>Discuss ideas on how to collect and verify </a:t>
            </a:r>
            <a:r>
              <a:rPr lang="en-US" sz="2000" u="sng" dirty="0"/>
              <a:t>existing</a:t>
            </a:r>
            <a:r>
              <a:rPr lang="en-US" sz="2000" dirty="0"/>
              <a:t> assets</a:t>
            </a:r>
          </a:p>
          <a:p>
            <a:r>
              <a:rPr lang="en-US" sz="2000" dirty="0"/>
              <a:t>Discuss how to classify the condition  of the assets, grades</a:t>
            </a:r>
          </a:p>
          <a:p>
            <a:pPr lvl="1"/>
            <a:r>
              <a:rPr lang="en-US" sz="2000" dirty="0"/>
              <a:t>Grades for condition</a:t>
            </a:r>
          </a:p>
          <a:p>
            <a:pPr lvl="1"/>
            <a:r>
              <a:rPr lang="en-US" sz="2000" dirty="0"/>
              <a:t>Grade for threat</a:t>
            </a:r>
          </a:p>
          <a:p>
            <a:pPr lvl="1"/>
            <a:r>
              <a:rPr lang="en-US" sz="2000" dirty="0"/>
              <a:t>Grade for impact of loss</a:t>
            </a:r>
          </a:p>
          <a:p>
            <a:pPr lvl="1"/>
            <a:r>
              <a:rPr lang="en-US" sz="2000" dirty="0"/>
              <a:t>Grade for health impacts </a:t>
            </a:r>
          </a:p>
          <a:p>
            <a:r>
              <a:rPr lang="en-US" sz="2000" dirty="0"/>
              <a:t>Discuss how to keep the asset information current</a:t>
            </a:r>
          </a:p>
          <a:p>
            <a:pPr lvl="1"/>
            <a:r>
              <a:rPr lang="en-US" sz="2000" dirty="0"/>
              <a:t>Changing conditions</a:t>
            </a:r>
          </a:p>
          <a:p>
            <a:pPr lvl="1"/>
            <a:r>
              <a:rPr lang="en-US" sz="2000" dirty="0"/>
              <a:t>New Investments in infrastructure</a:t>
            </a:r>
          </a:p>
          <a:p>
            <a:r>
              <a:rPr lang="en-US" sz="2000" dirty="0"/>
              <a:t>Comprehensive asset inventory useful from a community to a statewide basis</a:t>
            </a:r>
          </a:p>
          <a:p>
            <a:r>
              <a:rPr lang="en-US" sz="2000" dirty="0"/>
              <a:t>Weighting/prioritization approach for the at-risk infrastructure identified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185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FDE9B77-5B31-413C-8DAB-0408D4A39A02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C03210FC-43E7-4FF2-8C30-CF9D016A198B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372A9115-899C-48B5-8C51-C0E42508851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9C6FB57D-C313-43ED-8175-5A891AFF629A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F2555C63-0EDA-46B1-B27D-69591161001B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9D831D91-F908-47F5-9D9D-85D37CA5B681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C25D1F39-3353-4E7D-B495-D4B33D6CC153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9E2C3D55-4E6B-4822-BFCF-BE052860A865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25E1AA51-DECF-4EB7-942E-EC7057F9DA8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</TotalTime>
  <Words>334</Words>
  <Application>Microsoft Macintosh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 Light</vt:lpstr>
      <vt:lpstr>Arial</vt:lpstr>
      <vt:lpstr>Calibri</vt:lpstr>
      <vt:lpstr>Office Theme</vt:lpstr>
      <vt:lpstr>Asset Inventory for Alaska Communities</vt:lpstr>
      <vt:lpstr>What is an Asset?</vt:lpstr>
      <vt:lpstr>Over $2 Billion Invested in Rural Alaska  Water and Wastewater Infrastructure</vt:lpstr>
      <vt:lpstr>The Investments Have Been Made in Over 200 Rural Communities</vt:lpstr>
      <vt:lpstr>The $2 Billion Question:  What Have These Investment Provided?</vt:lpstr>
      <vt:lpstr>PowerPoint Presentation</vt:lpstr>
      <vt:lpstr>Answering The $2 Billion Question</vt:lpstr>
      <vt:lpstr>Other applications of an W&amp;S infrastructure assets inventory: </vt:lpstr>
      <vt:lpstr>Goal for Todays Workshop</vt:lpstr>
      <vt:lpstr>Questions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</dc:title>
  <dc:creator>Wagner, Dennis</dc:creator>
  <cp:lastModifiedBy>Microsoft Office User</cp:lastModifiedBy>
  <cp:revision>40</cp:revision>
  <dcterms:created xsi:type="dcterms:W3CDTF">2016-12-22T22:51:14Z</dcterms:created>
  <dcterms:modified xsi:type="dcterms:W3CDTF">2017-01-20T16:56:39Z</dcterms:modified>
</cp:coreProperties>
</file>